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theme/theme3.xml" ContentType="application/vnd.openxmlformats-officedocument.theme+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theme/theme4.xml" ContentType="application/vnd.openxmlformats-officedocument.theme+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theme/theme5.xml" ContentType="application/vnd.openxmlformats-officedocument.theme+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theme/theme6.xml" ContentType="application/vnd.openxmlformats-officedocument.theme+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5" r:id="rId2"/>
    <p:sldMasterId id="2147483687" r:id="rId3"/>
    <p:sldMasterId id="2147483727" r:id="rId4"/>
    <p:sldMasterId id="2147483764" r:id="rId5"/>
    <p:sldMasterId id="2147483819" r:id="rId6"/>
    <p:sldMasterId id="2147483845" r:id="rId7"/>
  </p:sldMasterIdLst>
  <p:notesMasterIdLst>
    <p:notesMasterId r:id="rId68"/>
  </p:notesMasterIdLst>
  <p:sldIdLst>
    <p:sldId id="2076137761" r:id="rId8"/>
    <p:sldId id="259" r:id="rId9"/>
    <p:sldId id="2076136817" r:id="rId10"/>
    <p:sldId id="2946" r:id="rId11"/>
    <p:sldId id="4549" r:id="rId12"/>
    <p:sldId id="4550" r:id="rId13"/>
    <p:sldId id="4525" r:id="rId14"/>
    <p:sldId id="4564" r:id="rId15"/>
    <p:sldId id="4552" r:id="rId16"/>
    <p:sldId id="4521" r:id="rId17"/>
    <p:sldId id="4553" r:id="rId18"/>
    <p:sldId id="4554" r:id="rId19"/>
    <p:sldId id="4555" r:id="rId20"/>
    <p:sldId id="4513" r:id="rId21"/>
    <p:sldId id="4557" r:id="rId22"/>
    <p:sldId id="4522" r:id="rId23"/>
    <p:sldId id="4560" r:id="rId24"/>
    <p:sldId id="4561" r:id="rId25"/>
    <p:sldId id="4562" r:id="rId26"/>
    <p:sldId id="4527" r:id="rId27"/>
    <p:sldId id="4526" r:id="rId28"/>
    <p:sldId id="4563" r:id="rId29"/>
    <p:sldId id="2043" r:id="rId30"/>
    <p:sldId id="2044" r:id="rId31"/>
    <p:sldId id="2046" r:id="rId32"/>
    <p:sldId id="2047" r:id="rId33"/>
    <p:sldId id="2048" r:id="rId34"/>
    <p:sldId id="2049" r:id="rId35"/>
    <p:sldId id="2050" r:id="rId36"/>
    <p:sldId id="2051" r:id="rId37"/>
    <p:sldId id="2052" r:id="rId38"/>
    <p:sldId id="2053" r:id="rId39"/>
    <p:sldId id="1555" r:id="rId40"/>
    <p:sldId id="1526" r:id="rId41"/>
    <p:sldId id="8460" r:id="rId42"/>
    <p:sldId id="1856" r:id="rId43"/>
    <p:sldId id="8466" r:id="rId44"/>
    <p:sldId id="8467" r:id="rId45"/>
    <p:sldId id="1851" r:id="rId46"/>
    <p:sldId id="1852" r:id="rId47"/>
    <p:sldId id="1853" r:id="rId48"/>
    <p:sldId id="1857" r:id="rId49"/>
    <p:sldId id="1860" r:id="rId50"/>
    <p:sldId id="8461" r:id="rId51"/>
    <p:sldId id="8464" r:id="rId52"/>
    <p:sldId id="319" r:id="rId53"/>
    <p:sldId id="8570" r:id="rId54"/>
    <p:sldId id="327" r:id="rId55"/>
    <p:sldId id="8571" r:id="rId56"/>
    <p:sldId id="8469" r:id="rId57"/>
    <p:sldId id="8479" r:id="rId58"/>
    <p:sldId id="2991" r:id="rId59"/>
    <p:sldId id="299" r:id="rId60"/>
    <p:sldId id="285" r:id="rId61"/>
    <p:sldId id="286" r:id="rId62"/>
    <p:sldId id="287" r:id="rId63"/>
    <p:sldId id="2076137770" r:id="rId64"/>
    <p:sldId id="328" r:id="rId65"/>
    <p:sldId id="2076137769" r:id="rId66"/>
    <p:sldId id="2076137531" r:id="rId6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883" autoAdjust="0"/>
    <p:restoredTop sz="89429" autoAdjust="0"/>
  </p:normalViewPr>
  <p:slideViewPr>
    <p:cSldViewPr snapToGrid="0">
      <p:cViewPr varScale="1">
        <p:scale>
          <a:sx n="73" d="100"/>
          <a:sy n="73" d="100"/>
        </p:scale>
        <p:origin x="84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slide" Target="slides/slide40.xml"/><Relationship Id="rId50" Type="http://schemas.openxmlformats.org/officeDocument/2006/relationships/slide" Target="slides/slide43.xml"/><Relationship Id="rId55" Type="http://schemas.openxmlformats.org/officeDocument/2006/relationships/slide" Target="slides/slide48.xml"/><Relationship Id="rId63" Type="http://schemas.openxmlformats.org/officeDocument/2006/relationships/slide" Target="slides/slide56.xml"/><Relationship Id="rId68" Type="http://schemas.openxmlformats.org/officeDocument/2006/relationships/notesMaster" Target="notesMasters/notesMaster1.xml"/><Relationship Id="rId7" Type="http://schemas.openxmlformats.org/officeDocument/2006/relationships/slideMaster" Target="slideMasters/slideMaster7.xml"/><Relationship Id="rId71"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9.xml"/><Relationship Id="rId29" Type="http://schemas.openxmlformats.org/officeDocument/2006/relationships/slide" Target="slides/slide22.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slide" Target="slides/slide46.xml"/><Relationship Id="rId58" Type="http://schemas.openxmlformats.org/officeDocument/2006/relationships/slide" Target="slides/slide51.xml"/><Relationship Id="rId66" Type="http://schemas.openxmlformats.org/officeDocument/2006/relationships/slide" Target="slides/slide59.xml"/><Relationship Id="rId5" Type="http://schemas.openxmlformats.org/officeDocument/2006/relationships/slideMaster" Target="slideMasters/slideMaster5.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61" Type="http://schemas.openxmlformats.org/officeDocument/2006/relationships/slide" Target="slides/slide54.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slide" Target="slides/slide53.xml"/><Relationship Id="rId65" Type="http://schemas.openxmlformats.org/officeDocument/2006/relationships/slide" Target="slides/slide58.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slide" Target="slides/slide49.xml"/><Relationship Id="rId64" Type="http://schemas.openxmlformats.org/officeDocument/2006/relationships/slide" Target="slides/slide57.xml"/><Relationship Id="rId69" Type="http://schemas.openxmlformats.org/officeDocument/2006/relationships/presProps" Target="presProps.xml"/><Relationship Id="rId8" Type="http://schemas.openxmlformats.org/officeDocument/2006/relationships/slide" Target="slides/slide1.xml"/><Relationship Id="rId51" Type="http://schemas.openxmlformats.org/officeDocument/2006/relationships/slide" Target="slides/slide44.xml"/><Relationship Id="rId72"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slide" Target="slides/slide52.xml"/><Relationship Id="rId67" Type="http://schemas.openxmlformats.org/officeDocument/2006/relationships/slide" Target="slides/slide60.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slide" Target="slides/slide55.xml"/><Relationship Id="rId7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84B9A8-9E3C-46D7-873F-22C7B6C2393B}" type="datetimeFigureOut">
              <a:rPr lang="en-GB" smtClean="0"/>
              <a:t>22/07/2021</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2663D9C-1D7D-4FC0-B2CB-7774326D51DC}" type="slidenum">
              <a:rPr lang="en-GB" smtClean="0"/>
              <a:t>‹#›</a:t>
            </a:fld>
            <a:endParaRPr lang="en-GB"/>
          </a:p>
        </p:txBody>
      </p:sp>
    </p:spTree>
    <p:extLst>
      <p:ext uri="{BB962C8B-B14F-4D97-AF65-F5344CB8AC3E}">
        <p14:creationId xmlns:p14="http://schemas.microsoft.com/office/powerpoint/2010/main" val="1317527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634A407-23FD-4204-83F7-7C93442C7350}" type="slidenum">
              <a:rPr lang="en-GB" smtClean="0"/>
              <a:t>1</a:t>
            </a:fld>
            <a:endParaRPr lang="en-GB"/>
          </a:p>
        </p:txBody>
      </p:sp>
    </p:spTree>
    <p:extLst>
      <p:ext uri="{BB962C8B-B14F-4D97-AF65-F5344CB8AC3E}">
        <p14:creationId xmlns:p14="http://schemas.microsoft.com/office/powerpoint/2010/main" val="31894433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EA405E-9BEF-44BA-9FD7-54DC106142A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727002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EA405E-9BEF-44BA-9FD7-54DC106142A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790275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7/22/2021 2:42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316529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7/22/2021 2:42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985316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EA405E-9BEF-44BA-9FD7-54DC106142A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662063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41510" rtl="0" eaLnBrk="1" fontAlgn="auto" latinLnBrk="0" hangingPunct="1">
              <a:lnSpc>
                <a:spcPct val="100000"/>
              </a:lnSpc>
              <a:spcBef>
                <a:spcPts val="0"/>
              </a:spcBef>
              <a:spcAft>
                <a:spcPts val="0"/>
              </a:spcAft>
              <a:buClrTx/>
              <a:buSzTx/>
              <a:buFontTx/>
              <a:buNone/>
              <a:tabLst/>
              <a:defRPr/>
            </a:pPr>
            <a:fld id="{2E36E8A8-9B62-4C26-A47F-DF9CB005033D}"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4151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29314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7/22/2021 2:42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861313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7/22/2021 2:42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030276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7/22/2021 2:42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155119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49B14B72-BE03-4760-B747-D349DA60D86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7/22/2021 2:42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435354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634A407-23FD-4204-83F7-7C93442C7350}" type="slidenum">
              <a:rPr lang="en-GB" smtClean="0"/>
              <a:t>2</a:t>
            </a:fld>
            <a:endParaRPr lang="en-GB"/>
          </a:p>
        </p:txBody>
      </p:sp>
    </p:spTree>
    <p:extLst>
      <p:ext uri="{BB962C8B-B14F-4D97-AF65-F5344CB8AC3E}">
        <p14:creationId xmlns:p14="http://schemas.microsoft.com/office/powerpoint/2010/main" val="233284739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7/22/2021 2:42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1887501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Data Insights Summit</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28EAAE8-B538-48EB-83B5-2B364220CC8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7/22/2021 2:42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362881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Power BI from Rookie to Rock Star - RADACAD</a:t>
            </a:r>
          </a:p>
        </p:txBody>
      </p:sp>
      <p:sp>
        <p:nvSpPr>
          <p:cNvPr id="5" name="Footer Placeholder 4"/>
          <p:cNvSpPr>
            <a:spLocks noGrp="1"/>
          </p:cNvSpPr>
          <p:nvPr>
            <p:ph type="ftr" sz="quarter"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training@radacad.com</a:t>
            </a:r>
          </a:p>
        </p:txBody>
      </p:sp>
      <p:sp>
        <p:nvSpPr>
          <p:cNvPr id="6" name="Slide Number Placeholder 5"/>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C91E461A-361E-400F-887D-532ED13D259A}"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702016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Power BI from Rookie to Rock Star - RADACAD</a:t>
            </a:r>
          </a:p>
        </p:txBody>
      </p:sp>
      <p:sp>
        <p:nvSpPr>
          <p:cNvPr id="5" name="Footer Placeholder 4"/>
          <p:cNvSpPr>
            <a:spLocks noGrp="1"/>
          </p:cNvSpPr>
          <p:nvPr>
            <p:ph type="ftr" sz="quarter"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training@radacad.com</a:t>
            </a:r>
          </a:p>
        </p:txBody>
      </p:sp>
      <p:sp>
        <p:nvSpPr>
          <p:cNvPr id="6" name="Slide Number Placeholder 5"/>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C91E461A-361E-400F-887D-532ED13D259A}"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38</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23744286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6CE63F-9E7F-4C04-9D0D-FCA25A8E9E86}" type="datetime8">
              <a:rPr lang="en-US" smtClean="0"/>
              <a:t>7/22/2021 2:42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48</a:t>
            </a:fld>
            <a:endParaRPr lang="en-US" dirty="0"/>
          </a:p>
        </p:txBody>
      </p:sp>
    </p:spTree>
    <p:extLst>
      <p:ext uri="{BB962C8B-B14F-4D97-AF65-F5344CB8AC3E}">
        <p14:creationId xmlns:p14="http://schemas.microsoft.com/office/powerpoint/2010/main" val="202327017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Power BI from Rookie to Rock Star - Power BI Architecture</a:t>
            </a:r>
          </a:p>
        </p:txBody>
      </p:sp>
      <p:sp>
        <p:nvSpPr>
          <p:cNvPr id="5" name="Date Placeholder 4"/>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065A96A-B322-4245-B84F-2D3D8C2BDC12}" type="datetime3">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 July 2021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training@radacad.com</a:t>
            </a: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91E461A-361E-400F-887D-532ED13D259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7601275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fld id="{0B24A07B-7A3B-4CE0-AFF1-9B26474FA242}" type="slidenum">
              <a:rPr lang="en-US" smtClean="0"/>
              <a:t>53</a:t>
            </a:fld>
            <a:endParaRPr lang="en-US"/>
          </a:p>
        </p:txBody>
      </p:sp>
    </p:spTree>
    <p:extLst>
      <p:ext uri="{BB962C8B-B14F-4D97-AF65-F5344CB8AC3E}">
        <p14:creationId xmlns:p14="http://schemas.microsoft.com/office/powerpoint/2010/main" val="10637241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B24A07B-7A3B-4CE0-AFF1-9B26474FA242}" type="slidenum">
              <a:rPr lang="en-US" smtClean="0"/>
              <a:t>54</a:t>
            </a:fld>
            <a:endParaRPr lang="en-US"/>
          </a:p>
        </p:txBody>
      </p:sp>
    </p:spTree>
    <p:extLst>
      <p:ext uri="{BB962C8B-B14F-4D97-AF65-F5344CB8AC3E}">
        <p14:creationId xmlns:p14="http://schemas.microsoft.com/office/powerpoint/2010/main" val="16467240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B24A07B-7A3B-4CE0-AFF1-9B26474FA242}" type="slidenum">
              <a:rPr lang="en-US" smtClean="0"/>
              <a:t>55</a:t>
            </a:fld>
            <a:endParaRPr lang="en-US"/>
          </a:p>
        </p:txBody>
      </p:sp>
    </p:spTree>
    <p:extLst>
      <p:ext uri="{BB962C8B-B14F-4D97-AF65-F5344CB8AC3E}">
        <p14:creationId xmlns:p14="http://schemas.microsoft.com/office/powerpoint/2010/main" val="231724746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B24A07B-7A3B-4CE0-AFF1-9B26474FA242}" type="slidenum">
              <a:rPr lang="en-US" smtClean="0"/>
              <a:t>56</a:t>
            </a:fld>
            <a:endParaRPr lang="en-US"/>
          </a:p>
        </p:txBody>
      </p:sp>
    </p:spTree>
    <p:extLst>
      <p:ext uri="{BB962C8B-B14F-4D97-AF65-F5344CB8AC3E}">
        <p14:creationId xmlns:p14="http://schemas.microsoft.com/office/powerpoint/2010/main" val="39719854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C27843-218F-4FCD-A8AB-4A6D090F80C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1443422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fld id="{1E6A5CE4-3E77-4CE9-9404-B743EA67C31C}" type="slidenum">
              <a:rPr lang="en-US" smtClean="0"/>
              <a:t>57</a:t>
            </a:fld>
            <a:endParaRPr lang="en-US"/>
          </a:p>
        </p:txBody>
      </p:sp>
    </p:spTree>
    <p:extLst>
      <p:ext uri="{BB962C8B-B14F-4D97-AF65-F5344CB8AC3E}">
        <p14:creationId xmlns:p14="http://schemas.microsoft.com/office/powerpoint/2010/main" val="139751185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34A407-23FD-4204-83F7-7C93442C7350}"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835760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7/22/2021 2:42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309183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EA405E-9BEF-44BA-9FD7-54DC106142A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28880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Data Insights Summit</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7/22/2021 2:42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67095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Data Insights Summit</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7/22/2021 2:42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839203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Data Insights Summit</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7/22/2021 2:42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114914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Data Insights Summit</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7/22/2021 2:42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681087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emf"/><Relationship Id="rId1" Type="http://schemas.openxmlformats.org/officeDocument/2006/relationships/slideMaster" Target="../slideMasters/slideMaster6.xml"/><Relationship Id="rId5" Type="http://schemas.openxmlformats.org/officeDocument/2006/relationships/image" Target="../media/image40.png"/><Relationship Id="rId4" Type="http://schemas.openxmlformats.org/officeDocument/2006/relationships/image" Target="../media/image39.svg"/></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Master" Target="../slideMasters/slideMaster6.xml"/><Relationship Id="rId4" Type="http://schemas.openxmlformats.org/officeDocument/2006/relationships/image" Target="../media/image3.emf"/></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Master" Target="../slideMasters/slideMaster6.xml"/><Relationship Id="rId4" Type="http://schemas.openxmlformats.org/officeDocument/2006/relationships/image" Target="../media/image43.png"/></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Master" Target="../slideMasters/slideMaster6.xml"/><Relationship Id="rId4" Type="http://schemas.openxmlformats.org/officeDocument/2006/relationships/image" Target="../media/image46.png"/></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image" Target="../media/image49.jpg"/><Relationship Id="rId1" Type="http://schemas.openxmlformats.org/officeDocument/2006/relationships/slideMaster" Target="../slideMasters/slideMaster7.xml"/><Relationship Id="rId4" Type="http://schemas.openxmlformats.org/officeDocument/2006/relationships/image" Target="../media/image9.emf"/></Relationships>
</file>

<file path=ppt/slideLayouts/_rels/slideLayout15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9.emf"/><Relationship Id="rId1" Type="http://schemas.openxmlformats.org/officeDocument/2006/relationships/slideMaster" Target="../slideMasters/slideMaster7.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7.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7.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7.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7.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7.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7.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7.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7.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7.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jpg"/><Relationship Id="rId1" Type="http://schemas.openxmlformats.org/officeDocument/2006/relationships/slideMaster" Target="../slideMasters/slideMaster7.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emf"/><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9.emf"/><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jpg"/><Relationship Id="rId1" Type="http://schemas.openxmlformats.org/officeDocument/2006/relationships/slideMaster" Target="../slideMasters/slideMaster3.xml"/><Relationship Id="rId4" Type="http://schemas.openxmlformats.org/officeDocument/2006/relationships/image" Target="../media/image24.jpg"/></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2.jpeg"/><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7.png"/><Relationship Id="rId1" Type="http://schemas.openxmlformats.org/officeDocument/2006/relationships/slideMaster" Target="../slideMasters/slideMaster5.xml"/><Relationship Id="rId5" Type="http://schemas.openxmlformats.org/officeDocument/2006/relationships/image" Target="../media/image29.png"/><Relationship Id="rId4" Type="http://schemas.openxmlformats.org/officeDocument/2006/relationships/image" Target="../media/image28.png"/></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emf"/><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1964E-3622-475E-9AF9-097B9BD5CC7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31D1D30E-6618-4047-A193-C2B42D64E7E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6A183512-8F1B-4E50-B31E-67D1363C6044}"/>
              </a:ext>
            </a:extLst>
          </p:cNvPr>
          <p:cNvSpPr>
            <a:spLocks noGrp="1"/>
          </p:cNvSpPr>
          <p:nvPr>
            <p:ph type="dt" sz="half" idx="10"/>
          </p:nvPr>
        </p:nvSpPr>
        <p:spPr/>
        <p:txBody>
          <a:bodyPr/>
          <a:lstStyle/>
          <a:p>
            <a:fld id="{894C087B-338C-4182-AF63-7FDC88A654E5}" type="datetimeFigureOut">
              <a:rPr lang="en-GB" smtClean="0"/>
              <a:t>22/07/2021</a:t>
            </a:fld>
            <a:endParaRPr lang="en-GB"/>
          </a:p>
        </p:txBody>
      </p:sp>
      <p:sp>
        <p:nvSpPr>
          <p:cNvPr id="5" name="Footer Placeholder 4">
            <a:extLst>
              <a:ext uri="{FF2B5EF4-FFF2-40B4-BE49-F238E27FC236}">
                <a16:creationId xmlns:a16="http://schemas.microsoft.com/office/drawing/2014/main" id="{1FB14ADB-A02E-48E3-B2C8-F90897D0B7C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386B78C-4069-467E-A997-0A5B7EBCE5F1}"/>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7958479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1B4C34-6597-4EC3-8379-8E1F073DCA89}"/>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D2453C81-8392-44AA-AA36-8F8DD5045ED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E8AE5775-C760-4B05-B4FE-070615C67B5D}"/>
              </a:ext>
            </a:extLst>
          </p:cNvPr>
          <p:cNvSpPr>
            <a:spLocks noGrp="1"/>
          </p:cNvSpPr>
          <p:nvPr>
            <p:ph type="dt" sz="half" idx="10"/>
          </p:nvPr>
        </p:nvSpPr>
        <p:spPr/>
        <p:txBody>
          <a:bodyPr/>
          <a:lstStyle/>
          <a:p>
            <a:fld id="{894C087B-338C-4182-AF63-7FDC88A654E5}" type="datetimeFigureOut">
              <a:rPr lang="en-GB" smtClean="0"/>
              <a:t>22/07/2021</a:t>
            </a:fld>
            <a:endParaRPr lang="en-GB"/>
          </a:p>
        </p:txBody>
      </p:sp>
      <p:sp>
        <p:nvSpPr>
          <p:cNvPr id="5" name="Footer Placeholder 4">
            <a:extLst>
              <a:ext uri="{FF2B5EF4-FFF2-40B4-BE49-F238E27FC236}">
                <a16:creationId xmlns:a16="http://schemas.microsoft.com/office/drawing/2014/main" id="{45A8A82F-9379-402D-A292-8C388755332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B7B5A30-DE1C-4C17-AF88-1F5492512420}"/>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2807696697"/>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942048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4194905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5503147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428057189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gradFill>
                  <a:gsLst>
                    <a:gs pos="1250">
                      <a:schemeClr val="tx1"/>
                    </a:gs>
                    <a:gs pos="100000">
                      <a:schemeClr val="tx1"/>
                    </a:gs>
                  </a:gsLst>
                  <a:lin ang="5400000" scaled="0"/>
                </a:gradFill>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08577597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5788"/>
            <a:ext cx="4158362" cy="2538411"/>
          </a:xfrm>
        </p:spPr>
        <p:txBody>
          <a:bodyPr anchor="b"/>
          <a:lstStyle>
            <a:lvl1pPr>
              <a:defRPr>
                <a:gradFill>
                  <a:gsLst>
                    <a:gs pos="1250">
                      <a:schemeClr val="tx1"/>
                    </a:gs>
                    <a:gs pos="100000">
                      <a:schemeClr val="tx1"/>
                    </a:gs>
                  </a:gsLst>
                  <a:lin ang="5400000" scaled="0"/>
                </a:gradFill>
              </a:defRPr>
            </a:lvl1pPr>
          </a:lstStyle>
          <a:p>
            <a:r>
              <a:rPr lang="en-US"/>
              <a:t>Title square photo layout </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8CE15EBF-5737-483E-9D18-6313289480DF}"/>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21530323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50"/>
          </a:xfrm>
        </p:spPr>
        <p:txBody>
          <a:bodyPr anchor="ct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D1E7E43-E034-4449-B6D2-04DAB4D86A0A}"/>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52583519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gradFill>
                  <a:gsLst>
                    <a:gs pos="1250">
                      <a:schemeClr val="tx1"/>
                    </a:gs>
                    <a:gs pos="100000">
                      <a:schemeClr val="tx1"/>
                    </a:gs>
                  </a:gsLst>
                  <a:lin ang="5400000" scaled="0"/>
                </a:gradFill>
              </a:defRPr>
            </a:lvl1pPr>
          </a:lstStyle>
          <a:p>
            <a:r>
              <a:rPr lang="en-US"/>
              <a:t>Square photo layout with smaller text</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71BB0AFE-5DC7-4E94-A131-9873A161B428}"/>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22903335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2776"/>
            <a:ext cx="11018520" cy="1120702"/>
          </a:xfrm>
        </p:spPr>
        <p:txBody>
          <a:bodyPr anchor="ct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BE6435F1-D7F1-4077-924D-A31A71362D74}"/>
              </a:ext>
            </a:extLst>
          </p:cNvPr>
          <p:cNvSpPr>
            <a:spLocks noGrp="1"/>
          </p:cNvSpPr>
          <p:nvPr>
            <p:ph type="pic" sz="quarter" idx="11" hasCustomPrompt="1"/>
          </p:nvPr>
        </p:nvSpPr>
        <p:spPr bwMode="gray">
          <a:xfrm>
            <a:off x="0" y="0"/>
            <a:ext cx="12192000" cy="4572000"/>
          </a:xfrm>
          <a:blipFill>
            <a:blip r:embed="rId2" cstate="email">
              <a:extLst>
                <a:ext uri="{28A0092B-C50C-407E-A947-70E740481C1C}">
                  <a14:useLocalDpi xmlns:a14="http://schemas.microsoft.com/office/drawing/2010/main"/>
                </a:ext>
              </a:extLst>
            </a:blip>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064929406"/>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094"/>
            <a:ext cx="11018520" cy="1116384"/>
          </a:xfrm>
        </p:spPr>
        <p:txBody>
          <a:bodyPr anchor="ct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8B7CDBB8-C08E-4346-B958-2AAC5C81AAC5}"/>
              </a:ext>
            </a:extLst>
          </p:cNvPr>
          <p:cNvSpPr>
            <a:spLocks noGrp="1"/>
          </p:cNvSpPr>
          <p:nvPr>
            <p:ph type="pic" sz="quarter" idx="11" hasCustomPrompt="1"/>
          </p:nvPr>
        </p:nvSpPr>
        <p:spPr bwMode="gray">
          <a:xfrm>
            <a:off x="0" y="2286000"/>
            <a:ext cx="12192000" cy="4572000"/>
          </a:xfrm>
          <a:blipFill>
            <a:blip r:embed="rId2" cstate="email">
              <a:extLst>
                <a:ext uri="{28A0092B-C50C-407E-A947-70E740481C1C}">
                  <a14:useLocalDpi xmlns:a14="http://schemas.microsoft.com/office/drawing/2010/main"/>
                </a:ext>
              </a:extLst>
            </a:blip>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133919646"/>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332E494-D920-4274-8BF4-D814C9A98C4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A10CB044-16D0-4DCD-90E8-A6778BD998A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D5D65A1-056B-414E-9C71-659C06ED563C}"/>
              </a:ext>
            </a:extLst>
          </p:cNvPr>
          <p:cNvSpPr>
            <a:spLocks noGrp="1"/>
          </p:cNvSpPr>
          <p:nvPr>
            <p:ph type="dt" sz="half" idx="10"/>
          </p:nvPr>
        </p:nvSpPr>
        <p:spPr/>
        <p:txBody>
          <a:bodyPr/>
          <a:lstStyle/>
          <a:p>
            <a:fld id="{894C087B-338C-4182-AF63-7FDC88A654E5}" type="datetimeFigureOut">
              <a:rPr lang="en-GB" smtClean="0"/>
              <a:t>22/07/2021</a:t>
            </a:fld>
            <a:endParaRPr lang="en-GB"/>
          </a:p>
        </p:txBody>
      </p:sp>
      <p:sp>
        <p:nvSpPr>
          <p:cNvPr id="5" name="Footer Placeholder 4">
            <a:extLst>
              <a:ext uri="{FF2B5EF4-FFF2-40B4-BE49-F238E27FC236}">
                <a16:creationId xmlns:a16="http://schemas.microsoft.com/office/drawing/2014/main" id="{DD792643-3B54-4DC2-A0C2-09F2DC2CB65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2020D4D-B658-44E5-80D2-BB5F53E6A906}"/>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2412310566"/>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lvl1pPr>
              <a:defRPr>
                <a:gradFill>
                  <a:gsLst>
                    <a:gs pos="26923">
                      <a:schemeClr val="tx1"/>
                    </a:gs>
                    <a:gs pos="65000">
                      <a:schemeClr val="tx1"/>
                    </a:gs>
                  </a:gsLst>
                  <a:lin ang="5400000" scaled="0"/>
                </a:gradFill>
              </a:defRPr>
            </a:lvl1pPr>
          </a:lstStyle>
          <a:p>
            <a:r>
              <a:rPr lang="en-US"/>
              <a:t>Click to edit Master title style</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F6645F76-33FA-4C4C-B179-E7B460149744}"/>
              </a:ext>
            </a:extLst>
          </p:cNvPr>
          <p:cNvSpPr>
            <a:spLocks noGrp="1"/>
          </p:cNvSpPr>
          <p:nvPr>
            <p:ph type="pic" sz="quarter" idx="13" hasCustomPrompt="1"/>
          </p:nvPr>
        </p:nvSpPr>
        <p:spPr bwMode="gray">
          <a:xfrm>
            <a:off x="582612" y="2025650"/>
            <a:ext cx="5367528" cy="3474720"/>
          </a:xfrm>
          <a:blipFill>
            <a:blip r:embed="rId2" cstate="email">
              <a:extLst>
                <a:ext uri="{28A0092B-C50C-407E-A947-70E740481C1C}">
                  <a14:useLocalDpi xmlns:a14="http://schemas.microsoft.com/office/drawing/2010/main"/>
                </a:ext>
              </a:extLst>
            </a:blip>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E0A14B4D-FCF1-42C4-A20D-2D2DF33EE048}"/>
              </a:ext>
            </a:extLst>
          </p:cNvPr>
          <p:cNvSpPr>
            <a:spLocks noGrp="1"/>
          </p:cNvSpPr>
          <p:nvPr>
            <p:ph type="pic" sz="quarter" idx="19" hasCustomPrompt="1"/>
          </p:nvPr>
        </p:nvSpPr>
        <p:spPr bwMode="gray">
          <a:xfrm>
            <a:off x="6241860" y="2025650"/>
            <a:ext cx="5367528" cy="3474720"/>
          </a:xfrm>
          <a:blipFill>
            <a:blip r:embed="rId2" cstate="email">
              <a:extLst>
                <a:ext uri="{28A0092B-C50C-407E-A947-70E740481C1C}">
                  <a14:useLocalDpi xmlns:a14="http://schemas.microsoft.com/office/drawing/2010/main"/>
                </a:ext>
              </a:extLst>
            </a:blip>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67271521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lvl1pPr>
              <a:defRPr>
                <a:gradFill>
                  <a:gsLst>
                    <a:gs pos="36538">
                      <a:schemeClr val="tx1"/>
                    </a:gs>
                    <a:gs pos="61000">
                      <a:schemeClr val="tx1"/>
                    </a:gs>
                  </a:gsLst>
                  <a:lin ang="5400000" scaled="0"/>
                </a:gradFill>
              </a:defRPr>
            </a:lvl1pPr>
          </a:lstStyle>
          <a:p>
            <a:r>
              <a:rPr lang="en-US"/>
              <a:t>Click to edit Master title style</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D6804FCD-FDB3-4DB4-BDFC-7033A726108D}"/>
              </a:ext>
            </a:extLst>
          </p:cNvPr>
          <p:cNvSpPr>
            <a:spLocks noGrp="1"/>
          </p:cNvSpPr>
          <p:nvPr>
            <p:ph type="pic" sz="quarter" idx="19" hasCustomPrompt="1"/>
          </p:nvPr>
        </p:nvSpPr>
        <p:spPr bwMode="gray">
          <a:xfrm>
            <a:off x="582612" y="2025650"/>
            <a:ext cx="3474720" cy="3474720"/>
          </a:xfrm>
          <a:blipFill>
            <a:blip r:embed="rId2"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D1952726-EE06-4B14-8C08-AF36F8EE46DF}"/>
              </a:ext>
            </a:extLst>
          </p:cNvPr>
          <p:cNvSpPr>
            <a:spLocks noGrp="1"/>
          </p:cNvSpPr>
          <p:nvPr>
            <p:ph type="pic" sz="quarter" idx="20" hasCustomPrompt="1"/>
          </p:nvPr>
        </p:nvSpPr>
        <p:spPr bwMode="gray">
          <a:xfrm>
            <a:off x="4358957" y="2025650"/>
            <a:ext cx="3474720" cy="3474720"/>
          </a:xfrm>
          <a:blipFill>
            <a:blip r:embed="rId2"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3AA9C9EC-EA14-45A3-8B02-CD120ECA7883}"/>
              </a:ext>
            </a:extLst>
          </p:cNvPr>
          <p:cNvSpPr>
            <a:spLocks noGrp="1"/>
          </p:cNvSpPr>
          <p:nvPr>
            <p:ph type="pic" sz="quarter" idx="21" hasCustomPrompt="1"/>
          </p:nvPr>
        </p:nvSpPr>
        <p:spPr bwMode="gray">
          <a:xfrm>
            <a:off x="8134509" y="2025650"/>
            <a:ext cx="3474720" cy="3474720"/>
          </a:xfrm>
          <a:blipFill>
            <a:blip r:embed="rId2"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57332133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lvl1pPr>
              <a:defRPr>
                <a:gradFill>
                  <a:gsLst>
                    <a:gs pos="9615">
                      <a:schemeClr val="tx1"/>
                    </a:gs>
                    <a:gs pos="26000">
                      <a:schemeClr val="tx1"/>
                    </a:gs>
                  </a:gsLst>
                  <a:lin ang="5400000" scaled="0"/>
                </a:gradFill>
              </a:defRPr>
            </a:lvl1pPr>
          </a:lstStyle>
          <a:p>
            <a:r>
              <a:rPr lang="en-US"/>
              <a:t>Click to edit Master title style</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C1B74210-448F-47BC-B1F1-B9CBC10BFFB5}"/>
              </a:ext>
            </a:extLst>
          </p:cNvPr>
          <p:cNvSpPr>
            <a:spLocks noGrp="1"/>
          </p:cNvSpPr>
          <p:nvPr>
            <p:ph type="pic" sz="quarter" idx="21" hasCustomPrompt="1"/>
          </p:nvPr>
        </p:nvSpPr>
        <p:spPr bwMode="gray">
          <a:xfrm>
            <a:off x="582612"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8F9C3BDD-2DC3-4D67-8CD3-020399AB7097}"/>
              </a:ext>
            </a:extLst>
          </p:cNvPr>
          <p:cNvSpPr>
            <a:spLocks noGrp="1"/>
          </p:cNvSpPr>
          <p:nvPr>
            <p:ph type="pic" sz="quarter" idx="22" hasCustomPrompt="1"/>
          </p:nvPr>
        </p:nvSpPr>
        <p:spPr bwMode="gray">
          <a:xfrm>
            <a:off x="3413908"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D54FD642-CAC2-4C9A-B794-7EBB3F3C42C5}"/>
              </a:ext>
            </a:extLst>
          </p:cNvPr>
          <p:cNvSpPr>
            <a:spLocks noGrp="1"/>
          </p:cNvSpPr>
          <p:nvPr>
            <p:ph type="pic" sz="quarter" idx="23" hasCustomPrompt="1"/>
          </p:nvPr>
        </p:nvSpPr>
        <p:spPr bwMode="gray">
          <a:xfrm>
            <a:off x="6245204"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1" name="Picture Placeholder" descr="This photo is a 'placeholder' only. Drag or drop your photo here, or click and tap the center to insert a photo.">
            <a:extLst>
              <a:ext uri="{FF2B5EF4-FFF2-40B4-BE49-F238E27FC236}">
                <a16:creationId xmlns:a16="http://schemas.microsoft.com/office/drawing/2014/main" id="{2EB3829F-413F-45B9-813C-F48499623135}"/>
              </a:ext>
            </a:extLst>
          </p:cNvPr>
          <p:cNvSpPr>
            <a:spLocks noGrp="1"/>
          </p:cNvSpPr>
          <p:nvPr>
            <p:ph type="pic" sz="quarter" idx="24" hasCustomPrompt="1"/>
          </p:nvPr>
        </p:nvSpPr>
        <p:spPr bwMode="gray">
          <a:xfrm>
            <a:off x="9073895"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49547332"/>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lvl1pPr>
              <a:defRPr>
                <a:gradFill>
                  <a:gsLst>
                    <a:gs pos="23077">
                      <a:schemeClr val="tx1"/>
                    </a:gs>
                    <a:gs pos="41000">
                      <a:schemeClr val="tx1"/>
                    </a:gs>
                  </a:gsLst>
                  <a:lin ang="5400000" scaled="0"/>
                </a:gradFill>
              </a:defRPr>
            </a:lvl1p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cstate="email">
              <a:extLst>
                <a:ext uri="{28A0092B-C50C-407E-A947-70E740481C1C}">
                  <a14:useLocalDpi xmlns:a14="http://schemas.microsoft.com/office/drawing/2010/main"/>
                </a:ext>
              </a:extLst>
            </a:blip>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1934820004"/>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8"/>
          </a:xfrm>
        </p:spPr>
        <p:txBody>
          <a:bodyPr/>
          <a:lstStyle>
            <a:lvl1pPr>
              <a:defRPr sz="3600">
                <a:gradFill>
                  <a:gsLst>
                    <a:gs pos="15385">
                      <a:schemeClr val="tx1"/>
                    </a:gs>
                    <a:gs pos="36000">
                      <a:schemeClr val="tx1"/>
                    </a:gs>
                  </a:gsLst>
                  <a:lin ang="5400000" scaled="0"/>
                </a:gra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2174005"/>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and text side by side">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a:t>Title</a:t>
            </a:r>
          </a:p>
        </p:txBody>
      </p:sp>
    </p:spTree>
    <p:extLst>
      <p:ext uri="{BB962C8B-B14F-4D97-AF65-F5344CB8AC3E}">
        <p14:creationId xmlns:p14="http://schemas.microsoft.com/office/powerpoint/2010/main" val="121652281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 and text side by side 3">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Tree>
    <p:extLst>
      <p:ext uri="{BB962C8B-B14F-4D97-AF65-F5344CB8AC3E}">
        <p14:creationId xmlns:p14="http://schemas.microsoft.com/office/powerpoint/2010/main" val="403000042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le and text side by side 2">
    <p:bg>
      <p:bgRef idx="1001">
        <a:schemeClr val="bg1"/>
      </p:bgRef>
    </p:bg>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Tree>
    <p:extLst>
      <p:ext uri="{BB962C8B-B14F-4D97-AF65-F5344CB8AC3E}">
        <p14:creationId xmlns:p14="http://schemas.microsoft.com/office/powerpoint/2010/main" val="342883271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79646">
                      <a:srgbClr val="30E5D0"/>
                    </a:gs>
                    <a:gs pos="53846">
                      <a:srgbClr val="30E5D0"/>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3037474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5049522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45D606A-F4E6-45CB-8266-4A9C4CAE0FE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a:gradFill>
            <a:gsLst>
              <a:gs pos="39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outerShdw dist="50800" dir="5400000" algn="ctr" rotWithShape="0">
              <a:srgbClr val="000000">
                <a:alpha val="43137"/>
              </a:srgbClr>
            </a:outerShdw>
          </a:effectLst>
        </p:spPr>
      </p:pic>
      <p:sp>
        <p:nvSpPr>
          <p:cNvPr id="12" name="Rectangle 11">
            <a:extLst>
              <a:ext uri="{FF2B5EF4-FFF2-40B4-BE49-F238E27FC236}">
                <a16:creationId xmlns:a16="http://schemas.microsoft.com/office/drawing/2014/main" id="{74F1DAD4-F9A3-44AE-8205-B5C9E90E8279}"/>
              </a:ext>
            </a:extLst>
          </p:cNvPr>
          <p:cNvSpPr/>
          <p:nvPr userDrawn="1"/>
        </p:nvSpPr>
        <p:spPr bwMode="auto">
          <a:xfrm flipH="1">
            <a:off x="2656572" y="-1"/>
            <a:ext cx="9535425" cy="6930189"/>
          </a:xfrm>
          <a:prstGeom prst="rect">
            <a:avLst/>
          </a:prstGeom>
          <a:gradFill flip="none" rotWithShape="1">
            <a:gsLst>
              <a:gs pos="0">
                <a:schemeClr val="bg2"/>
              </a:gs>
              <a:gs pos="35000">
                <a:schemeClr val="bg2">
                  <a:shade val="100000"/>
                  <a:satMod val="115000"/>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descr="A group of people sitting at a table using a computer&#10;&#10;Description generated with very high confidence">
            <a:extLst>
              <a:ext uri="{FF2B5EF4-FFF2-40B4-BE49-F238E27FC236}">
                <a16:creationId xmlns:a16="http://schemas.microsoft.com/office/drawing/2014/main" id="{9CC42919-8D21-4780-9F8C-C146256FB1D7}"/>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1" y="0"/>
            <a:ext cx="12190271" cy="6858000"/>
          </a:xfrm>
          <a:prstGeom prst="rect">
            <a:avLst/>
          </a:prstGeom>
        </p:spPr>
      </p:pic>
      <p:sp>
        <p:nvSpPr>
          <p:cNvPr id="14" name="Rectangle 13">
            <a:extLst>
              <a:ext uri="{FF2B5EF4-FFF2-40B4-BE49-F238E27FC236}">
                <a16:creationId xmlns:a16="http://schemas.microsoft.com/office/drawing/2014/main" id="{B3D9AE3D-3A60-40E9-B6B5-917B25C28020}"/>
              </a:ext>
            </a:extLst>
          </p:cNvPr>
          <p:cNvSpPr/>
          <p:nvPr userDrawn="1"/>
        </p:nvSpPr>
        <p:spPr bwMode="auto">
          <a:xfrm>
            <a:off x="0" y="0"/>
            <a:ext cx="9277997" cy="6858000"/>
          </a:xfrm>
          <a:prstGeom prst="rect">
            <a:avLst/>
          </a:prstGeom>
          <a:gradFill flip="none" rotWithShape="1">
            <a:gsLst>
              <a:gs pos="0">
                <a:schemeClr val="bg2"/>
              </a:gs>
              <a:gs pos="100000">
                <a:schemeClr val="bg2">
                  <a:shade val="100000"/>
                  <a:satMod val="115000"/>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Title 1">
            <a:extLst>
              <a:ext uri="{FF2B5EF4-FFF2-40B4-BE49-F238E27FC236}">
                <a16:creationId xmlns:a16="http://schemas.microsoft.com/office/drawing/2014/main" id="{09F4F060-0BAF-433D-817D-1D505BC4FA36}"/>
              </a:ext>
            </a:extLst>
          </p:cNvPr>
          <p:cNvSpPr>
            <a:spLocks noGrp="1"/>
          </p:cNvSpPr>
          <p:nvPr>
            <p:ph type="title" hasCustomPrompt="1"/>
          </p:nvPr>
        </p:nvSpPr>
        <p:spPr>
          <a:xfrm>
            <a:off x="455994" y="2714560"/>
            <a:ext cx="5331792" cy="1793104"/>
          </a:xfrm>
          <a:noFill/>
        </p:spPr>
        <p:txBody>
          <a:bodyPr lIns="0" tIns="91440" rIns="146304" bIns="91440" anchor="b" anchorCtr="0"/>
          <a:lstStyle>
            <a:lvl1pPr marL="0" algn="l" defTabSz="896209" rtl="0" eaLnBrk="1" latinLnBrk="0" hangingPunct="1">
              <a:lnSpc>
                <a:spcPct val="90000"/>
              </a:lnSpc>
              <a:spcBef>
                <a:spcPct val="0"/>
              </a:spcBef>
              <a:buNone/>
              <a:defRPr lang="en-US" sz="3921" b="0" kern="1200" cap="none" spc="-147" baseline="0" dirty="0">
                <a:ln w="3175">
                  <a:noFill/>
                </a:ln>
                <a:solidFill>
                  <a:schemeClr val="tx1"/>
                </a:solidFill>
                <a:effectLst/>
                <a:latin typeface="Segoe UI Semibold" panose="020B0702040204020203" pitchFamily="34" charset="0"/>
                <a:ea typeface="+mn-ea"/>
                <a:cs typeface="Segoe UI Semibold" panose="020B0702040204020203" pitchFamily="34" charset="0"/>
              </a:defRPr>
            </a:lvl1pPr>
          </a:lstStyle>
          <a:p>
            <a:r>
              <a:rPr lang="en-US"/>
              <a:t>Office 365 presentation title or event name</a:t>
            </a:r>
          </a:p>
        </p:txBody>
      </p:sp>
      <p:sp>
        <p:nvSpPr>
          <p:cNvPr id="16" name="Text Placeholder 4">
            <a:extLst>
              <a:ext uri="{FF2B5EF4-FFF2-40B4-BE49-F238E27FC236}">
                <a16:creationId xmlns:a16="http://schemas.microsoft.com/office/drawing/2014/main" id="{D287F4E7-FA17-4EE9-95E9-086B8BAD1603}"/>
              </a:ext>
            </a:extLst>
          </p:cNvPr>
          <p:cNvSpPr>
            <a:spLocks noGrp="1"/>
          </p:cNvSpPr>
          <p:nvPr>
            <p:ph type="body" sz="quarter" idx="12" hasCustomPrompt="1"/>
          </p:nvPr>
        </p:nvSpPr>
        <p:spPr>
          <a:xfrm>
            <a:off x="462753" y="4736474"/>
            <a:ext cx="8359808" cy="715931"/>
          </a:xfrm>
          <a:noFill/>
        </p:spPr>
        <p:txBody>
          <a:bodyPr lIns="0" tIns="109728" rIns="164592" bIns="109728">
            <a:noAutofit/>
          </a:bodyPr>
          <a:lstStyle>
            <a:lvl1pPr marL="0" indent="0">
              <a:spcBef>
                <a:spcPts val="0"/>
              </a:spcBef>
              <a:buNone/>
              <a:defRPr sz="1961" spc="0" baseline="0">
                <a:solidFill>
                  <a:schemeClr val="tx1"/>
                </a:soli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2910473840"/>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53846">
                      <a:schemeClr val="tx1"/>
                    </a:gs>
                    <a:gs pos="36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986328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3778190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1992986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358718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Blank 3">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8772374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gradFill>
                  <a:gsLst>
                    <a:gs pos="96795">
                      <a:schemeClr val="tx1"/>
                    </a:gs>
                    <a:gs pos="82051">
                      <a:schemeClr val="tx1"/>
                    </a:gs>
                  </a:gsLst>
                  <a:lin ang="5400000" scaled="0"/>
                </a:gra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945139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3616621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13402751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userDrawn="1">
  <p:cSld name="Title &amp; Bullet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4534506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5C51FCE-E4BB-4680-8E50-3C0E348D2609}" type="datetimeFigureOut">
              <a:rPr lang="en-US" dirty="0"/>
              <a:t>7/22/2021</a:t>
            </a:fld>
            <a:endParaRPr lang="en-US"/>
          </a:p>
        </p:txBody>
      </p:sp>
      <p:sp>
        <p:nvSpPr>
          <p:cNvPr id="5" name="Footer Placeholder 4"/>
          <p:cNvSpPr>
            <a:spLocks noGrp="1"/>
          </p:cNvSpPr>
          <p:nvPr>
            <p:ph type="ftr" sz="quarter" idx="11"/>
          </p:nvPr>
        </p:nvSpPr>
        <p:spPr/>
        <p:txBody>
          <a:bodyPr/>
          <a:lstStyle/>
          <a:p>
            <a:r>
              <a:rPr lang="en-US"/>
              <a:t>
              </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55994320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9"/>
            <a:ext cx="11306469" cy="410369"/>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361839" y="6450193"/>
            <a:ext cx="11586711" cy="118296"/>
          </a:xfrm>
          <a:prstGeom prst="rect">
            <a:avLst/>
          </a:prstGeom>
        </p:spPr>
        <p:txBody>
          <a:bodyPr vert="horz" lIns="91440" tIns="45720" rIns="91440" bIns="45720" numCol="2" rtlCol="0" anchor="ctr"/>
          <a:lstStyle>
            <a:lvl1pPr algn="l">
              <a:defRPr sz="687">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667191891"/>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userDrawn="1">
  <p:cSld name="Title no banner">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0658C16-FB2E-4C1C-A560-7B9ECF96906F}"/>
              </a:ext>
            </a:extLst>
          </p:cNvPr>
          <p:cNvSpPr>
            <a:spLocks noGrp="1"/>
          </p:cNvSpPr>
          <p:nvPr>
            <p:ph type="title"/>
          </p:nvPr>
        </p:nvSpPr>
        <p:spPr/>
        <p:txBody>
          <a:bodyPr/>
          <a:lstStyle/>
          <a:p>
            <a:r>
              <a:rPr lang="en-US"/>
              <a:t>Click to edit Master title style</a:t>
            </a:r>
          </a:p>
        </p:txBody>
      </p:sp>
      <p:sp>
        <p:nvSpPr>
          <p:cNvPr id="5" name="Footer Placeholder 4">
            <a:extLst>
              <a:ext uri="{FF2B5EF4-FFF2-40B4-BE49-F238E27FC236}">
                <a16:creationId xmlns:a16="http://schemas.microsoft.com/office/drawing/2014/main" id="{61A742CA-E96E-4124-AC0E-B60A167D6FB3}"/>
              </a:ext>
            </a:extLst>
          </p:cNvPr>
          <p:cNvSpPr>
            <a:spLocks noGrp="1"/>
          </p:cNvSpPr>
          <p:nvPr>
            <p:ph type="ftr" sz="quarter" idx="10"/>
          </p:nvPr>
        </p:nvSpPr>
        <p:spPr/>
        <p:txBody>
          <a:bodyPr/>
          <a:lstStyle/>
          <a:p>
            <a:pPr algn="l"/>
            <a:r>
              <a:rPr lang="en-US"/>
              <a:t>Microsoft Confidential</a:t>
            </a:r>
          </a:p>
        </p:txBody>
      </p:sp>
    </p:spTree>
    <p:extLst>
      <p:ext uri="{BB962C8B-B14F-4D97-AF65-F5344CB8AC3E}">
        <p14:creationId xmlns:p14="http://schemas.microsoft.com/office/powerpoint/2010/main" val="18030510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6C20C272-8E66-429C-A9F7-1C4E612DB65F}"/>
              </a:ext>
            </a:extLst>
          </p:cNvPr>
          <p:cNvCxnSpPr>
            <a:cxnSpLocks/>
          </p:cNvCxnSpPr>
          <p:nvPr userDrawn="1"/>
        </p:nvCxnSpPr>
        <p:spPr>
          <a:xfrm>
            <a:off x="11895763" y="1817370"/>
            <a:ext cx="0" cy="710565"/>
          </a:xfrm>
          <a:prstGeom prst="line">
            <a:avLst/>
          </a:prstGeom>
          <a:ln>
            <a:solidFill>
              <a:srgbClr val="D83B0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userDrawn="1"/>
        </p:nvPicPr>
        <p:blipFill>
          <a:blip r:embed="rId2"/>
          <a:stretch>
            <a:fillRect/>
          </a:stretch>
        </p:blipFill>
        <p:spPr bwMode="black">
          <a:xfrm>
            <a:off x="584200" y="586080"/>
            <a:ext cx="1366440" cy="292608"/>
          </a:xfrm>
          <a:prstGeom prst="rect">
            <a:avLst/>
          </a:prstGeom>
        </p:spPr>
      </p:pic>
      <p:sp>
        <p:nvSpPr>
          <p:cNvPr id="30" name="Rectangle 29">
            <a:extLst>
              <a:ext uri="{FF2B5EF4-FFF2-40B4-BE49-F238E27FC236}">
                <a16:creationId xmlns:a16="http://schemas.microsoft.com/office/drawing/2014/main" id="{8B2E4F62-54DC-4435-AA29-18599C177284}"/>
              </a:ext>
            </a:extLst>
          </p:cNvPr>
          <p:cNvSpPr/>
          <p:nvPr userDrawn="1"/>
        </p:nvSpPr>
        <p:spPr bwMode="gray">
          <a:xfrm>
            <a:off x="293044" y="1170431"/>
            <a:ext cx="11604624" cy="5393881"/>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54" name="Rectangle 53">
            <a:extLst>
              <a:ext uri="{FF2B5EF4-FFF2-40B4-BE49-F238E27FC236}">
                <a16:creationId xmlns:a16="http://schemas.microsoft.com/office/drawing/2014/main" id="{4899085C-4B16-41A5-A2CB-5D4798A0322E}"/>
              </a:ext>
            </a:extLst>
          </p:cNvPr>
          <p:cNvSpPr/>
          <p:nvPr userDrawn="1"/>
        </p:nvSpPr>
        <p:spPr bwMode="white">
          <a:xfrm>
            <a:off x="5791479" y="3074916"/>
            <a:ext cx="2321486" cy="1405513"/>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dirty="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Learn.</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dirty="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Connect.</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dirty="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Explore.</a:t>
            </a:r>
          </a:p>
        </p:txBody>
      </p:sp>
      <p:pic>
        <p:nvPicPr>
          <p:cNvPr id="55" name="Graphic 54">
            <a:extLst>
              <a:ext uri="{FF2B5EF4-FFF2-40B4-BE49-F238E27FC236}">
                <a16:creationId xmlns:a16="http://schemas.microsoft.com/office/drawing/2014/main" id="{CF5E403F-D2DC-4030-8392-9E3E0A38A1D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white">
          <a:xfrm>
            <a:off x="1174192" y="3183752"/>
            <a:ext cx="2712307" cy="1367241"/>
          </a:xfrm>
          <a:prstGeom prst="rect">
            <a:avLst/>
          </a:prstGeom>
          <a:effectLst/>
        </p:spPr>
      </p:pic>
      <p:pic>
        <p:nvPicPr>
          <p:cNvPr id="31" name="Picture 30">
            <a:extLst>
              <a:ext uri="{FF2B5EF4-FFF2-40B4-BE49-F238E27FC236}">
                <a16:creationId xmlns:a16="http://schemas.microsoft.com/office/drawing/2014/main" id="{786210CF-A0F8-409C-A4D3-027E8C0B2F2F}"/>
              </a:ext>
            </a:extLst>
          </p:cNvPr>
          <p:cNvPicPr>
            <a:picLocks noChangeAspect="1"/>
          </p:cNvPicPr>
          <p:nvPr userDrawn="1"/>
        </p:nvPicPr>
        <p:blipFill rotWithShape="1">
          <a:blip r:embed="rId5"/>
          <a:srcRect r="6311"/>
          <a:stretch/>
        </p:blipFill>
        <p:spPr>
          <a:xfrm>
            <a:off x="8717519" y="1816159"/>
            <a:ext cx="3474481" cy="4149241"/>
          </a:xfrm>
          <a:prstGeom prst="rect">
            <a:avLst/>
          </a:prstGeom>
        </p:spPr>
      </p:pic>
    </p:spTree>
    <p:extLst>
      <p:ext uri="{BB962C8B-B14F-4D97-AF65-F5344CB8AC3E}">
        <p14:creationId xmlns:p14="http://schemas.microsoft.com/office/powerpoint/2010/main" val="274138806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036EA2AC-FEA2-4901-8495-272A5FA7FC20}"/>
              </a:ext>
            </a:extLst>
          </p:cNvPr>
          <p:cNvGrpSpPr/>
          <p:nvPr userDrawn="1"/>
        </p:nvGrpSpPr>
        <p:grpSpPr>
          <a:xfrm>
            <a:off x="6194603" y="-1"/>
            <a:ext cx="5997398" cy="6858001"/>
            <a:chOff x="6194603" y="-1"/>
            <a:chExt cx="5997398" cy="6858001"/>
          </a:xfrm>
        </p:grpSpPr>
        <p:pic>
          <p:nvPicPr>
            <p:cNvPr id="35" name="Picture 34">
              <a:extLst>
                <a:ext uri="{FF2B5EF4-FFF2-40B4-BE49-F238E27FC236}">
                  <a16:creationId xmlns:a16="http://schemas.microsoft.com/office/drawing/2014/main" id="{A096FE2B-3270-4E2C-AD0E-3AB4FD1B86FA}"/>
                </a:ext>
              </a:extLst>
            </p:cNvPr>
            <p:cNvPicPr>
              <a:picLocks noChangeAspect="1"/>
            </p:cNvPicPr>
            <p:nvPr userDrawn="1"/>
          </p:nvPicPr>
          <p:blipFill rotWithShape="1">
            <a:blip r:embed="rId2"/>
            <a:srcRect r="28473" b="6474"/>
            <a:stretch/>
          </p:blipFill>
          <p:spPr>
            <a:xfrm>
              <a:off x="8502819" y="1461694"/>
              <a:ext cx="3689182" cy="5396306"/>
            </a:xfrm>
            <a:prstGeom prst="rect">
              <a:avLst/>
            </a:prstGeom>
          </p:spPr>
        </p:pic>
        <p:pic>
          <p:nvPicPr>
            <p:cNvPr id="36" name="Picture 35">
              <a:extLst>
                <a:ext uri="{FF2B5EF4-FFF2-40B4-BE49-F238E27FC236}">
                  <a16:creationId xmlns:a16="http://schemas.microsoft.com/office/drawing/2014/main" id="{94A5D7CE-1FED-4CEA-810D-4198E9924290}"/>
                </a:ext>
              </a:extLst>
            </p:cNvPr>
            <p:cNvPicPr>
              <a:picLocks noChangeAspect="1"/>
            </p:cNvPicPr>
            <p:nvPr userDrawn="1"/>
          </p:nvPicPr>
          <p:blipFill rotWithShape="1">
            <a:blip r:embed="rId3"/>
            <a:srcRect t="21821"/>
            <a:stretch/>
          </p:blipFill>
          <p:spPr>
            <a:xfrm>
              <a:off x="7548652" y="-1"/>
              <a:ext cx="1182753" cy="1076699"/>
            </a:xfrm>
            <a:prstGeom prst="rect">
              <a:avLst/>
            </a:prstGeom>
          </p:spPr>
        </p:pic>
        <p:pic>
          <p:nvPicPr>
            <p:cNvPr id="55" name="Picture 54">
              <a:extLst>
                <a:ext uri="{FF2B5EF4-FFF2-40B4-BE49-F238E27FC236}">
                  <a16:creationId xmlns:a16="http://schemas.microsoft.com/office/drawing/2014/main" id="{9BF408BE-3FB0-4FA0-B683-0E647B7E04BF}"/>
                </a:ext>
              </a:extLst>
            </p:cNvPr>
            <p:cNvPicPr>
              <a:picLocks noChangeAspect="1"/>
            </p:cNvPicPr>
            <p:nvPr userDrawn="1"/>
          </p:nvPicPr>
          <p:blipFill rotWithShape="1">
            <a:blip r:embed="rId3"/>
            <a:srcRect b="30214"/>
            <a:stretch/>
          </p:blipFill>
          <p:spPr>
            <a:xfrm>
              <a:off x="6194603" y="5896894"/>
              <a:ext cx="1182753" cy="961106"/>
            </a:xfrm>
            <a:prstGeom prst="rect">
              <a:avLst/>
            </a:prstGeom>
          </p:spPr>
        </p:pic>
      </p:gr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4"/>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lvl1pPr>
          </a:lstStyle>
          <a:p>
            <a:r>
              <a:rPr lang="en-US" dirty="0"/>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276999"/>
          </a:xfrm>
          <a:solidFill>
            <a:srgbClr val="E6E6E6">
              <a:alpha val="75000"/>
            </a:srgbClr>
          </a:solidFill>
        </p:spPr>
        <p:txBody>
          <a:bodyPr/>
          <a:lstStyle>
            <a:lvl1pPr marL="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dirty="0">
                <a:latin typeface="+mj-lt"/>
              </a:rPr>
              <a:t>Session code here</a:t>
            </a:r>
            <a:endParaRPr lang="en-US" dirty="0"/>
          </a:p>
        </p:txBody>
      </p:sp>
    </p:spTree>
    <p:extLst>
      <p:ext uri="{BB962C8B-B14F-4D97-AF65-F5344CB8AC3E}">
        <p14:creationId xmlns:p14="http://schemas.microsoft.com/office/powerpoint/2010/main" val="3039548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3929718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7105370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7636142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6038706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99545338"/>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1772435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77690196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85684433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 Square Photo">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49E07265-7E47-481D-9C2B-6C8BF221FAA5}"/>
              </a:ext>
            </a:extLst>
          </p:cNvPr>
          <p:cNvGrpSpPr/>
          <p:nvPr userDrawn="1"/>
        </p:nvGrpSpPr>
        <p:grpSpPr>
          <a:xfrm>
            <a:off x="6194603" y="-1"/>
            <a:ext cx="5997398" cy="6858001"/>
            <a:chOff x="6194603" y="-1"/>
            <a:chExt cx="5997398" cy="6858001"/>
          </a:xfrm>
        </p:grpSpPr>
        <p:pic>
          <p:nvPicPr>
            <p:cNvPr id="32" name="Picture 31">
              <a:extLst>
                <a:ext uri="{FF2B5EF4-FFF2-40B4-BE49-F238E27FC236}">
                  <a16:creationId xmlns:a16="http://schemas.microsoft.com/office/drawing/2014/main" id="{A5AE405F-E300-4B3D-9110-B06B75841503}"/>
                </a:ext>
              </a:extLst>
            </p:cNvPr>
            <p:cNvPicPr>
              <a:picLocks noChangeAspect="1"/>
            </p:cNvPicPr>
            <p:nvPr userDrawn="1"/>
          </p:nvPicPr>
          <p:blipFill rotWithShape="1">
            <a:blip r:embed="rId2"/>
            <a:srcRect r="28473" b="6474"/>
            <a:stretch/>
          </p:blipFill>
          <p:spPr>
            <a:xfrm>
              <a:off x="8502819" y="1461694"/>
              <a:ext cx="3689182" cy="5396306"/>
            </a:xfrm>
            <a:prstGeom prst="rect">
              <a:avLst/>
            </a:prstGeom>
          </p:spPr>
        </p:pic>
        <p:pic>
          <p:nvPicPr>
            <p:cNvPr id="33" name="Picture 32">
              <a:extLst>
                <a:ext uri="{FF2B5EF4-FFF2-40B4-BE49-F238E27FC236}">
                  <a16:creationId xmlns:a16="http://schemas.microsoft.com/office/drawing/2014/main" id="{38D0436A-7978-419B-9760-5EFC6747DD72}"/>
                </a:ext>
              </a:extLst>
            </p:cNvPr>
            <p:cNvPicPr>
              <a:picLocks noChangeAspect="1"/>
            </p:cNvPicPr>
            <p:nvPr userDrawn="1"/>
          </p:nvPicPr>
          <p:blipFill rotWithShape="1">
            <a:blip r:embed="rId3"/>
            <a:srcRect t="21821"/>
            <a:stretch/>
          </p:blipFill>
          <p:spPr>
            <a:xfrm>
              <a:off x="7548652" y="-1"/>
              <a:ext cx="1182753" cy="1076699"/>
            </a:xfrm>
            <a:prstGeom prst="rect">
              <a:avLst/>
            </a:prstGeom>
          </p:spPr>
        </p:pic>
        <p:pic>
          <p:nvPicPr>
            <p:cNvPr id="34" name="Picture 33">
              <a:extLst>
                <a:ext uri="{FF2B5EF4-FFF2-40B4-BE49-F238E27FC236}">
                  <a16:creationId xmlns:a16="http://schemas.microsoft.com/office/drawing/2014/main" id="{77C68831-B0BD-42C1-AB2F-BEAC8CFD1FD5}"/>
                </a:ext>
              </a:extLst>
            </p:cNvPr>
            <p:cNvPicPr>
              <a:picLocks noChangeAspect="1"/>
            </p:cNvPicPr>
            <p:nvPr userDrawn="1"/>
          </p:nvPicPr>
          <p:blipFill rotWithShape="1">
            <a:blip r:embed="rId3"/>
            <a:srcRect b="30214"/>
            <a:stretch/>
          </p:blipFill>
          <p:spPr>
            <a:xfrm>
              <a:off x="6194603" y="5896894"/>
              <a:ext cx="1182753" cy="961106"/>
            </a:xfrm>
            <a:prstGeom prst="rect">
              <a:avLst/>
            </a:prstGeom>
          </p:spPr>
        </p:pic>
      </p:grpSp>
      <p:sp>
        <p:nvSpPr>
          <p:cNvPr id="5" name="Picture Placeholder 4">
            <a:extLst>
              <a:ext uri="{FF2B5EF4-FFF2-40B4-BE49-F238E27FC236}">
                <a16:creationId xmlns:a16="http://schemas.microsoft.com/office/drawing/2014/main" id="{6DF5D6DE-2629-4577-9B98-7A1666013D0A}"/>
              </a:ext>
            </a:extLst>
          </p:cNvPr>
          <p:cNvSpPr>
            <a:spLocks noGrp="1"/>
          </p:cNvSpPr>
          <p:nvPr>
            <p:ph type="pic" sz="quarter" idx="11" hasCustomPrompt="1"/>
          </p:nvPr>
        </p:nvSpPr>
        <p:spPr bwMode="gray">
          <a:xfrm>
            <a:off x="5016500" y="292100"/>
            <a:ext cx="6881813" cy="6272213"/>
          </a:xfrm>
          <a:blipFill>
            <a:blip r:embed="rId4"/>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2" name="Title 1"/>
          <p:cNvSpPr>
            <a:spLocks noGrp="1"/>
          </p:cNvSpPr>
          <p:nvPr>
            <p:ph type="title" hasCustomPrompt="1"/>
          </p:nvPr>
        </p:nvSpPr>
        <p:spPr>
          <a:xfrm>
            <a:off x="584201" y="2579648"/>
            <a:ext cx="3768898" cy="553998"/>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Enter title text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1"/>
            <a:ext cx="3769300"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3102972777"/>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2B071B18-AE3E-4C1A-8C40-38A79DBA86AA}"/>
              </a:ext>
            </a:extLst>
          </p:cNvPr>
          <p:cNvGrpSpPr/>
          <p:nvPr userDrawn="1"/>
        </p:nvGrpSpPr>
        <p:grpSpPr>
          <a:xfrm>
            <a:off x="6194603" y="0"/>
            <a:ext cx="5997398" cy="6858001"/>
            <a:chOff x="6194603" y="0"/>
            <a:chExt cx="5997398" cy="6858001"/>
          </a:xfrm>
        </p:grpSpPr>
        <p:pic>
          <p:nvPicPr>
            <p:cNvPr id="38" name="Picture 37">
              <a:extLst>
                <a:ext uri="{FF2B5EF4-FFF2-40B4-BE49-F238E27FC236}">
                  <a16:creationId xmlns:a16="http://schemas.microsoft.com/office/drawing/2014/main" id="{A874D211-CD8A-4B0E-B9C0-C2FF7D72BEE7}"/>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9" name="Picture 38">
              <a:extLst>
                <a:ext uri="{FF2B5EF4-FFF2-40B4-BE49-F238E27FC236}">
                  <a16:creationId xmlns:a16="http://schemas.microsoft.com/office/drawing/2014/main" id="{471513C0-489E-4E2E-9C12-D1DC6B98AB21}"/>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40" name="Picture 39">
              <a:extLst>
                <a:ext uri="{FF2B5EF4-FFF2-40B4-BE49-F238E27FC236}">
                  <a16:creationId xmlns:a16="http://schemas.microsoft.com/office/drawing/2014/main" id="{984DC410-B12F-4706-B9C8-EBBBA766DAC2}"/>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84200" y="2981637"/>
            <a:ext cx="3769475"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dirty="0"/>
              <a:t>Square photo layout with body text</a:t>
            </a:r>
          </a:p>
        </p:txBody>
      </p:sp>
      <p:sp>
        <p:nvSpPr>
          <p:cNvPr id="60" name="Picture Placeholder 4">
            <a:extLst>
              <a:ext uri="{FF2B5EF4-FFF2-40B4-BE49-F238E27FC236}">
                <a16:creationId xmlns:a16="http://schemas.microsoft.com/office/drawing/2014/main" id="{D9BE8EAA-F7ED-46CD-A31F-E4299C08F5AD}"/>
              </a:ext>
            </a:extLst>
          </p:cNvPr>
          <p:cNvSpPr>
            <a:spLocks noGrp="1"/>
          </p:cNvSpPr>
          <p:nvPr>
            <p:ph type="pic" sz="quarter" idx="11" hasCustomPrompt="1"/>
          </p:nvPr>
        </p:nvSpPr>
        <p:spPr bwMode="gray">
          <a:xfrm>
            <a:off x="5016500" y="292100"/>
            <a:ext cx="6881813" cy="6272213"/>
          </a:xfrm>
          <a:blipFill>
            <a:blip r:embed="rId4"/>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25946772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3765DB89-7B31-44F9-9B76-2E06E7805A5E}"/>
              </a:ext>
            </a:extLst>
          </p:cNvPr>
          <p:cNvGrpSpPr/>
          <p:nvPr userDrawn="1"/>
        </p:nvGrpSpPr>
        <p:grpSpPr>
          <a:xfrm>
            <a:off x="6194603" y="0"/>
            <a:ext cx="5997398" cy="6858001"/>
            <a:chOff x="6194603" y="0"/>
            <a:chExt cx="5997398" cy="6858001"/>
          </a:xfrm>
        </p:grpSpPr>
        <p:pic>
          <p:nvPicPr>
            <p:cNvPr id="38" name="Picture 37">
              <a:extLst>
                <a:ext uri="{FF2B5EF4-FFF2-40B4-BE49-F238E27FC236}">
                  <a16:creationId xmlns:a16="http://schemas.microsoft.com/office/drawing/2014/main" id="{58E8D605-B082-4C02-839C-9C18EA6541D2}"/>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9" name="Picture 38">
              <a:extLst>
                <a:ext uri="{FF2B5EF4-FFF2-40B4-BE49-F238E27FC236}">
                  <a16:creationId xmlns:a16="http://schemas.microsoft.com/office/drawing/2014/main" id="{3E9382F8-B3AE-4F98-8782-19AA597713F7}"/>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40" name="Picture 39">
              <a:extLst>
                <a:ext uri="{FF2B5EF4-FFF2-40B4-BE49-F238E27FC236}">
                  <a16:creationId xmlns:a16="http://schemas.microsoft.com/office/drawing/2014/main" id="{3D3278C9-22EA-4588-8125-8F64C455E538}"/>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3360317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9ECE3688-F7FF-4D8A-BE15-6CEE4046B621}"/>
              </a:ext>
            </a:extLst>
          </p:cNvPr>
          <p:cNvGrpSpPr/>
          <p:nvPr userDrawn="1"/>
        </p:nvGrpSpPr>
        <p:grpSpPr>
          <a:xfrm>
            <a:off x="6194603" y="0"/>
            <a:ext cx="5997398" cy="6858001"/>
            <a:chOff x="6194603" y="0"/>
            <a:chExt cx="5997398" cy="6858001"/>
          </a:xfrm>
        </p:grpSpPr>
        <p:pic>
          <p:nvPicPr>
            <p:cNvPr id="36" name="Picture 35">
              <a:extLst>
                <a:ext uri="{FF2B5EF4-FFF2-40B4-BE49-F238E27FC236}">
                  <a16:creationId xmlns:a16="http://schemas.microsoft.com/office/drawing/2014/main" id="{CDA126B3-3793-49DF-951A-6BEC5934FFCE}"/>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7" name="Picture 36">
              <a:extLst>
                <a:ext uri="{FF2B5EF4-FFF2-40B4-BE49-F238E27FC236}">
                  <a16:creationId xmlns:a16="http://schemas.microsoft.com/office/drawing/2014/main" id="{7DE8673A-798E-4BFA-88EE-4BCCF0BF217C}"/>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38" name="Picture 37">
              <a:extLst>
                <a:ext uri="{FF2B5EF4-FFF2-40B4-BE49-F238E27FC236}">
                  <a16:creationId xmlns:a16="http://schemas.microsoft.com/office/drawing/2014/main" id="{05970F2A-65AD-4C60-92A1-97326C8B6109}"/>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2288504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A8E8A28C-CBDE-4C67-825F-C47808C9BDD6}"/>
              </a:ext>
            </a:extLst>
          </p:cNvPr>
          <p:cNvGrpSpPr/>
          <p:nvPr userDrawn="1"/>
        </p:nvGrpSpPr>
        <p:grpSpPr>
          <a:xfrm>
            <a:off x="6194603" y="0"/>
            <a:ext cx="5997398" cy="6858001"/>
            <a:chOff x="6194603" y="0"/>
            <a:chExt cx="5997398" cy="6858001"/>
          </a:xfrm>
        </p:grpSpPr>
        <p:pic>
          <p:nvPicPr>
            <p:cNvPr id="36" name="Picture 35">
              <a:extLst>
                <a:ext uri="{FF2B5EF4-FFF2-40B4-BE49-F238E27FC236}">
                  <a16:creationId xmlns:a16="http://schemas.microsoft.com/office/drawing/2014/main" id="{E6ED7E4A-DB81-4ED7-82E1-34B79F3FF4A1}"/>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7" name="Picture 36">
              <a:extLst>
                <a:ext uri="{FF2B5EF4-FFF2-40B4-BE49-F238E27FC236}">
                  <a16:creationId xmlns:a16="http://schemas.microsoft.com/office/drawing/2014/main" id="{11E4BCF2-710C-4869-A4C5-C1345D5F2E6F}"/>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38" name="Picture 37">
              <a:extLst>
                <a:ext uri="{FF2B5EF4-FFF2-40B4-BE49-F238E27FC236}">
                  <a16:creationId xmlns:a16="http://schemas.microsoft.com/office/drawing/2014/main" id="{7B7B7A20-BA31-44FA-9F1C-298649B34CF8}"/>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960699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7243824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0644912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6E6E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72876269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03013049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userDrawn="1">
  <p:cSld name="Evaluation Slide">
    <p:spTree>
      <p:nvGrpSpPr>
        <p:cNvPr id="1" name=""/>
        <p:cNvGrpSpPr/>
        <p:nvPr/>
      </p:nvGrpSpPr>
      <p:grpSpPr>
        <a:xfrm>
          <a:off x="0" y="0"/>
          <a:ext cx="0" cy="0"/>
          <a:chOff x="0" y="0"/>
          <a:chExt cx="0" cy="0"/>
        </a:xfrm>
      </p:grpSpPr>
      <p:sp>
        <p:nvSpPr>
          <p:cNvPr id="2" name="Title 1"/>
          <p:cNvSpPr>
            <a:spLocks noGrp="1"/>
          </p:cNvSpPr>
          <p:nvPr>
            <p:ph type="title"/>
          </p:nvPr>
        </p:nvSpPr>
        <p:spPr>
          <a:xfrm>
            <a:off x="5129268" y="291068"/>
            <a:ext cx="6769045" cy="553998"/>
          </a:xfrm>
        </p:spPr>
        <p:txBody>
          <a:bodyPr/>
          <a:lstStyle>
            <a:lvl1pPr>
              <a:defRPr sz="3600"/>
            </a:lvl1pPr>
          </a:lstStyle>
          <a:p>
            <a:r>
              <a:rPr lang="en-US"/>
              <a:t>Click to edit Master title style</a:t>
            </a:r>
            <a:endParaRPr lang="en-US" dirty="0"/>
          </a:p>
        </p:txBody>
      </p:sp>
      <p:sp>
        <p:nvSpPr>
          <p:cNvPr id="4" name="Text Placeholder 3"/>
          <p:cNvSpPr>
            <a:spLocks noGrp="1"/>
          </p:cNvSpPr>
          <p:nvPr>
            <p:ph type="body" sz="quarter" idx="10"/>
          </p:nvPr>
        </p:nvSpPr>
        <p:spPr>
          <a:xfrm>
            <a:off x="5129267" y="4773828"/>
            <a:ext cx="6769045" cy="1793104"/>
          </a:xfrm>
        </p:spPr>
        <p:txBody>
          <a:bodyPr wrap="square">
            <a:noAutofit/>
          </a:bodyPr>
          <a:lstStyle>
            <a:lvl1pPr marL="0" indent="0">
              <a:spcBef>
                <a:spcPts val="1765"/>
              </a:spcBef>
              <a:buNone/>
              <a:defRPr sz="2000">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p:txBody>
      </p:sp>
      <p:pic>
        <p:nvPicPr>
          <p:cNvPr id="5" name="Picture 4" descr="Image of Ignite app on a Windows Device." title="Ignite event image">
            <a:extLst>
              <a:ext uri="{FF2B5EF4-FFF2-40B4-BE49-F238E27FC236}">
                <a16:creationId xmlns:a16="http://schemas.microsoft.com/office/drawing/2014/main" id="{E803C22C-E970-4ADA-A60C-5127C1C2C1DE}"/>
              </a:ext>
            </a:extLst>
          </p:cNvPr>
          <p:cNvPicPr>
            <a:picLocks noChangeAspect="1"/>
          </p:cNvPicPr>
          <p:nvPr userDrawn="1"/>
        </p:nvPicPr>
        <p:blipFill rotWithShape="1">
          <a:blip r:embed="rId2"/>
          <a:srcRect l="17119" r="5881"/>
          <a:stretch/>
        </p:blipFill>
        <p:spPr>
          <a:xfrm>
            <a:off x="0" y="-1"/>
            <a:ext cx="4828867" cy="6858623"/>
          </a:xfrm>
          <a:prstGeom prst="rect">
            <a:avLst/>
          </a:prstGeom>
        </p:spPr>
      </p:pic>
    </p:spTree>
    <p:extLst>
      <p:ext uri="{BB962C8B-B14F-4D97-AF65-F5344CB8AC3E}">
        <p14:creationId xmlns:p14="http://schemas.microsoft.com/office/powerpoint/2010/main" val="1975825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753816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type="obj">
  <p:cSld name="12_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EA661CE-D70D-4435-A2C4-C6D7FFFA4516}"/>
              </a:ext>
            </a:extLst>
          </p:cNvPr>
          <p:cNvSpPr/>
          <p:nvPr/>
        </p:nvSpPr>
        <p:spPr>
          <a:xfrm>
            <a:off x="7620000" y="0"/>
            <a:ext cx="457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1" y="0"/>
            <a:ext cx="6705600" cy="553998"/>
          </a:xfrm>
        </p:spPr>
        <p:txBody>
          <a:bodyPr/>
          <a:lstStyle/>
          <a:p>
            <a:r>
              <a:rPr lang="en-US"/>
              <a:t>Click to edit Master title style</a:t>
            </a:r>
            <a:endParaRPr lang="en-US" dirty="0"/>
          </a:p>
        </p:txBody>
      </p:sp>
      <p:sp>
        <p:nvSpPr>
          <p:cNvPr id="3" name="Content Placeholder 2"/>
          <p:cNvSpPr>
            <a:spLocks noGrp="1"/>
          </p:cNvSpPr>
          <p:nvPr>
            <p:ph idx="1"/>
          </p:nvPr>
        </p:nvSpPr>
        <p:spPr>
          <a:xfrm>
            <a:off x="457201" y="1855894"/>
            <a:ext cx="6705600" cy="161274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C24A3A5-AEC3-4D3C-B23F-33D3C8F09335}" type="datetimeFigureOut">
              <a:rPr lang="en-US" smtClean="0"/>
              <a:t>7/22/2021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CC631FF-58BB-4A6E-8DF8-53935FA44373}" type="slidenum">
              <a:rPr lang="en-US" smtClean="0"/>
              <a:t>‹#›</a:t>
            </a:fld>
            <a:endParaRPr lang="en-US"/>
          </a:p>
        </p:txBody>
      </p:sp>
    </p:spTree>
    <p:extLst>
      <p:ext uri="{BB962C8B-B14F-4D97-AF65-F5344CB8AC3E}">
        <p14:creationId xmlns:p14="http://schemas.microsoft.com/office/powerpoint/2010/main" val="140457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1.xml><?xml version="1.0" encoding="utf-8"?>
<p:sldLayout xmlns:a="http://schemas.openxmlformats.org/drawingml/2006/main" xmlns:r="http://schemas.openxmlformats.org/officeDocument/2006/relationships" xmlns:p="http://schemas.openxmlformats.org/presentationml/2006/main">
  <p:cSld name="2_Title and Conten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D1230BF-6FCA-487F-85C7-4A42D455BF17}"/>
              </a:ext>
            </a:extLst>
          </p:cNvPr>
          <p:cNvSpPr/>
          <p:nvPr/>
        </p:nvSpPr>
        <p:spPr bwMode="auto">
          <a:xfrm>
            <a:off x="1" y="486"/>
            <a:ext cx="12192000" cy="10972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Title 5"/>
          <p:cNvSpPr>
            <a:spLocks noGrp="1"/>
          </p:cNvSpPr>
          <p:nvPr>
            <p:ph type="title"/>
          </p:nvPr>
        </p:nvSpPr>
        <p:spPr>
          <a:xfrm>
            <a:off x="301751" y="0"/>
            <a:ext cx="11588495" cy="1097280"/>
          </a:xfrm>
        </p:spPr>
        <p:txBody>
          <a:bodyPr>
            <a:normAutofit/>
          </a:bodyPr>
          <a:lstStyle>
            <a:lvl1pPr>
              <a:defRPr sz="2400" spc="0">
                <a:solidFill>
                  <a:schemeClr val="bg1"/>
                </a:solidFill>
                <a:latin typeface="Segoe UI Semibold" panose="020B0702040204020203" pitchFamily="34" charset="0"/>
                <a:cs typeface="Segoe UI Semibold" panose="020B0702040204020203" pitchFamily="34" charset="0"/>
              </a:defRPr>
            </a:lvl1pPr>
          </a:lstStyle>
          <a:p>
            <a:r>
              <a:rPr lang="en-US"/>
              <a:t>Click to edit Master title style</a:t>
            </a:r>
          </a:p>
        </p:txBody>
      </p:sp>
    </p:spTree>
    <p:extLst>
      <p:ext uri="{BB962C8B-B14F-4D97-AF65-F5344CB8AC3E}">
        <p14:creationId xmlns:p14="http://schemas.microsoft.com/office/powerpoint/2010/main" val="2434233171"/>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457201" y="1836209"/>
            <a:ext cx="5413248" cy="166199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21554" y="1836209"/>
            <a:ext cx="5413248" cy="166199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C24A3A5-AEC3-4D3C-B23F-33D3C8F09335}" type="datetimeFigureOut">
              <a:rPr lang="en-US" smtClean="0"/>
              <a:t>7/22/2021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CC631FF-58BB-4A6E-8DF8-53935FA44373}" type="slidenum">
              <a:rPr lang="en-US" smtClean="0"/>
              <a:t>‹#›</a:t>
            </a:fld>
            <a:endParaRPr lang="en-US"/>
          </a:p>
        </p:txBody>
      </p:sp>
    </p:spTree>
    <p:extLst>
      <p:ext uri="{BB962C8B-B14F-4D97-AF65-F5344CB8AC3E}">
        <p14:creationId xmlns:p14="http://schemas.microsoft.com/office/powerpoint/2010/main" val="2812776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3.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466344" y="1371600"/>
            <a:ext cx="5413248" cy="723400"/>
          </a:xfrm>
        </p:spPr>
        <p:txBody>
          <a:bodyPr anchor="ctr">
            <a:normAutofit/>
          </a:bodyPr>
          <a:lstStyle>
            <a:lvl1pPr marL="0" indent="0">
              <a:buNone/>
              <a:defRPr sz="2200" b="0" cap="all" baseline="0">
                <a:solidFill>
                  <a:schemeClr val="tx1">
                    <a:lumMod val="85000"/>
                    <a:lumOff val="15000"/>
                  </a:schemeClr>
                </a:solidFill>
                <a:latin typeface="+mj-lt"/>
              </a:defRPr>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Edit Master text styles</a:t>
            </a:r>
          </a:p>
        </p:txBody>
      </p:sp>
      <p:sp>
        <p:nvSpPr>
          <p:cNvPr id="4" name="Content Placeholder 3"/>
          <p:cNvSpPr>
            <a:spLocks noGrp="1"/>
          </p:cNvSpPr>
          <p:nvPr>
            <p:ph sz="half" idx="2"/>
          </p:nvPr>
        </p:nvSpPr>
        <p:spPr>
          <a:xfrm>
            <a:off x="466344" y="2552200"/>
            <a:ext cx="5413248" cy="166199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36793" y="1371601"/>
            <a:ext cx="5413248" cy="722376"/>
          </a:xfrm>
        </p:spPr>
        <p:txBody>
          <a:bodyPr anchor="ctr">
            <a:normAutofit/>
          </a:bodyPr>
          <a:lstStyle>
            <a:lvl1pPr marL="0" indent="0">
              <a:buNone/>
              <a:defRPr sz="2200" b="0" cap="all" baseline="0">
                <a:solidFill>
                  <a:schemeClr val="tx1">
                    <a:lumMod val="85000"/>
                    <a:lumOff val="15000"/>
                  </a:schemeClr>
                </a:solidFill>
                <a:latin typeface="+mj-lt"/>
              </a:defRPr>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Edit Master text styles</a:t>
            </a:r>
          </a:p>
        </p:txBody>
      </p:sp>
      <p:sp>
        <p:nvSpPr>
          <p:cNvPr id="6" name="Content Placeholder 5"/>
          <p:cNvSpPr>
            <a:spLocks noGrp="1"/>
          </p:cNvSpPr>
          <p:nvPr>
            <p:ph sz="quarter" idx="4"/>
          </p:nvPr>
        </p:nvSpPr>
        <p:spPr>
          <a:xfrm>
            <a:off x="6352032" y="2570226"/>
            <a:ext cx="5413248" cy="166199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C24A3A5-AEC3-4D3C-B23F-33D3C8F09335}" type="datetimeFigureOut">
              <a:rPr lang="en-US" smtClean="0"/>
              <a:t>7/22/2021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CC631FF-58BB-4A6E-8DF8-53935FA44373}" type="slidenum">
              <a:rPr lang="en-US" smtClean="0"/>
              <a:t>‹#›</a:t>
            </a:fld>
            <a:endParaRPr lang="en-US"/>
          </a:p>
        </p:txBody>
      </p:sp>
    </p:spTree>
    <p:extLst>
      <p:ext uri="{BB962C8B-B14F-4D97-AF65-F5344CB8AC3E}">
        <p14:creationId xmlns:p14="http://schemas.microsoft.com/office/powerpoint/2010/main" val="3458133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4.xml><?xml version="1.0" encoding="utf-8"?>
<p:sldLayout xmlns:a="http://schemas.openxmlformats.org/drawingml/2006/main" xmlns:r="http://schemas.openxmlformats.org/officeDocument/2006/relationships" xmlns:p="http://schemas.openxmlformats.org/presentationml/2006/main" type="title">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03504" y="770467"/>
            <a:ext cx="10782300" cy="3352800"/>
          </a:xfrm>
        </p:spPr>
        <p:txBody>
          <a:bodyPr anchor="b">
            <a:noAutofit/>
          </a:bodyPr>
          <a:lstStyle>
            <a:lvl1pPr algn="l">
              <a:lnSpc>
                <a:spcPct val="80000"/>
              </a:lnSpc>
              <a:defRPr sz="8798" spc="-12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667512" y="4206876"/>
            <a:ext cx="9228201" cy="1645920"/>
          </a:xfrm>
        </p:spPr>
        <p:txBody>
          <a:bodyPr>
            <a:normAutofit/>
          </a:bodyPr>
          <a:lstStyle>
            <a:lvl1pPr marL="0" indent="0" algn="l">
              <a:buNone/>
              <a:defRPr sz="3200">
                <a:solidFill>
                  <a:schemeClr val="bg1"/>
                </a:solidFill>
                <a:latin typeface="+mj-lt"/>
              </a:defRPr>
            </a:lvl1pPr>
            <a:lvl2pPr marL="457112" indent="0" algn="ctr">
              <a:buNone/>
              <a:defRPr sz="2800"/>
            </a:lvl2pPr>
            <a:lvl3pPr marL="914225" indent="0" algn="ctr">
              <a:buNone/>
              <a:defRPr sz="2400"/>
            </a:lvl3pPr>
            <a:lvl4pPr marL="1371337" indent="0" algn="ctr">
              <a:buNone/>
              <a:defRPr sz="2000"/>
            </a:lvl4pPr>
            <a:lvl5pPr marL="1828449" indent="0" algn="ctr">
              <a:buNone/>
              <a:defRPr sz="2000"/>
            </a:lvl5pPr>
            <a:lvl6pPr marL="2285561" indent="0" algn="ctr">
              <a:buNone/>
              <a:defRPr sz="2000"/>
            </a:lvl6pPr>
            <a:lvl7pPr marL="2742674" indent="0" algn="ctr">
              <a:buNone/>
              <a:defRPr sz="2000"/>
            </a:lvl7pPr>
            <a:lvl8pPr marL="3199785" indent="0" algn="ctr">
              <a:buNone/>
              <a:defRPr sz="2000"/>
            </a:lvl8pPr>
            <a:lvl9pPr marL="3656897" indent="0" algn="ctr">
              <a:buNone/>
              <a:defRPr sz="20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lvl1pPr>
              <a:defRPr>
                <a:solidFill>
                  <a:srgbClr val="FFFFFF">
                    <a:alpha val="80000"/>
                  </a:srgbClr>
                </a:solidFill>
              </a:defRPr>
            </a:lvl1pPr>
          </a:lstStyle>
          <a:p>
            <a:fld id="{EC24A3A5-AEC3-4D3C-B23F-33D3C8F09335}" type="datetimeFigureOut">
              <a:rPr lang="en-US" smtClean="0"/>
              <a:t>7/22/2021</a:t>
            </a:fld>
            <a:endParaRPr lang="en-US"/>
          </a:p>
        </p:txBody>
      </p:sp>
      <p:sp>
        <p:nvSpPr>
          <p:cNvPr id="8" name="Footer Placeholder 7"/>
          <p:cNvSpPr>
            <a:spLocks noGrp="1"/>
          </p:cNvSpPr>
          <p:nvPr>
            <p:ph type="ftr" sz="quarter" idx="11"/>
          </p:nvPr>
        </p:nvSpPr>
        <p:spPr/>
        <p:txBody>
          <a:bodyPr/>
          <a:lstStyle>
            <a:lvl1pPr>
              <a:defRPr>
                <a:solidFill>
                  <a:srgbClr val="FFFFFF">
                    <a:alpha val="80000"/>
                  </a:srgbClr>
                </a:solidFill>
              </a:defRPr>
            </a:lvl1pPr>
          </a:lstStyle>
          <a:p>
            <a:endParaRPr lang="en-US"/>
          </a:p>
        </p:txBody>
      </p:sp>
      <p:sp>
        <p:nvSpPr>
          <p:cNvPr id="9" name="Slide Number Placeholder 8"/>
          <p:cNvSpPr>
            <a:spLocks noGrp="1"/>
          </p:cNvSpPr>
          <p:nvPr>
            <p:ph type="sldNum" sz="quarter" idx="12"/>
          </p:nvPr>
        </p:nvSpPr>
        <p:spPr/>
        <p:txBody>
          <a:bodyPr/>
          <a:lstStyle>
            <a:lvl1pPr>
              <a:defRPr>
                <a:solidFill>
                  <a:srgbClr val="FFFFFF">
                    <a:alpha val="25000"/>
                  </a:srgbClr>
                </a:solidFill>
              </a:defRPr>
            </a:lvl1pPr>
          </a:lstStyle>
          <a:p>
            <a:fld id="{FCC631FF-58BB-4A6E-8DF8-53935FA44373}" type="slidenum">
              <a:rPr lang="en-US" smtClean="0"/>
              <a:t>‹#›</a:t>
            </a:fld>
            <a:endParaRPr lang="en-US"/>
          </a:p>
        </p:txBody>
      </p:sp>
      <p:grpSp>
        <p:nvGrpSpPr>
          <p:cNvPr id="10" name="Group 9">
            <a:extLst>
              <a:ext uri="{FF2B5EF4-FFF2-40B4-BE49-F238E27FC236}">
                <a16:creationId xmlns:a16="http://schemas.microsoft.com/office/drawing/2014/main" id="{5D89DCB7-E81A-47EB-AA9E-4D3837D378A3}"/>
              </a:ext>
            </a:extLst>
          </p:cNvPr>
          <p:cNvGrpSpPr>
            <a:grpSpLocks noChangeAspect="1"/>
          </p:cNvGrpSpPr>
          <p:nvPr/>
        </p:nvGrpSpPr>
        <p:grpSpPr bwMode="black">
          <a:xfrm>
            <a:off x="667513" y="459572"/>
            <a:ext cx="1448129" cy="310896"/>
            <a:chOff x="457200" y="1643393"/>
            <a:chExt cx="4492753" cy="964540"/>
          </a:xfrm>
        </p:grpSpPr>
        <p:pic>
          <p:nvPicPr>
            <p:cNvPr id="11" name="Picture 10">
              <a:extLst>
                <a:ext uri="{FF2B5EF4-FFF2-40B4-BE49-F238E27FC236}">
                  <a16:creationId xmlns:a16="http://schemas.microsoft.com/office/drawing/2014/main" id="{AFE758BC-3485-4ACD-A87C-C01986688254}"/>
                </a:ext>
              </a:extLst>
            </p:cNvPr>
            <p:cNvPicPr>
              <a:picLocks noChangeAspect="1"/>
            </p:cNvPicPr>
            <p:nvPr/>
          </p:nvPicPr>
          <p:blipFill>
            <a:blip r:embed="rId2"/>
            <a:stretch>
              <a:fillRect/>
            </a:stretch>
          </p:blipFill>
          <p:spPr bwMode="black">
            <a:xfrm>
              <a:off x="457200" y="1643393"/>
              <a:ext cx="964540" cy="964540"/>
            </a:xfrm>
            <a:prstGeom prst="rect">
              <a:avLst/>
            </a:prstGeom>
          </p:spPr>
        </p:pic>
        <p:sp>
          <p:nvSpPr>
            <p:cNvPr id="12" name="Freeform 12">
              <a:extLst>
                <a:ext uri="{FF2B5EF4-FFF2-40B4-BE49-F238E27FC236}">
                  <a16:creationId xmlns:a16="http://schemas.microsoft.com/office/drawing/2014/main" id="{BB16719D-703F-406C-9D2C-D03DF3F49D8E}"/>
                </a:ext>
              </a:extLst>
            </p:cNvPr>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40595733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Walkin slide">
    <p:bg>
      <p:bgPr>
        <a:solidFill>
          <a:schemeClr val="tx1"/>
        </a:solidFill>
        <a:effectLst/>
      </p:bgPr>
    </p:bg>
    <p:spTree>
      <p:nvGrpSpPr>
        <p:cNvPr id="1" name=""/>
        <p:cNvGrpSpPr/>
        <p:nvPr/>
      </p:nvGrpSpPr>
      <p:grpSpPr>
        <a:xfrm>
          <a:off x="0" y="0"/>
          <a:ext cx="0" cy="0"/>
          <a:chOff x="0" y="0"/>
          <a:chExt cx="0" cy="0"/>
        </a:xfrm>
      </p:grpSpPr>
      <p:pic>
        <p:nvPicPr>
          <p:cNvPr id="6" name="Picture 5" descr="Two people standing in a room&#10;&#10;Description automatically generated">
            <a:extLst>
              <a:ext uri="{FF2B5EF4-FFF2-40B4-BE49-F238E27FC236}">
                <a16:creationId xmlns:a16="http://schemas.microsoft.com/office/drawing/2014/main" id="{E3349C8C-AC4F-4210-AC25-8D81210F08A3}"/>
              </a:ext>
            </a:extLst>
          </p:cNvPr>
          <p:cNvPicPr>
            <a:picLocks noChangeAspect="1"/>
          </p:cNvPicPr>
          <p:nvPr userDrawn="1"/>
        </p:nvPicPr>
        <p:blipFill rotWithShape="1">
          <a:blip r:embed="rId2"/>
          <a:srcRect l="26945" t="8446"/>
          <a:stretch/>
        </p:blipFill>
        <p:spPr>
          <a:xfrm>
            <a:off x="7402722" y="235738"/>
            <a:ext cx="4560253" cy="3810000"/>
          </a:xfrm>
          <a:prstGeom prst="rect">
            <a:avLst/>
          </a:prstGeom>
        </p:spPr>
      </p:pic>
      <p:pic>
        <p:nvPicPr>
          <p:cNvPr id="4" name="Picture 3" descr="A group of people around a table&#10;&#10;Description automatically generated">
            <a:extLst>
              <a:ext uri="{FF2B5EF4-FFF2-40B4-BE49-F238E27FC236}">
                <a16:creationId xmlns:a16="http://schemas.microsoft.com/office/drawing/2014/main" id="{CDF15BA5-164D-4CFD-BE8E-A6E691C3AE2C}"/>
              </a:ext>
            </a:extLst>
          </p:cNvPr>
          <p:cNvPicPr>
            <a:picLocks noChangeAspect="1"/>
          </p:cNvPicPr>
          <p:nvPr userDrawn="1"/>
        </p:nvPicPr>
        <p:blipFill rotWithShape="1">
          <a:blip r:embed="rId3"/>
          <a:srcRect l="9968" t="15329" r="16707" b="27042"/>
          <a:stretch/>
        </p:blipFill>
        <p:spPr>
          <a:xfrm>
            <a:off x="7402724" y="4239626"/>
            <a:ext cx="4560252" cy="2389349"/>
          </a:xfrm>
          <a:prstGeom prst="rect">
            <a:avLst/>
          </a:prstGeom>
        </p:spPr>
      </p:pic>
      <p:sp>
        <p:nvSpPr>
          <p:cNvPr id="2" name="Rectangle 1">
            <a:extLst>
              <a:ext uri="{FF2B5EF4-FFF2-40B4-BE49-F238E27FC236}">
                <a16:creationId xmlns:a16="http://schemas.microsoft.com/office/drawing/2014/main" id="{CBEC77DD-F355-423D-83B7-D8F64A95C569}"/>
              </a:ext>
            </a:extLst>
          </p:cNvPr>
          <p:cNvSpPr/>
          <p:nvPr userDrawn="1"/>
        </p:nvSpPr>
        <p:spPr bwMode="black">
          <a:xfrm>
            <a:off x="229023" y="229024"/>
            <a:ext cx="6944677" cy="6399952"/>
          </a:xfrm>
          <a:prstGeom prst="rect">
            <a:avLst/>
          </a:prstGeom>
          <a:solidFill>
            <a:srgbClr val="3C3C4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Box 6">
            <a:extLst>
              <a:ext uri="{FF2B5EF4-FFF2-40B4-BE49-F238E27FC236}">
                <a16:creationId xmlns:a16="http://schemas.microsoft.com/office/drawing/2014/main" id="{D396152D-D35B-4118-93ED-0BD7A880021A}"/>
              </a:ext>
            </a:extLst>
          </p:cNvPr>
          <p:cNvSpPr txBox="1"/>
          <p:nvPr userDrawn="1"/>
        </p:nvSpPr>
        <p:spPr bwMode="white">
          <a:xfrm>
            <a:off x="584200" y="2425780"/>
            <a:ext cx="5511800" cy="1107996"/>
          </a:xfrm>
          <a:prstGeom prst="rect">
            <a:avLst/>
          </a:prstGeom>
          <a:noFill/>
        </p:spPr>
        <p:txBody>
          <a:bodyPr vert="horz" wrap="square" lIns="0" tIns="0" rIns="0" bIns="0" rtlCol="0" anchor="b" anchorCtr="0">
            <a:spAutoFit/>
          </a:bodyPr>
          <a:lstStyle>
            <a:lvl1pPr defTabSz="932742">
              <a:lnSpc>
                <a:spcPct val="100000"/>
              </a:lnSpc>
              <a:spcBef>
                <a:spcPct val="0"/>
              </a:spcBef>
              <a:buNone/>
              <a:defRPr lang="en-US" sz="3600" b="0" cap="none" spc="-50" baseline="0" dirty="0" smtClean="0">
                <a:ln w="3175">
                  <a:noFill/>
                </a:ln>
                <a:gradFill>
                  <a:gsLst>
                    <a:gs pos="62564">
                      <a:schemeClr val="tx1"/>
                    </a:gs>
                    <a:gs pos="55000">
                      <a:schemeClr val="tx1"/>
                    </a:gs>
                  </a:gsLst>
                  <a:lin ang="5400000" scaled="0"/>
                </a:gradFill>
                <a:effectLst/>
                <a:latin typeface="+mj-lt"/>
                <a:cs typeface="Segoe UI" panose="020B0502040204020203" pitchFamily="34" charset="0"/>
              </a:defRPr>
            </a:lvl1pPr>
          </a:lstStyle>
          <a:p>
            <a:pPr lvl="0"/>
            <a:r>
              <a:rPr lang="en-US" dirty="0">
                <a:gradFill>
                  <a:gsLst>
                    <a:gs pos="53982">
                      <a:schemeClr val="tx1"/>
                    </a:gs>
                    <a:gs pos="30000">
                      <a:schemeClr val="tx1"/>
                    </a:gs>
                  </a:gsLst>
                  <a:lin ang="5400000" scaled="1"/>
                </a:gradFill>
              </a:rPr>
              <a:t>Microsoft Business</a:t>
            </a:r>
            <a:br>
              <a:rPr lang="en-US" dirty="0">
                <a:gradFill>
                  <a:gsLst>
                    <a:gs pos="53982">
                      <a:schemeClr val="tx1"/>
                    </a:gs>
                    <a:gs pos="30000">
                      <a:schemeClr val="tx1"/>
                    </a:gs>
                  </a:gsLst>
                  <a:lin ang="5400000" scaled="1"/>
                </a:gradFill>
              </a:rPr>
            </a:br>
            <a:r>
              <a:rPr lang="en-US" dirty="0">
                <a:gradFill>
                  <a:gsLst>
                    <a:gs pos="53982">
                      <a:schemeClr val="tx1"/>
                    </a:gs>
                    <a:gs pos="30000">
                      <a:schemeClr val="tx1"/>
                    </a:gs>
                  </a:gsLst>
                  <a:lin ang="5400000" scaled="1"/>
                </a:gradFill>
              </a:rPr>
              <a:t>Applications Summit</a:t>
            </a:r>
          </a:p>
        </p:txBody>
      </p:sp>
      <p:sp>
        <p:nvSpPr>
          <p:cNvPr id="14" name="TextBox 13">
            <a:extLst>
              <a:ext uri="{FF2B5EF4-FFF2-40B4-BE49-F238E27FC236}">
                <a16:creationId xmlns:a16="http://schemas.microsoft.com/office/drawing/2014/main" id="{E7D69332-EE51-49C2-8356-F26F32534FCE}"/>
              </a:ext>
            </a:extLst>
          </p:cNvPr>
          <p:cNvSpPr txBox="1"/>
          <p:nvPr userDrawn="1"/>
        </p:nvSpPr>
        <p:spPr bwMode="white">
          <a:xfrm>
            <a:off x="584200" y="3962400"/>
            <a:ext cx="5511800" cy="338554"/>
          </a:xfrm>
          <a:prstGeom prst="rect">
            <a:avLst/>
          </a:prstGeom>
          <a:noFill/>
        </p:spPr>
        <p:txBody>
          <a:bodyPr vert="horz" wrap="square" lIns="0" tIns="0" rIns="0" bIns="0" rtlCol="0">
            <a:spAutoFit/>
          </a:bodyPr>
          <a:lstStyle>
            <a:lvl1pPr marR="0" lvl="0" indent="0" defTabSz="932742" fontAlgn="auto">
              <a:lnSpc>
                <a:spcPct val="100000"/>
              </a:lnSpc>
              <a:spcBef>
                <a:spcPts val="0"/>
              </a:spcBef>
              <a:spcAft>
                <a:spcPts val="0"/>
              </a:spcAft>
              <a:buClrTx/>
              <a:buSzPct val="90000"/>
              <a:buFont typeface="Wingdings" panose="05000000000000000000" pitchFamily="2" charset="2"/>
              <a:buNone/>
              <a:tabLst/>
              <a:defRPr sz="2200" spc="0" baseline="0">
                <a:gradFill>
                  <a:gsLst>
                    <a:gs pos="91000">
                      <a:schemeClr val="tx1"/>
                    </a:gs>
                    <a:gs pos="0">
                      <a:schemeClr val="tx1"/>
                    </a:gs>
                  </a:gsLst>
                  <a:lin ang="5400000" scaled="0"/>
                </a:gradFill>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a:gsLst>
                    <a:gs pos="1250">
                      <a:schemeClr val="tx1"/>
                    </a:gs>
                    <a:gs pos="100000">
                      <a:schemeClr val="tx1"/>
                    </a:gs>
                  </a:gsLst>
                  <a:lin ang="5400000" scaled="0"/>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a:gsLst>
                    <a:gs pos="1250">
                      <a:schemeClr val="tx1"/>
                    </a:gs>
                    <a:gs pos="100000">
                      <a:schemeClr val="tx1"/>
                    </a:gs>
                  </a:gsLst>
                  <a:lin ang="5400000" scaled="0"/>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a:gsLst>
                    <a:gs pos="1250">
                      <a:schemeClr val="tx1"/>
                    </a:gs>
                    <a:gs pos="100000">
                      <a:schemeClr val="tx1"/>
                    </a:gs>
                  </a:gsLst>
                  <a:lin ang="5400000" scaled="0"/>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lvl="0"/>
            <a:r>
              <a:rPr lang="en-US" dirty="0">
                <a:gradFill>
                  <a:gsLst>
                    <a:gs pos="53982">
                      <a:schemeClr val="tx1"/>
                    </a:gs>
                    <a:gs pos="30000">
                      <a:schemeClr val="tx1"/>
                    </a:gs>
                  </a:gsLst>
                  <a:lin ang="5400000" scaled="1"/>
                </a:gradFill>
              </a:rPr>
              <a:t>June 10–11, 2019 | Atlanta, GA</a:t>
            </a:r>
          </a:p>
        </p:txBody>
      </p:sp>
      <p:pic>
        <p:nvPicPr>
          <p:cNvPr id="25" name="MS logo white - EMF" descr="Microsoft logo white text version">
            <a:extLst>
              <a:ext uri="{FF2B5EF4-FFF2-40B4-BE49-F238E27FC236}">
                <a16:creationId xmlns:a16="http://schemas.microsoft.com/office/drawing/2014/main" id="{8F1694E3-9573-45BD-9C44-7866EAD809E3}"/>
              </a:ext>
            </a:extLst>
          </p:cNvPr>
          <p:cNvPicPr>
            <a:picLocks noChangeAspect="1"/>
          </p:cNvPicPr>
          <p:nvPr userDrawn="1"/>
        </p:nvPicPr>
        <p:blipFill>
          <a:blip r:embed="rId4"/>
          <a:stretch>
            <a:fillRect/>
          </a:stretch>
        </p:blipFill>
        <p:spPr bwMode="white">
          <a:xfrm>
            <a:off x="584200" y="585788"/>
            <a:ext cx="1366245" cy="292608"/>
          </a:xfrm>
          <a:prstGeom prst="rect">
            <a:avLst/>
          </a:prstGeom>
        </p:spPr>
      </p:pic>
    </p:spTree>
    <p:extLst>
      <p:ext uri="{BB962C8B-B14F-4D97-AF65-F5344CB8AC3E}">
        <p14:creationId xmlns:p14="http://schemas.microsoft.com/office/powerpoint/2010/main" val="27714547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32">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tx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2845DC5-D523-463D-AFAD-EBEA1941C8DA}"/>
              </a:ext>
            </a:extLst>
          </p:cNvPr>
          <p:cNvSpPr/>
          <p:nvPr userDrawn="1"/>
        </p:nvSpPr>
        <p:spPr bwMode="black">
          <a:xfrm>
            <a:off x="229023" y="229024"/>
            <a:ext cx="11733953" cy="6399952"/>
          </a:xfrm>
          <a:prstGeom prst="rect">
            <a:avLst/>
          </a:prstGeom>
          <a:solidFill>
            <a:srgbClr val="3C3C4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
        <p:nvSpPr>
          <p:cNvPr id="9" name="Title 1"/>
          <p:cNvSpPr>
            <a:spLocks noGrp="1"/>
          </p:cNvSpPr>
          <p:nvPr>
            <p:ph type="title" hasCustomPrompt="1"/>
          </p:nvPr>
        </p:nvSpPr>
        <p:spPr bwMode="white">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bwMode="white">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8" name="Text Placeholder 4">
            <a:extLst>
              <a:ext uri="{FF2B5EF4-FFF2-40B4-BE49-F238E27FC236}">
                <a16:creationId xmlns:a16="http://schemas.microsoft.com/office/drawing/2014/main" id="{7EFD2662-C6E1-4637-9D34-25EEDF46C4FB}"/>
              </a:ext>
            </a:extLst>
          </p:cNvPr>
          <p:cNvSpPr>
            <a:spLocks noGrp="1"/>
          </p:cNvSpPr>
          <p:nvPr>
            <p:ph type="body" sz="quarter" idx="13" hasCustomPrompt="1"/>
          </p:nvPr>
        </p:nvSpPr>
        <p:spPr bwMode="white">
          <a:xfrm>
            <a:off x="9460870" y="539842"/>
            <a:ext cx="2146929" cy="338554"/>
          </a:xfrm>
          <a:noFill/>
        </p:spPr>
        <p:txBody>
          <a:bodyPr wrap="square" lIns="0" tIns="0" rIns="0" bIns="0">
            <a:spAutoFit/>
          </a:bodyPr>
          <a:lstStyle>
            <a:lvl1pPr marL="0" indent="0" algn="r">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Session code</a:t>
            </a:r>
          </a:p>
        </p:txBody>
      </p:sp>
      <p:pic>
        <p:nvPicPr>
          <p:cNvPr id="2" name="Picture 1">
            <a:extLst>
              <a:ext uri="{FF2B5EF4-FFF2-40B4-BE49-F238E27FC236}">
                <a16:creationId xmlns:a16="http://schemas.microsoft.com/office/drawing/2014/main" id="{24DFF586-98CD-40DA-8610-D02871200A0C}"/>
              </a:ext>
            </a:extLst>
          </p:cNvPr>
          <p:cNvPicPr>
            <a:picLocks noChangeAspect="1"/>
          </p:cNvPicPr>
          <p:nvPr userDrawn="1"/>
        </p:nvPicPr>
        <p:blipFill>
          <a:blip r:embed="rId3"/>
          <a:stretch>
            <a:fillRect/>
          </a:stretch>
        </p:blipFill>
        <p:spPr>
          <a:xfrm>
            <a:off x="584200" y="5674583"/>
            <a:ext cx="3254375" cy="655195"/>
          </a:xfrm>
          <a:prstGeom prst="rect">
            <a:avLst/>
          </a:prstGeom>
        </p:spPr>
      </p:pic>
    </p:spTree>
    <p:extLst>
      <p:ext uri="{BB962C8B-B14F-4D97-AF65-F5344CB8AC3E}">
        <p14:creationId xmlns:p14="http://schemas.microsoft.com/office/powerpoint/2010/main" val="8752802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4146167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031281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8697098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19383984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8612537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9291259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53659177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4784262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67194242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dirty="0"/>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71195749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702849220"/>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34154627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58119941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69262570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1530640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375530213"/>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2151450310"/>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9090138"/>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rgbClr val="FFFFFF"/>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67578032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370869343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spTree>
    <p:extLst>
      <p:ext uri="{BB962C8B-B14F-4D97-AF65-F5344CB8AC3E}">
        <p14:creationId xmlns:p14="http://schemas.microsoft.com/office/powerpoint/2010/main" val="220263699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FFFFFF"/>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38705085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4237871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FFFFFF"/>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911380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5247546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3660592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303381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1652758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5834571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500747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254837496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userDrawn="1">
  <p:cSld name="Title Slide 4">
    <p:bg>
      <p:bgPr>
        <a:solidFill>
          <a:schemeClr val="bg2"/>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135E9C6E-449A-4817-85CC-F95B5FE42256}"/>
              </a:ext>
            </a:extLst>
          </p:cNvPr>
          <p:cNvSpPr>
            <a:spLocks noGrp="1"/>
          </p:cNvSpPr>
          <p:nvPr>
            <p:ph type="pic" sz="quarter" idx="16" hasCustomPrompt="1"/>
          </p:nvPr>
        </p:nvSpPr>
        <p:spPr>
          <a:xfrm>
            <a:off x="4079045" y="0"/>
            <a:ext cx="8112955" cy="6858000"/>
          </a:xfrm>
          <a:blipFill>
            <a:blip r:embed="rId2"/>
            <a:stretch>
              <a:fillRect/>
            </a:stretch>
          </a:blipFill>
        </p:spPr>
        <p:txBody>
          <a:bodyPr anchor="ctr" anchorCtr="0">
            <a:noAutofit/>
          </a:bodyPr>
          <a:lstStyle>
            <a:lvl1pPr algn="ctr">
              <a:defRPr/>
            </a:lvl1pPr>
          </a:lstStyle>
          <a:p>
            <a:r>
              <a:rPr lang="en-US"/>
              <a:t>Place Image Here</a:t>
            </a:r>
          </a:p>
        </p:txBody>
      </p:sp>
      <p:pic>
        <p:nvPicPr>
          <p:cNvPr id="4" name="Picture 3">
            <a:extLst>
              <a:ext uri="{FF2B5EF4-FFF2-40B4-BE49-F238E27FC236}">
                <a16:creationId xmlns:a16="http://schemas.microsoft.com/office/drawing/2014/main" id="{E2474019-F28F-4D82-8526-2A17246A9B6C}"/>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r="51305"/>
          <a:stretch/>
        </p:blipFill>
        <p:spPr>
          <a:xfrm>
            <a:off x="274249" y="257318"/>
            <a:ext cx="1103591" cy="569191"/>
          </a:xfrm>
          <a:prstGeom prst="rect">
            <a:avLst/>
          </a:prstGeom>
        </p:spPr>
      </p:pic>
      <p:sp>
        <p:nvSpPr>
          <p:cNvPr id="5" name="Title 1">
            <a:extLst>
              <a:ext uri="{FF2B5EF4-FFF2-40B4-BE49-F238E27FC236}">
                <a16:creationId xmlns:a16="http://schemas.microsoft.com/office/drawing/2014/main" id="{839DF1C3-5AEF-45F6-B7A9-64EF29BBFA53}"/>
              </a:ext>
            </a:extLst>
          </p:cNvPr>
          <p:cNvSpPr>
            <a:spLocks noGrp="1"/>
          </p:cNvSpPr>
          <p:nvPr>
            <p:ph type="title" hasCustomPrompt="1"/>
          </p:nvPr>
        </p:nvSpPr>
        <p:spPr>
          <a:xfrm>
            <a:off x="425319" y="1888695"/>
            <a:ext cx="3357156" cy="1150187"/>
          </a:xfrm>
          <a:noFill/>
        </p:spPr>
        <p:txBody>
          <a:bodyPr lIns="0" tIns="0" rIns="0" bIns="182880" anchor="b" anchorCtr="0"/>
          <a:lstStyle>
            <a:lvl1pPr>
              <a:defRPr sz="3137" strike="noStrike" spc="-49" baseline="0">
                <a:solidFill>
                  <a:schemeClr val="tx2"/>
                </a:solidFill>
              </a:defRPr>
            </a:lvl1pPr>
          </a:lstStyle>
          <a:p>
            <a:r>
              <a:rPr lang="en-US" dirty="0"/>
              <a:t>Microsoft 365</a:t>
            </a:r>
            <a:br>
              <a:rPr lang="en-US" dirty="0"/>
            </a:br>
            <a:r>
              <a:rPr lang="en-US" dirty="0"/>
              <a:t>title or event name</a:t>
            </a:r>
          </a:p>
        </p:txBody>
      </p:sp>
      <p:sp>
        <p:nvSpPr>
          <p:cNvPr id="6" name="Text Placeholder 10">
            <a:extLst>
              <a:ext uri="{FF2B5EF4-FFF2-40B4-BE49-F238E27FC236}">
                <a16:creationId xmlns:a16="http://schemas.microsoft.com/office/drawing/2014/main" id="{1CBD56B1-C0C9-4444-88C4-D838CFE41F0B}"/>
              </a:ext>
            </a:extLst>
          </p:cNvPr>
          <p:cNvSpPr>
            <a:spLocks noGrp="1"/>
          </p:cNvSpPr>
          <p:nvPr>
            <p:ph type="body" sz="quarter" idx="15" hasCustomPrompt="1"/>
          </p:nvPr>
        </p:nvSpPr>
        <p:spPr>
          <a:xfrm>
            <a:off x="464841" y="3038882"/>
            <a:ext cx="3317635" cy="597536"/>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sp>
        <p:nvSpPr>
          <p:cNvPr id="7" name="Footer Placeholder 5">
            <a:extLst>
              <a:ext uri="{FF2B5EF4-FFF2-40B4-BE49-F238E27FC236}">
                <a16:creationId xmlns:a16="http://schemas.microsoft.com/office/drawing/2014/main" id="{56A077E7-B81C-E94A-946B-1C3ABED432A1}"/>
              </a:ext>
            </a:extLst>
          </p:cNvPr>
          <p:cNvSpPr txBox="1">
            <a:spLocks/>
          </p:cNvSpPr>
          <p:nvPr userDrawn="1"/>
        </p:nvSpPr>
        <p:spPr>
          <a:xfrm>
            <a:off x="361838" y="6450194"/>
            <a:ext cx="11586711" cy="273946"/>
          </a:xfrm>
          <a:prstGeom prst="rect">
            <a:avLst/>
          </a:prstGeom>
        </p:spPr>
        <p:txBody>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r>
              <a:rPr lang="en-US" sz="686"/>
              <a:t>Microsoft Confidential: Content is shared under NDA with Microsoft CAB members</a:t>
            </a:r>
          </a:p>
        </p:txBody>
      </p:sp>
    </p:spTree>
    <p:extLst>
      <p:ext uri="{BB962C8B-B14F-4D97-AF65-F5344CB8AC3E}">
        <p14:creationId xmlns:p14="http://schemas.microsoft.com/office/powerpoint/2010/main" val="24909162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30"/>
            <a:ext cx="11306469" cy="403137"/>
          </a:xfrm>
        </p:spPr>
        <p:txBody>
          <a:bodyPr wrap="square" lIns="0" tIns="0" rIns="0" bIns="0">
            <a:spAutoFit/>
          </a:bodyPr>
          <a:lstStyle>
            <a:lvl1pPr>
              <a:lnSpc>
                <a:spcPts val="3137"/>
              </a:lnSpc>
              <a:defRPr sz="2800">
                <a:solidFill>
                  <a:srgbClr val="2F2F2F"/>
                </a:solidFill>
              </a:defRPr>
            </a:lvl1pPr>
          </a:lstStyle>
          <a:p>
            <a:r>
              <a:rPr lang="en-US"/>
              <a:t>Text option 2: two columns copy heavy</a:t>
            </a:r>
          </a:p>
        </p:txBody>
      </p:sp>
      <p:sp>
        <p:nvSpPr>
          <p:cNvPr id="5" name="Text Placeholder 4"/>
          <p:cNvSpPr>
            <a:spLocks noGrp="1"/>
          </p:cNvSpPr>
          <p:nvPr>
            <p:ph type="body" sz="quarter" idx="11" hasCustomPrompt="1"/>
          </p:nvPr>
        </p:nvSpPr>
        <p:spPr>
          <a:xfrm>
            <a:off x="455996" y="1966314"/>
            <a:ext cx="5541959" cy="3847207"/>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Pa </a:t>
            </a:r>
            <a:r>
              <a:rPr lang="en-US" err="1"/>
              <a:t>consed</a:t>
            </a:r>
            <a:r>
              <a:rPr lang="en-US"/>
              <a:t> et </a:t>
            </a:r>
            <a:r>
              <a:rPr lang="en-US" err="1"/>
              <a:t>atur</a:t>
            </a:r>
            <a:r>
              <a:rPr lang="en-US"/>
              <a:t>. </a:t>
            </a:r>
            <a:r>
              <a:rPr lang="en-US" err="1"/>
              <a:t>Serion</a:t>
            </a:r>
            <a:r>
              <a:rPr lang="en-US"/>
              <a:t> </a:t>
            </a:r>
            <a:r>
              <a:rPr lang="en-US" err="1"/>
              <a:t>corepudi</a:t>
            </a:r>
            <a:r>
              <a:rPr lang="en-US"/>
              <a:t> dolor </a:t>
            </a:r>
            <a:r>
              <a:rPr lang="en-US" err="1"/>
              <a:t>adionse</a:t>
            </a:r>
            <a:r>
              <a:rPr lang="en-US"/>
              <a:t> </a:t>
            </a:r>
            <a:r>
              <a:rPr lang="en-US" err="1"/>
              <a:t>quibusame</a:t>
            </a:r>
            <a:r>
              <a:rPr lang="en-US"/>
              <a:t> </a:t>
            </a:r>
            <a:r>
              <a:rPr lang="en-US" err="1"/>
              <a:t>nullabora</a:t>
            </a:r>
            <a:r>
              <a:rPr lang="en-US"/>
              <a:t> </a:t>
            </a:r>
            <a:r>
              <a:rPr lang="en-US" err="1"/>
              <a:t>volent</a:t>
            </a:r>
            <a:r>
              <a:rPr lang="en-US"/>
              <a:t> </a:t>
            </a:r>
            <a:r>
              <a:rPr lang="en-US" err="1"/>
              <a:t>lignam</a:t>
            </a:r>
            <a:r>
              <a:rPr lang="en-US"/>
              <a:t> </a:t>
            </a:r>
            <a:r>
              <a:rPr lang="en-US" err="1"/>
              <a:t>entis</a:t>
            </a:r>
            <a:r>
              <a:rPr lang="en-US"/>
              <a:t> ape </a:t>
            </a:r>
            <a:r>
              <a:rPr lang="en-US" err="1"/>
              <a:t>dolores</a:t>
            </a:r>
            <a:r>
              <a:rPr lang="en-US"/>
              <a:t> se </a:t>
            </a:r>
            <a:r>
              <a:rPr lang="en-US" err="1"/>
              <a:t>voluptae</a:t>
            </a:r>
            <a:r>
              <a:rPr lang="en-US"/>
              <a:t> </a:t>
            </a:r>
            <a:r>
              <a:rPr lang="en-US" err="1"/>
              <a:t>nimolupti</a:t>
            </a:r>
            <a:r>
              <a:rPr lang="en-US"/>
              <a:t> </a:t>
            </a:r>
            <a:r>
              <a:rPr lang="en-US" err="1"/>
              <a:t>quam</a:t>
            </a:r>
            <a:r>
              <a:rPr lang="en-US"/>
              <a:t> </a:t>
            </a:r>
            <a:r>
              <a:rPr lang="en-US" err="1"/>
              <a:t>ium</a:t>
            </a:r>
            <a:r>
              <a:rPr lang="en-US"/>
              <a:t> </a:t>
            </a:r>
            <a:r>
              <a:rPr lang="en-US" err="1"/>
              <a:t>simusa</a:t>
            </a:r>
            <a:r>
              <a:rPr lang="en-US"/>
              <a:t> </a:t>
            </a:r>
            <a:r>
              <a:rPr lang="en-US" err="1"/>
              <a:t>doluptur</a:t>
            </a:r>
            <a:r>
              <a:rPr lang="en-US"/>
              <a:t>, sum hic </a:t>
            </a:r>
            <a:r>
              <a:rPr lang="en-US" err="1"/>
              <a:t>tem</a:t>
            </a:r>
            <a:r>
              <a:rPr lang="en-US"/>
              <a:t> qui cum </a:t>
            </a:r>
            <a:r>
              <a:rPr lang="en-US" err="1"/>
              <a:t>evelest</a:t>
            </a:r>
            <a:r>
              <a:rPr lang="en-US"/>
              <a:t>, </a:t>
            </a:r>
            <a:r>
              <a:rPr lang="en-US" err="1"/>
              <a:t>cusapel</a:t>
            </a:r>
            <a:r>
              <a:rPr lang="en-US"/>
              <a:t> et </a:t>
            </a:r>
            <a:r>
              <a:rPr lang="en-US" err="1"/>
              <a:t>unt</a:t>
            </a:r>
            <a:r>
              <a:rPr lang="en-US"/>
              <a:t> et </a:t>
            </a:r>
            <a:r>
              <a:rPr lang="en-US" err="1"/>
              <a:t>hiciisciume</a:t>
            </a:r>
            <a:r>
              <a:rPr lang="en-US"/>
              <a:t> </a:t>
            </a:r>
            <a:r>
              <a:rPr lang="en-US" err="1"/>
              <a:t>vernatiore</a:t>
            </a:r>
            <a:r>
              <a:rPr lang="en-US"/>
              <a:t> </a:t>
            </a:r>
            <a:r>
              <a:rPr lang="en-US" err="1"/>
              <a:t>volenecabor</a:t>
            </a:r>
            <a:r>
              <a:rPr lang="en-US"/>
              <a:t> </a:t>
            </a:r>
            <a:r>
              <a:rPr lang="en-US" err="1"/>
              <a:t>seque</a:t>
            </a:r>
            <a:r>
              <a:rPr lang="en-US"/>
              <a:t> </a:t>
            </a:r>
            <a:r>
              <a:rPr lang="en-US" err="1"/>
              <a:t>officient</a:t>
            </a:r>
            <a:r>
              <a:rPr lang="en-US"/>
              <a:t>, </a:t>
            </a:r>
            <a:r>
              <a:rPr lang="en-US" err="1"/>
              <a:t>quamus</a:t>
            </a:r>
            <a:r>
              <a:rPr lang="en-US"/>
              <a:t> </a:t>
            </a:r>
            <a:r>
              <a:rPr lang="en-US" err="1"/>
              <a:t>voluptium</a:t>
            </a:r>
            <a:r>
              <a:rPr lang="en-US"/>
              <a:t> </a:t>
            </a:r>
            <a:r>
              <a:rPr lang="en-US" err="1"/>
              <a:t>natur</a:t>
            </a:r>
            <a:r>
              <a:rPr lang="en-US"/>
              <a:t> </a:t>
            </a:r>
            <a:r>
              <a:rPr lang="en-US" err="1"/>
              <a:t>maio</a:t>
            </a:r>
            <a:r>
              <a:rPr lang="en-US"/>
              <a:t> </a:t>
            </a:r>
            <a:r>
              <a:rPr lang="en-US" err="1"/>
              <a:t>volupta</a:t>
            </a:r>
            <a:r>
              <a:rPr lang="en-US"/>
              <a:t> </a:t>
            </a:r>
            <a:r>
              <a:rPr lang="en-US" err="1"/>
              <a:t>tioria</a:t>
            </a:r>
            <a:r>
              <a:rPr lang="en-US"/>
              <a:t> </a:t>
            </a:r>
            <a:r>
              <a:rPr lang="en-US" err="1"/>
              <a:t>venimetur</a:t>
            </a:r>
            <a:r>
              <a:rPr lang="en-US"/>
              <a:t> re </a:t>
            </a:r>
            <a:r>
              <a:rPr lang="en-US" err="1"/>
              <a:t>vel</a:t>
            </a:r>
            <a:r>
              <a:rPr lang="en-US"/>
              <a:t> </a:t>
            </a:r>
            <a:r>
              <a:rPr lang="en-US" err="1"/>
              <a:t>ent</a:t>
            </a:r>
            <a:r>
              <a:rPr lang="en-US"/>
              <a:t>, </a:t>
            </a:r>
            <a:r>
              <a:rPr lang="en-US" err="1"/>
              <a:t>quae</a:t>
            </a:r>
            <a:r>
              <a:rPr lang="en-US"/>
              <a:t> </a:t>
            </a:r>
            <a:r>
              <a:rPr lang="en-US" err="1"/>
              <a:t>liqui</a:t>
            </a:r>
            <a:r>
              <a:rPr lang="en-US"/>
              <a:t> </a:t>
            </a:r>
            <a:r>
              <a:rPr lang="en-US" err="1"/>
              <a:t>tem</a:t>
            </a:r>
            <a:r>
              <a:rPr lang="en-US"/>
              <a:t> sin con re </a:t>
            </a:r>
            <a:r>
              <a:rPr lang="en-US" err="1"/>
              <a:t>laut</a:t>
            </a:r>
            <a:r>
              <a:rPr lang="en-US"/>
              <a:t> </a:t>
            </a:r>
            <a:r>
              <a:rPr lang="en-US" err="1"/>
              <a:t>aut</a:t>
            </a:r>
            <a:r>
              <a:rPr lang="en-US"/>
              <a:t> </a:t>
            </a:r>
            <a:r>
              <a:rPr lang="en-US" err="1"/>
              <a:t>volupietur</a:t>
            </a:r>
            <a:r>
              <a:rPr lang="en-US"/>
              <a:t>.</a:t>
            </a:r>
          </a:p>
          <a:p>
            <a:pPr lvl="1"/>
            <a:endParaRPr lang="en-US"/>
          </a:p>
          <a:p>
            <a:pPr lvl="1"/>
            <a:r>
              <a:rPr lang="en-US" err="1"/>
              <a:t>Henestios</a:t>
            </a:r>
            <a:r>
              <a:rPr lang="en-US"/>
              <a:t> </a:t>
            </a:r>
            <a:r>
              <a:rPr lang="en-US" err="1"/>
              <a:t>vellantium</a:t>
            </a:r>
            <a:r>
              <a:rPr lang="en-US"/>
              <a:t> </a:t>
            </a:r>
            <a:r>
              <a:rPr lang="en-US" err="1"/>
              <a:t>simi</a:t>
            </a:r>
            <a:r>
              <a:rPr lang="en-US"/>
              <a:t>, </a:t>
            </a:r>
            <a:r>
              <a:rPr lang="en-US" err="1"/>
              <a:t>quassenime</a:t>
            </a:r>
            <a:r>
              <a:rPr lang="en-US"/>
              <a:t> consent </a:t>
            </a:r>
            <a:r>
              <a:rPr lang="en-US" err="1"/>
              <a:t>emquatincti</a:t>
            </a:r>
            <a:r>
              <a:rPr lang="en-US"/>
              <a:t> to doles </a:t>
            </a:r>
            <a:r>
              <a:rPr lang="en-US" err="1"/>
              <a:t>cium</a:t>
            </a:r>
            <a:r>
              <a:rPr lang="en-US"/>
              <a:t> </a:t>
            </a:r>
            <a:r>
              <a:rPr lang="en-US" err="1"/>
              <a:t>nectur</a:t>
            </a:r>
            <a:r>
              <a:rPr lang="en-US"/>
              <a:t>. </a:t>
            </a:r>
            <a:r>
              <a:rPr lang="en-US" err="1"/>
              <a:t>Experit</a:t>
            </a:r>
            <a:r>
              <a:rPr lang="en-US"/>
              <a:t> </a:t>
            </a:r>
            <a:r>
              <a:rPr lang="en-US" err="1"/>
              <a:t>occus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a:t>
            </a:r>
            <a:r>
              <a:rPr lang="en-US" err="1"/>
              <a:t>ipsuntius</a:t>
            </a:r>
            <a:r>
              <a:rPr lang="en-US"/>
              <a:t> </a:t>
            </a:r>
            <a:r>
              <a:rPr lang="en-US" err="1"/>
              <a:t>quideli</a:t>
            </a:r>
            <a:r>
              <a:rPr lang="en-US"/>
              <a:t> </a:t>
            </a:r>
            <a:r>
              <a:rPr lang="en-US" err="1"/>
              <a:t>tatiis</a:t>
            </a:r>
            <a:r>
              <a:rPr lang="en-US"/>
              <a:t> rem </a:t>
            </a:r>
            <a:r>
              <a:rPr lang="en-US" err="1"/>
              <a:t>restis</a:t>
            </a:r>
            <a:r>
              <a:rPr lang="en-US"/>
              <a:t> pro </a:t>
            </a:r>
            <a:r>
              <a:rPr lang="en-US" err="1"/>
              <a:t>ium</a:t>
            </a:r>
            <a:r>
              <a:rPr lang="en-US"/>
              <a:t> qui </a:t>
            </a:r>
            <a:r>
              <a:rPr lang="en-US" err="1"/>
              <a:t>ra</a:t>
            </a:r>
            <a:r>
              <a:rPr lang="en-US"/>
              <a:t> </a:t>
            </a:r>
            <a:r>
              <a:rPr lang="en-US" err="1"/>
              <a:t>debist</a:t>
            </a:r>
            <a:r>
              <a:rPr lang="en-US"/>
              <a:t> at </a:t>
            </a:r>
            <a:r>
              <a:rPr lang="en-US" err="1"/>
              <a:t>ilit</a:t>
            </a:r>
            <a:r>
              <a:rPr lang="en-US"/>
              <a:t> </a:t>
            </a:r>
            <a:r>
              <a:rPr lang="en-US" err="1"/>
              <a:t>est</a:t>
            </a:r>
            <a:r>
              <a:rPr lang="en-US"/>
              <a:t>, </a:t>
            </a:r>
            <a:r>
              <a:rPr lang="en-US" err="1"/>
              <a:t>cus</a:t>
            </a:r>
            <a:r>
              <a:rPr lang="en-US"/>
              <a:t> </a:t>
            </a:r>
            <a:r>
              <a:rPr lang="en-US" err="1"/>
              <a:t>invenim</a:t>
            </a:r>
            <a:r>
              <a:rPr lang="en-US"/>
              <a:t> </a:t>
            </a:r>
            <a:r>
              <a:rPr lang="en-US" err="1"/>
              <a:t>laborro</a:t>
            </a:r>
            <a:r>
              <a:rPr lang="en-US"/>
              <a:t> </a:t>
            </a:r>
            <a:r>
              <a:rPr lang="en-US" err="1"/>
              <a:t>tem</a:t>
            </a:r>
            <a:r>
              <a:rPr lang="en-US"/>
              <a:t> </a:t>
            </a:r>
            <a:r>
              <a:rPr lang="en-US" err="1"/>
              <a:t>rectiissunt</a:t>
            </a:r>
            <a:r>
              <a:rPr lang="en-US"/>
              <a:t> et, </a:t>
            </a:r>
            <a:r>
              <a:rPr lang="en-US" err="1"/>
              <a:t>nos</a:t>
            </a:r>
            <a:r>
              <a:rPr lang="en-US"/>
              <a:t> </a:t>
            </a:r>
            <a:r>
              <a:rPr lang="en-US" err="1"/>
              <a:t>doloratia</a:t>
            </a:r>
            <a:r>
              <a:rPr lang="en-US"/>
              <a:t> et </a:t>
            </a:r>
            <a:r>
              <a:rPr lang="en-US" err="1"/>
              <a:t>opta</a:t>
            </a:r>
            <a:r>
              <a:rPr lang="en-US"/>
              <a:t> dis </a:t>
            </a:r>
            <a:r>
              <a:rPr lang="en-US" err="1"/>
              <a:t>aut</a:t>
            </a:r>
            <a:r>
              <a:rPr lang="en-US"/>
              <a:t> </a:t>
            </a:r>
            <a:r>
              <a:rPr lang="en-US" err="1"/>
              <a:t>modis</a:t>
            </a:r>
            <a:r>
              <a:rPr lang="en-US"/>
              <a:t> </a:t>
            </a:r>
            <a:r>
              <a:rPr lang="en-US" err="1"/>
              <a:t>rerat</a:t>
            </a:r>
            <a:r>
              <a:rPr lang="en-US"/>
              <a:t> </a:t>
            </a:r>
            <a:r>
              <a:rPr lang="en-US" err="1"/>
              <a:t>oditatu</a:t>
            </a:r>
            <a:r>
              <a:rPr lang="en-US"/>
              <a:t> </a:t>
            </a:r>
            <a:r>
              <a:rPr lang="en-US" err="1"/>
              <a:t>reseque</a:t>
            </a:r>
            <a:r>
              <a:rPr lang="en-US"/>
              <a:t> </a:t>
            </a:r>
            <a:r>
              <a:rPr lang="en-US" err="1"/>
              <a:t>nisque</a:t>
            </a:r>
            <a:r>
              <a:rPr lang="en-US"/>
              <a:t> rem </a:t>
            </a:r>
            <a:r>
              <a:rPr lang="en-US" err="1"/>
              <a:t>rempores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sit.</a:t>
            </a:r>
          </a:p>
        </p:txBody>
      </p:sp>
      <p:sp>
        <p:nvSpPr>
          <p:cNvPr id="7" name="Text Placeholder 4"/>
          <p:cNvSpPr>
            <a:spLocks noGrp="1"/>
          </p:cNvSpPr>
          <p:nvPr>
            <p:ph type="body" sz="quarter" idx="12" hasCustomPrompt="1"/>
          </p:nvPr>
        </p:nvSpPr>
        <p:spPr>
          <a:xfrm>
            <a:off x="6229843" y="1956352"/>
            <a:ext cx="5541959" cy="3847207"/>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Pa </a:t>
            </a:r>
            <a:r>
              <a:rPr lang="en-US" err="1"/>
              <a:t>consed</a:t>
            </a:r>
            <a:r>
              <a:rPr lang="en-US"/>
              <a:t> et </a:t>
            </a:r>
            <a:r>
              <a:rPr lang="en-US" err="1"/>
              <a:t>atur</a:t>
            </a:r>
            <a:r>
              <a:rPr lang="en-US"/>
              <a:t>. </a:t>
            </a:r>
            <a:r>
              <a:rPr lang="en-US" err="1"/>
              <a:t>Serion</a:t>
            </a:r>
            <a:r>
              <a:rPr lang="en-US"/>
              <a:t> </a:t>
            </a:r>
            <a:r>
              <a:rPr lang="en-US" err="1"/>
              <a:t>corepudi</a:t>
            </a:r>
            <a:r>
              <a:rPr lang="en-US"/>
              <a:t> dolor </a:t>
            </a:r>
            <a:r>
              <a:rPr lang="en-US" err="1"/>
              <a:t>adionse</a:t>
            </a:r>
            <a:r>
              <a:rPr lang="en-US"/>
              <a:t> </a:t>
            </a:r>
            <a:r>
              <a:rPr lang="en-US" err="1"/>
              <a:t>quibusame</a:t>
            </a:r>
            <a:r>
              <a:rPr lang="en-US"/>
              <a:t> </a:t>
            </a:r>
            <a:r>
              <a:rPr lang="en-US" err="1"/>
              <a:t>nullabora</a:t>
            </a:r>
            <a:r>
              <a:rPr lang="en-US"/>
              <a:t> </a:t>
            </a:r>
            <a:r>
              <a:rPr lang="en-US" err="1"/>
              <a:t>volent</a:t>
            </a:r>
            <a:r>
              <a:rPr lang="en-US"/>
              <a:t> </a:t>
            </a:r>
            <a:r>
              <a:rPr lang="en-US" err="1"/>
              <a:t>lignam</a:t>
            </a:r>
            <a:r>
              <a:rPr lang="en-US"/>
              <a:t> </a:t>
            </a:r>
            <a:r>
              <a:rPr lang="en-US" err="1"/>
              <a:t>entis</a:t>
            </a:r>
            <a:r>
              <a:rPr lang="en-US"/>
              <a:t> ape </a:t>
            </a:r>
            <a:r>
              <a:rPr lang="en-US" err="1"/>
              <a:t>dolores</a:t>
            </a:r>
            <a:r>
              <a:rPr lang="en-US"/>
              <a:t> se </a:t>
            </a:r>
            <a:r>
              <a:rPr lang="en-US" err="1"/>
              <a:t>voluptae</a:t>
            </a:r>
            <a:r>
              <a:rPr lang="en-US"/>
              <a:t> </a:t>
            </a:r>
            <a:r>
              <a:rPr lang="en-US" err="1"/>
              <a:t>nimolupti</a:t>
            </a:r>
            <a:r>
              <a:rPr lang="en-US"/>
              <a:t> </a:t>
            </a:r>
            <a:r>
              <a:rPr lang="en-US" err="1"/>
              <a:t>quam</a:t>
            </a:r>
            <a:r>
              <a:rPr lang="en-US"/>
              <a:t> </a:t>
            </a:r>
            <a:r>
              <a:rPr lang="en-US" err="1"/>
              <a:t>ium</a:t>
            </a:r>
            <a:r>
              <a:rPr lang="en-US"/>
              <a:t> </a:t>
            </a:r>
            <a:r>
              <a:rPr lang="en-US" err="1"/>
              <a:t>simusa</a:t>
            </a:r>
            <a:r>
              <a:rPr lang="en-US"/>
              <a:t> </a:t>
            </a:r>
            <a:r>
              <a:rPr lang="en-US" err="1"/>
              <a:t>doluptur</a:t>
            </a:r>
            <a:r>
              <a:rPr lang="en-US"/>
              <a:t>, sum hic </a:t>
            </a:r>
            <a:r>
              <a:rPr lang="en-US" err="1"/>
              <a:t>tem</a:t>
            </a:r>
            <a:r>
              <a:rPr lang="en-US"/>
              <a:t> qui cum </a:t>
            </a:r>
            <a:r>
              <a:rPr lang="en-US" err="1"/>
              <a:t>evelest</a:t>
            </a:r>
            <a:r>
              <a:rPr lang="en-US"/>
              <a:t>, </a:t>
            </a:r>
            <a:r>
              <a:rPr lang="en-US" err="1"/>
              <a:t>cusapel</a:t>
            </a:r>
            <a:r>
              <a:rPr lang="en-US"/>
              <a:t> et </a:t>
            </a:r>
            <a:r>
              <a:rPr lang="en-US" err="1"/>
              <a:t>unt</a:t>
            </a:r>
            <a:r>
              <a:rPr lang="en-US"/>
              <a:t> et </a:t>
            </a:r>
            <a:r>
              <a:rPr lang="en-US" err="1"/>
              <a:t>hiciisciume</a:t>
            </a:r>
            <a:r>
              <a:rPr lang="en-US"/>
              <a:t> </a:t>
            </a:r>
            <a:r>
              <a:rPr lang="en-US" err="1"/>
              <a:t>vernatiore</a:t>
            </a:r>
            <a:r>
              <a:rPr lang="en-US"/>
              <a:t> </a:t>
            </a:r>
            <a:r>
              <a:rPr lang="en-US" err="1"/>
              <a:t>volenecabor</a:t>
            </a:r>
            <a:r>
              <a:rPr lang="en-US"/>
              <a:t> </a:t>
            </a:r>
            <a:r>
              <a:rPr lang="en-US" err="1"/>
              <a:t>seque</a:t>
            </a:r>
            <a:r>
              <a:rPr lang="en-US"/>
              <a:t> </a:t>
            </a:r>
            <a:r>
              <a:rPr lang="en-US" err="1"/>
              <a:t>officient</a:t>
            </a:r>
            <a:r>
              <a:rPr lang="en-US"/>
              <a:t>, </a:t>
            </a:r>
            <a:r>
              <a:rPr lang="en-US" err="1"/>
              <a:t>quamus</a:t>
            </a:r>
            <a:r>
              <a:rPr lang="en-US"/>
              <a:t> </a:t>
            </a:r>
            <a:r>
              <a:rPr lang="en-US" err="1"/>
              <a:t>voluptium</a:t>
            </a:r>
            <a:r>
              <a:rPr lang="en-US"/>
              <a:t> </a:t>
            </a:r>
            <a:r>
              <a:rPr lang="en-US" err="1"/>
              <a:t>natur</a:t>
            </a:r>
            <a:r>
              <a:rPr lang="en-US"/>
              <a:t> </a:t>
            </a:r>
            <a:r>
              <a:rPr lang="en-US" err="1"/>
              <a:t>maio</a:t>
            </a:r>
            <a:r>
              <a:rPr lang="en-US"/>
              <a:t> </a:t>
            </a:r>
            <a:r>
              <a:rPr lang="en-US" err="1"/>
              <a:t>volupta</a:t>
            </a:r>
            <a:r>
              <a:rPr lang="en-US"/>
              <a:t> </a:t>
            </a:r>
            <a:r>
              <a:rPr lang="en-US" err="1"/>
              <a:t>tioria</a:t>
            </a:r>
            <a:r>
              <a:rPr lang="en-US"/>
              <a:t> </a:t>
            </a:r>
            <a:r>
              <a:rPr lang="en-US" err="1"/>
              <a:t>venimetur</a:t>
            </a:r>
            <a:r>
              <a:rPr lang="en-US"/>
              <a:t> re </a:t>
            </a:r>
            <a:r>
              <a:rPr lang="en-US" err="1"/>
              <a:t>vel</a:t>
            </a:r>
            <a:r>
              <a:rPr lang="en-US"/>
              <a:t> </a:t>
            </a:r>
            <a:r>
              <a:rPr lang="en-US" err="1"/>
              <a:t>ent</a:t>
            </a:r>
            <a:r>
              <a:rPr lang="en-US"/>
              <a:t>, </a:t>
            </a:r>
            <a:r>
              <a:rPr lang="en-US" err="1"/>
              <a:t>quae</a:t>
            </a:r>
            <a:r>
              <a:rPr lang="en-US"/>
              <a:t> </a:t>
            </a:r>
            <a:r>
              <a:rPr lang="en-US" err="1"/>
              <a:t>liqui</a:t>
            </a:r>
            <a:r>
              <a:rPr lang="en-US"/>
              <a:t> </a:t>
            </a:r>
            <a:r>
              <a:rPr lang="en-US" err="1"/>
              <a:t>tem</a:t>
            </a:r>
            <a:r>
              <a:rPr lang="en-US"/>
              <a:t> sin con re </a:t>
            </a:r>
            <a:r>
              <a:rPr lang="en-US" err="1"/>
              <a:t>laut</a:t>
            </a:r>
            <a:r>
              <a:rPr lang="en-US"/>
              <a:t> </a:t>
            </a:r>
            <a:r>
              <a:rPr lang="en-US" err="1"/>
              <a:t>aut</a:t>
            </a:r>
            <a:r>
              <a:rPr lang="en-US"/>
              <a:t> </a:t>
            </a:r>
            <a:r>
              <a:rPr lang="en-US" err="1"/>
              <a:t>volupietur</a:t>
            </a:r>
            <a:r>
              <a:rPr lang="en-US"/>
              <a:t>.</a:t>
            </a:r>
          </a:p>
          <a:p>
            <a:pPr lvl="1"/>
            <a:endParaRPr lang="en-US"/>
          </a:p>
          <a:p>
            <a:pPr lvl="1"/>
            <a:r>
              <a:rPr lang="en-US" err="1"/>
              <a:t>Henestios</a:t>
            </a:r>
            <a:r>
              <a:rPr lang="en-US"/>
              <a:t> </a:t>
            </a:r>
            <a:r>
              <a:rPr lang="en-US" err="1"/>
              <a:t>vellantium</a:t>
            </a:r>
            <a:r>
              <a:rPr lang="en-US"/>
              <a:t> </a:t>
            </a:r>
            <a:r>
              <a:rPr lang="en-US" err="1"/>
              <a:t>simi</a:t>
            </a:r>
            <a:r>
              <a:rPr lang="en-US"/>
              <a:t>, </a:t>
            </a:r>
            <a:r>
              <a:rPr lang="en-US" err="1"/>
              <a:t>quassenime</a:t>
            </a:r>
            <a:r>
              <a:rPr lang="en-US"/>
              <a:t> consent </a:t>
            </a:r>
            <a:r>
              <a:rPr lang="en-US" err="1"/>
              <a:t>emquatincti</a:t>
            </a:r>
            <a:r>
              <a:rPr lang="en-US"/>
              <a:t> to doles </a:t>
            </a:r>
            <a:r>
              <a:rPr lang="en-US" err="1"/>
              <a:t>cium</a:t>
            </a:r>
            <a:r>
              <a:rPr lang="en-US"/>
              <a:t> </a:t>
            </a:r>
            <a:r>
              <a:rPr lang="en-US" err="1"/>
              <a:t>nectur</a:t>
            </a:r>
            <a:r>
              <a:rPr lang="en-US"/>
              <a:t>. </a:t>
            </a:r>
            <a:r>
              <a:rPr lang="en-US" err="1"/>
              <a:t>Experit</a:t>
            </a:r>
            <a:r>
              <a:rPr lang="en-US"/>
              <a:t> </a:t>
            </a:r>
            <a:r>
              <a:rPr lang="en-US" err="1"/>
              <a:t>occus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a:t>
            </a:r>
            <a:r>
              <a:rPr lang="en-US" err="1"/>
              <a:t>ipsuntius</a:t>
            </a:r>
            <a:r>
              <a:rPr lang="en-US"/>
              <a:t> </a:t>
            </a:r>
            <a:r>
              <a:rPr lang="en-US" err="1"/>
              <a:t>quideli</a:t>
            </a:r>
            <a:r>
              <a:rPr lang="en-US"/>
              <a:t> </a:t>
            </a:r>
            <a:r>
              <a:rPr lang="en-US" err="1"/>
              <a:t>tatiis</a:t>
            </a:r>
            <a:r>
              <a:rPr lang="en-US"/>
              <a:t> rem </a:t>
            </a:r>
            <a:r>
              <a:rPr lang="en-US" err="1"/>
              <a:t>restis</a:t>
            </a:r>
            <a:r>
              <a:rPr lang="en-US"/>
              <a:t> pro </a:t>
            </a:r>
            <a:r>
              <a:rPr lang="en-US" err="1"/>
              <a:t>ium</a:t>
            </a:r>
            <a:r>
              <a:rPr lang="en-US"/>
              <a:t> qui </a:t>
            </a:r>
            <a:r>
              <a:rPr lang="en-US" err="1"/>
              <a:t>ra</a:t>
            </a:r>
            <a:r>
              <a:rPr lang="en-US"/>
              <a:t> </a:t>
            </a:r>
            <a:r>
              <a:rPr lang="en-US" err="1"/>
              <a:t>debist</a:t>
            </a:r>
            <a:r>
              <a:rPr lang="en-US"/>
              <a:t> at </a:t>
            </a:r>
            <a:r>
              <a:rPr lang="en-US" err="1"/>
              <a:t>ilit</a:t>
            </a:r>
            <a:r>
              <a:rPr lang="en-US"/>
              <a:t> </a:t>
            </a:r>
            <a:r>
              <a:rPr lang="en-US" err="1"/>
              <a:t>est</a:t>
            </a:r>
            <a:r>
              <a:rPr lang="en-US"/>
              <a:t>, </a:t>
            </a:r>
            <a:r>
              <a:rPr lang="en-US" err="1"/>
              <a:t>cus</a:t>
            </a:r>
            <a:r>
              <a:rPr lang="en-US"/>
              <a:t> </a:t>
            </a:r>
            <a:r>
              <a:rPr lang="en-US" err="1"/>
              <a:t>invenim</a:t>
            </a:r>
            <a:r>
              <a:rPr lang="en-US"/>
              <a:t> </a:t>
            </a:r>
            <a:r>
              <a:rPr lang="en-US" err="1"/>
              <a:t>laborro</a:t>
            </a:r>
            <a:r>
              <a:rPr lang="en-US"/>
              <a:t> </a:t>
            </a:r>
            <a:r>
              <a:rPr lang="en-US" err="1"/>
              <a:t>tem</a:t>
            </a:r>
            <a:r>
              <a:rPr lang="en-US"/>
              <a:t> </a:t>
            </a:r>
            <a:r>
              <a:rPr lang="en-US" err="1"/>
              <a:t>rectiissunt</a:t>
            </a:r>
            <a:r>
              <a:rPr lang="en-US"/>
              <a:t> et, </a:t>
            </a:r>
            <a:r>
              <a:rPr lang="en-US" err="1"/>
              <a:t>nos</a:t>
            </a:r>
            <a:r>
              <a:rPr lang="en-US"/>
              <a:t> </a:t>
            </a:r>
            <a:r>
              <a:rPr lang="en-US" err="1"/>
              <a:t>doloratia</a:t>
            </a:r>
            <a:r>
              <a:rPr lang="en-US"/>
              <a:t> et </a:t>
            </a:r>
            <a:r>
              <a:rPr lang="en-US" err="1"/>
              <a:t>opta</a:t>
            </a:r>
            <a:r>
              <a:rPr lang="en-US"/>
              <a:t> dis </a:t>
            </a:r>
            <a:r>
              <a:rPr lang="en-US" err="1"/>
              <a:t>aut</a:t>
            </a:r>
            <a:r>
              <a:rPr lang="en-US"/>
              <a:t> </a:t>
            </a:r>
            <a:r>
              <a:rPr lang="en-US" err="1"/>
              <a:t>modis</a:t>
            </a:r>
            <a:r>
              <a:rPr lang="en-US"/>
              <a:t> </a:t>
            </a:r>
            <a:r>
              <a:rPr lang="en-US" err="1"/>
              <a:t>rerat</a:t>
            </a:r>
            <a:r>
              <a:rPr lang="en-US"/>
              <a:t> </a:t>
            </a:r>
            <a:r>
              <a:rPr lang="en-US" err="1"/>
              <a:t>oditatu</a:t>
            </a:r>
            <a:r>
              <a:rPr lang="en-US"/>
              <a:t> </a:t>
            </a:r>
            <a:r>
              <a:rPr lang="en-US" err="1"/>
              <a:t>reseque</a:t>
            </a:r>
            <a:r>
              <a:rPr lang="en-US"/>
              <a:t> </a:t>
            </a:r>
            <a:r>
              <a:rPr lang="en-US" err="1"/>
              <a:t>nisque</a:t>
            </a:r>
            <a:r>
              <a:rPr lang="en-US"/>
              <a:t> rem </a:t>
            </a:r>
            <a:r>
              <a:rPr lang="en-US" err="1"/>
              <a:t>rempores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sit.</a:t>
            </a:r>
          </a:p>
        </p:txBody>
      </p:sp>
    </p:spTree>
    <p:extLst>
      <p:ext uri="{BB962C8B-B14F-4D97-AF65-F5344CB8AC3E}">
        <p14:creationId xmlns:p14="http://schemas.microsoft.com/office/powerpoint/2010/main" val="99607761"/>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D3A271-34AE-4FE3-8AAE-540C4FCDEEC8}"/>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5A8973A3-13D4-4AD0-B032-D720FDAEA49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3D9298A-9A5D-4147-A02D-CC398380A800}"/>
              </a:ext>
            </a:extLst>
          </p:cNvPr>
          <p:cNvSpPr>
            <a:spLocks noGrp="1"/>
          </p:cNvSpPr>
          <p:nvPr>
            <p:ph type="dt" sz="half" idx="10"/>
          </p:nvPr>
        </p:nvSpPr>
        <p:spPr/>
        <p:txBody>
          <a:bodyPr/>
          <a:lstStyle/>
          <a:p>
            <a:fld id="{894C087B-338C-4182-AF63-7FDC88A654E5}" type="datetimeFigureOut">
              <a:rPr lang="en-GB" smtClean="0"/>
              <a:t>22/07/2021</a:t>
            </a:fld>
            <a:endParaRPr lang="en-GB"/>
          </a:p>
        </p:txBody>
      </p:sp>
      <p:sp>
        <p:nvSpPr>
          <p:cNvPr id="5" name="Footer Placeholder 4">
            <a:extLst>
              <a:ext uri="{FF2B5EF4-FFF2-40B4-BE49-F238E27FC236}">
                <a16:creationId xmlns:a16="http://schemas.microsoft.com/office/drawing/2014/main" id="{E3893891-7DE9-4ED4-8ED9-A694B5865AD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F45E750-C7BD-4404-AC6A-8963E0241E73}"/>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328223914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55994" y="2977054"/>
            <a:ext cx="8067823" cy="1793104"/>
          </a:xfrm>
          <a:noFill/>
        </p:spPr>
        <p:txBody>
          <a:bodyPr lIns="0" tIns="91440" rIns="146304" bIns="91440" anchor="b" anchorCtr="0"/>
          <a:lstStyle>
            <a:lvl1pPr>
              <a:defRPr sz="5294" strike="noStrike" spc="-147"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3"/>
            <a:ext cx="8359808" cy="715931"/>
          </a:xfrm>
          <a:noFill/>
        </p:spPr>
        <p:txBody>
          <a:bodyPr lIns="0" tIns="109728" rIns="164592" bIns="109728">
            <a:noAutofit/>
          </a:bodyPr>
          <a:lstStyle>
            <a:lvl1pPr marL="0" indent="0">
              <a:spcBef>
                <a:spcPts val="0"/>
              </a:spcBef>
              <a:buNone/>
              <a:defRPr sz="1765"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5996" y="440497"/>
            <a:ext cx="917173" cy="196431"/>
          </a:xfrm>
          <a:prstGeom prst="rect">
            <a:avLst/>
          </a:prstGeom>
        </p:spPr>
      </p:pic>
    </p:spTree>
    <p:extLst>
      <p:ext uri="{BB962C8B-B14F-4D97-AF65-F5344CB8AC3E}">
        <p14:creationId xmlns:p14="http://schemas.microsoft.com/office/powerpoint/2010/main" val="24757880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30"/>
            <a:ext cx="11306469" cy="403137"/>
          </a:xfrm>
        </p:spPr>
        <p:txBody>
          <a:bodyPr wrap="square" lIns="0" tIns="0" rIns="0" bIns="0">
            <a:spAutoFit/>
          </a:bodyPr>
          <a:lstStyle>
            <a:lvl1pPr>
              <a:lnSpc>
                <a:spcPts val="3137"/>
              </a:lnSpc>
              <a:defRPr sz="2745">
                <a:solidFill>
                  <a:srgbClr val="2F2F2F"/>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882331"/>
            <a:ext cx="7454644" cy="923330"/>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6" y="3151391"/>
            <a:ext cx="3618381" cy="2693045"/>
          </a:xfrm>
        </p:spPr>
        <p:txBody>
          <a:bodyPr lIns="0" tIns="0" rIns="0" bIns="0"/>
          <a:lstStyle>
            <a:lvl1pPr marL="0" indent="0">
              <a:lnSpc>
                <a:spcPts val="1765"/>
              </a:lnSpc>
              <a:spcBef>
                <a:spcPts val="882"/>
              </a:spcBef>
              <a:buNone/>
              <a:defRPr sz="1372" b="1">
                <a:solidFill>
                  <a:schemeClr val="accent1"/>
                </a:solidFill>
                <a:latin typeface="+mn-lt"/>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6" name="Text Placeholder 4"/>
          <p:cNvSpPr>
            <a:spLocks noGrp="1"/>
          </p:cNvSpPr>
          <p:nvPr>
            <p:ph type="body" sz="quarter" idx="12" hasCustomPrompt="1"/>
          </p:nvPr>
        </p:nvSpPr>
        <p:spPr>
          <a:xfrm>
            <a:off x="4313111" y="3160784"/>
            <a:ext cx="3597528" cy="2693045"/>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1" kern="1200" spc="0" baseline="0" dirty="0">
                <a:solidFill>
                  <a:schemeClr val="accent1"/>
                </a:solidFill>
                <a:latin typeface="+mn-lt"/>
                <a:ea typeface="+mn-ea"/>
                <a:cs typeface="+mn-cs"/>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8" name="Text Placeholder 4"/>
          <p:cNvSpPr>
            <a:spLocks noGrp="1"/>
          </p:cNvSpPr>
          <p:nvPr>
            <p:ph type="body" sz="quarter" idx="13" hasCustomPrompt="1"/>
          </p:nvPr>
        </p:nvSpPr>
        <p:spPr>
          <a:xfrm>
            <a:off x="8140347" y="3151391"/>
            <a:ext cx="3622117" cy="2693045"/>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Tree>
    <p:extLst>
      <p:ext uri="{BB962C8B-B14F-4D97-AF65-F5344CB8AC3E}">
        <p14:creationId xmlns:p14="http://schemas.microsoft.com/office/powerpoint/2010/main" val="3149317642"/>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30"/>
            <a:ext cx="11306469" cy="403137"/>
          </a:xfrm>
        </p:spPr>
        <p:txBody>
          <a:bodyPr wrap="square" lIns="0" tIns="0" rIns="0" bIns="0">
            <a:spAutoFit/>
          </a:bodyPr>
          <a:lstStyle>
            <a:lvl1pPr>
              <a:lnSpc>
                <a:spcPts val="3137"/>
              </a:lnSpc>
              <a:defRPr sz="4400" strike="noStrike">
                <a:solidFill>
                  <a:srgbClr val="2F2F2F"/>
                </a:solidFill>
              </a:defRPr>
            </a:lvl1pPr>
          </a:lstStyle>
          <a:p>
            <a:r>
              <a:rPr lang="en-US"/>
              <a:t>Title</a:t>
            </a:r>
          </a:p>
        </p:txBody>
      </p:sp>
    </p:spTree>
    <p:extLst>
      <p:ext uri="{BB962C8B-B14F-4D97-AF65-F5344CB8AC3E}">
        <p14:creationId xmlns:p14="http://schemas.microsoft.com/office/powerpoint/2010/main" val="823983346"/>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F4307EF-70D9-48C5-8EFC-6818320E86D0}"/>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4855B71-1B82-4C4C-94D7-A5EEE95A3E0A}" type="datetimeFigureOut">
              <a:rPr kumimoji="0" lang="en-US" sz="1800" b="0" i="0" u="none" strike="noStrike" kern="1200" cap="none" spc="0" normalizeH="0" baseline="0" noProof="0" smtClean="0">
                <a:ln>
                  <a:noFill/>
                </a:ln>
                <a:solidFill>
                  <a:srgbClr val="2F2F2F"/>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7/22/2021</a:t>
            </a:fld>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
        <p:nvSpPr>
          <p:cNvPr id="3" name="Footer Placeholder 2">
            <a:extLst>
              <a:ext uri="{FF2B5EF4-FFF2-40B4-BE49-F238E27FC236}">
                <a16:creationId xmlns:a16="http://schemas.microsoft.com/office/drawing/2014/main" id="{D4CD43EB-66A3-4BC3-B84C-2A97CB6A2218}"/>
              </a:ext>
            </a:extLst>
          </p:cNvPr>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
        <p:nvSpPr>
          <p:cNvPr id="4" name="Slide Number Placeholder 3">
            <a:extLst>
              <a:ext uri="{FF2B5EF4-FFF2-40B4-BE49-F238E27FC236}">
                <a16:creationId xmlns:a16="http://schemas.microsoft.com/office/drawing/2014/main" id="{A8E11D55-5DFD-42D5-BCD3-E371B9CB4379}"/>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6ED2FB5-7453-4B0F-B1E0-2F4F5F3D69BB}" type="slidenum">
              <a:rPr kumimoji="0" lang="en-US" sz="1800" b="0" i="0" u="none" strike="noStrike" kern="1200" cap="none" spc="0" normalizeH="0" baseline="0" noProof="0" smtClean="0">
                <a:ln>
                  <a:noFill/>
                </a:ln>
                <a:solidFill>
                  <a:srgbClr val="2F2F2F"/>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Tree>
    <p:extLst>
      <p:ext uri="{BB962C8B-B14F-4D97-AF65-F5344CB8AC3E}">
        <p14:creationId xmlns:p14="http://schemas.microsoft.com/office/powerpoint/2010/main" val="214231762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Divi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3504" y="2743200"/>
            <a:ext cx="10515600" cy="1146875"/>
          </a:xfrm>
          <a:prstGeom prst="rect">
            <a:avLst/>
          </a:prstGeom>
        </p:spPr>
        <p:txBody>
          <a:bodyPr/>
          <a:lstStyle>
            <a:lvl1pPr>
              <a:defRPr sz="4800" b="0" i="0">
                <a:solidFill>
                  <a:schemeClr val="bg1"/>
                </a:solidFill>
                <a:latin typeface="Segoe UI Light" panose="020B0502040204020203" pitchFamily="34" charset="0"/>
                <a:ea typeface="Segoe UI Light" panose="020B0502040204020203" pitchFamily="34" charset="0"/>
                <a:cs typeface="Segoe UI Light" panose="020B0502040204020203" pitchFamily="34" charset="0"/>
              </a:defRPr>
            </a:lvl1pPr>
          </a:lstStyle>
          <a:p>
            <a:r>
              <a:rPr lang="en-US"/>
              <a:t>Click to edit Divider</a:t>
            </a:r>
          </a:p>
        </p:txBody>
      </p:sp>
    </p:spTree>
    <p:extLst>
      <p:ext uri="{BB962C8B-B14F-4D97-AF65-F5344CB8AC3E}">
        <p14:creationId xmlns:p14="http://schemas.microsoft.com/office/powerpoint/2010/main" val="318627921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_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8" y="455313"/>
            <a:ext cx="11306469" cy="666336"/>
          </a:xfrm>
        </p:spPr>
        <p:txBody>
          <a:bodyPr vert="horz" wrap="square" lIns="0" tIns="164592" rIns="0" bIns="0" rtlCol="0" anchor="t">
            <a:noAutofit/>
          </a:bodyPr>
          <a:lstStyle>
            <a:lvl1pPr>
              <a:defRPr lang="en-US" sz="3137"/>
            </a:lvl1pPr>
          </a:lstStyle>
          <a:p>
            <a:pPr lvl="0"/>
            <a:r>
              <a:rPr lang="en-US"/>
              <a:t>Title</a:t>
            </a:r>
          </a:p>
        </p:txBody>
      </p:sp>
      <p:pic>
        <p:nvPicPr>
          <p:cNvPr id="3" name="Picture 2" descr="A screenshot of a computer&#10;&#10;Description generated with very high confidence">
            <a:extLst>
              <a:ext uri="{FF2B5EF4-FFF2-40B4-BE49-F238E27FC236}">
                <a16:creationId xmlns:a16="http://schemas.microsoft.com/office/drawing/2014/main" id="{A092B4B5-8E80-499B-99A0-F973AFF5B45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913054" y="1161160"/>
            <a:ext cx="7278947" cy="5696841"/>
          </a:xfrm>
          <a:prstGeom prst="rect">
            <a:avLst/>
          </a:prstGeom>
        </p:spPr>
      </p:pic>
    </p:spTree>
    <p:extLst>
      <p:ext uri="{BB962C8B-B14F-4D97-AF65-F5344CB8AC3E}">
        <p14:creationId xmlns:p14="http://schemas.microsoft.com/office/powerpoint/2010/main" val="3894819674"/>
      </p:ext>
    </p:extLst>
  </p:cSld>
  <p:clrMapOvr>
    <a:masterClrMapping/>
  </p:clrMapOvr>
  <p:transition>
    <p:fade/>
  </p:transition>
  <p:extLst>
    <p:ext uri="{DCECCB84-F9BA-43D5-87BE-67443E8EF086}">
      <p15:sldGuideLst xmlns:p15="http://schemas.microsoft.com/office/powerpoint/2012/main">
        <p15:guide id="1" orient="horz" pos="907">
          <p15:clr>
            <a:srgbClr val="FBAE40"/>
          </p15:clr>
        </p15:guide>
        <p15:guide id="2" orient="horz" pos="3988">
          <p15:clr>
            <a:srgbClr val="FBAE40"/>
          </p15:clr>
        </p15:guide>
        <p15:guide id="3" pos="3541">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4" name="Subtitle 2"/>
          <p:cNvSpPr>
            <a:spLocks noGrp="1"/>
          </p:cNvSpPr>
          <p:nvPr>
            <p:ph type="subTitle" idx="1"/>
          </p:nvPr>
        </p:nvSpPr>
        <p:spPr>
          <a:xfrm>
            <a:off x="136115" y="201456"/>
            <a:ext cx="3902485" cy="339833"/>
          </a:xfrm>
          <a:prstGeom prst="rect">
            <a:avLst/>
          </a:prstGeom>
        </p:spPr>
        <p:txBody>
          <a:bodyPr tIns="0" bIns="0">
            <a:noAutofit/>
          </a:bodyPr>
          <a:lstStyle>
            <a:lvl1pPr marL="0" indent="0" algn="l">
              <a:lnSpc>
                <a:spcPct val="100000"/>
              </a:lnSpc>
              <a:buNone/>
              <a:defRPr sz="1800" b="0" i="0" baseline="0">
                <a:solidFill>
                  <a:srgbClr val="5558AF"/>
                </a:solidFill>
                <a:latin typeface="Segoe UI" charset="0"/>
                <a:ea typeface="Segoe UI" charset="0"/>
                <a:cs typeface="Segoe UI"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US"/>
          </a:p>
        </p:txBody>
      </p:sp>
    </p:spTree>
    <p:extLst>
      <p:ext uri="{BB962C8B-B14F-4D97-AF65-F5344CB8AC3E}">
        <p14:creationId xmlns:p14="http://schemas.microsoft.com/office/powerpoint/2010/main" val="63921179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ContentType3-Empty-Custom">
    <p:spTree>
      <p:nvGrpSpPr>
        <p:cNvPr id="1" name=""/>
        <p:cNvGrpSpPr/>
        <p:nvPr/>
      </p:nvGrpSpPr>
      <p:grpSpPr>
        <a:xfrm>
          <a:off x="0" y="0"/>
          <a:ext cx="0" cy="0"/>
          <a:chOff x="0" y="0"/>
          <a:chExt cx="0" cy="0"/>
        </a:xfrm>
      </p:grpSpPr>
      <p:sp>
        <p:nvSpPr>
          <p:cNvPr id="4" name="Subtitle 2"/>
          <p:cNvSpPr>
            <a:spLocks noGrp="1"/>
          </p:cNvSpPr>
          <p:nvPr>
            <p:ph type="subTitle" idx="1"/>
          </p:nvPr>
        </p:nvSpPr>
        <p:spPr>
          <a:xfrm>
            <a:off x="136115" y="235321"/>
            <a:ext cx="3902485" cy="467411"/>
          </a:xfrm>
          <a:prstGeom prst="rect">
            <a:avLst/>
          </a:prstGeom>
        </p:spPr>
        <p:txBody>
          <a:bodyPr tIns="0" bIns="0">
            <a:noAutofit/>
          </a:bodyPr>
          <a:lstStyle>
            <a:lvl1pPr marL="0" indent="0" algn="l">
              <a:lnSpc>
                <a:spcPct val="100000"/>
              </a:lnSpc>
              <a:buNone/>
              <a:defRPr sz="2800" b="0" i="0" baseline="0">
                <a:solidFill>
                  <a:srgbClr val="5558AF"/>
                </a:solidFill>
                <a:latin typeface="Segoe UI" charset="0"/>
                <a:ea typeface="Segoe UI" charset="0"/>
                <a:cs typeface="Segoe UI"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US"/>
          </a:p>
        </p:txBody>
      </p:sp>
    </p:spTree>
    <p:extLst>
      <p:ext uri="{BB962C8B-B14F-4D97-AF65-F5344CB8AC3E}">
        <p14:creationId xmlns:p14="http://schemas.microsoft.com/office/powerpoint/2010/main" val="270563125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070C3F2B-E3AC-5040-A01B-C3524FB413E6}" type="datetimeFigureOut">
              <a:rPr lang="en-US" smtClean="0"/>
              <a:t>7/22/2021</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634168AF-2389-C949-8A4E-0A342DB36584}" type="slidenum">
              <a:rPr lang="en-US" smtClean="0"/>
              <a:t>‹#›</a:t>
            </a:fld>
            <a:endParaRPr lang="en-US"/>
          </a:p>
        </p:txBody>
      </p:sp>
    </p:spTree>
    <p:extLst>
      <p:ext uri="{BB962C8B-B14F-4D97-AF65-F5344CB8AC3E}">
        <p14:creationId xmlns:p14="http://schemas.microsoft.com/office/powerpoint/2010/main" val="259187259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_dark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ED5EF2-DAF5-4277-84D2-69FF03CD7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193808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D9E94E-F23B-4872-B9BF-559EB05CA9E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F7F55AFF-DA91-42B6-8941-4A2DFB61DAC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85C2BB6-E856-41E9-96F4-D826BD6CAD7A}"/>
              </a:ext>
            </a:extLst>
          </p:cNvPr>
          <p:cNvSpPr>
            <a:spLocks noGrp="1"/>
          </p:cNvSpPr>
          <p:nvPr>
            <p:ph type="dt" sz="half" idx="10"/>
          </p:nvPr>
        </p:nvSpPr>
        <p:spPr/>
        <p:txBody>
          <a:bodyPr/>
          <a:lstStyle/>
          <a:p>
            <a:fld id="{894C087B-338C-4182-AF63-7FDC88A654E5}" type="datetimeFigureOut">
              <a:rPr lang="en-GB" smtClean="0"/>
              <a:t>22/07/2021</a:t>
            </a:fld>
            <a:endParaRPr lang="en-GB"/>
          </a:p>
        </p:txBody>
      </p:sp>
      <p:sp>
        <p:nvSpPr>
          <p:cNvPr id="5" name="Footer Placeholder 4">
            <a:extLst>
              <a:ext uri="{FF2B5EF4-FFF2-40B4-BE49-F238E27FC236}">
                <a16:creationId xmlns:a16="http://schemas.microsoft.com/office/drawing/2014/main" id="{6D75E336-7D55-4704-A7D2-F1CA68A2476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43D867A-8985-4247-8679-7804D8251C26}"/>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71081745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1"/>
      </p:bgRef>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467CE4CD-90A5-4980-8AE8-0B35C710CE63}"/>
              </a:ext>
            </a:extLst>
          </p:cNvPr>
          <p:cNvSpPr>
            <a:spLocks noGrp="1"/>
          </p:cNvSpPr>
          <p:nvPr>
            <p:ph type="title" hasCustomPrompt="1"/>
          </p:nvPr>
        </p:nvSpPr>
        <p:spPr>
          <a:xfrm>
            <a:off x="261257" y="-261724"/>
            <a:ext cx="2834640" cy="215444"/>
          </a:xfrm>
        </p:spPr>
        <p:txBody>
          <a:bodyPr/>
          <a:lstStyle>
            <a:lvl1pPr>
              <a:defRPr sz="1400" spc="0">
                <a:solidFill>
                  <a:srgbClr val="000000"/>
                </a:solidFill>
              </a:defRPr>
            </a:lvl1pPr>
          </a:lstStyle>
          <a:p>
            <a:r>
              <a:rPr lang="en-US" dirty="0"/>
              <a:t>Microsoft Ignite The Tour</a:t>
            </a:r>
          </a:p>
        </p:txBody>
      </p:sp>
      <p:sp>
        <p:nvSpPr>
          <p:cNvPr id="7" name="Text Placeholder 4">
            <a:extLst>
              <a:ext uri="{FF2B5EF4-FFF2-40B4-BE49-F238E27FC236}">
                <a16:creationId xmlns:a16="http://schemas.microsoft.com/office/drawing/2014/main" id="{5960177D-638E-4A99-8B63-DA9A0ACE64B8}"/>
              </a:ext>
            </a:extLst>
          </p:cNvPr>
          <p:cNvSpPr>
            <a:spLocks noGrp="1"/>
          </p:cNvSpPr>
          <p:nvPr>
            <p:ph type="body" sz="quarter" idx="12" hasCustomPrompt="1"/>
          </p:nvPr>
        </p:nvSpPr>
        <p:spPr>
          <a:xfrm>
            <a:off x="584201" y="4581797"/>
            <a:ext cx="4851400" cy="369332"/>
          </a:xfr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lang="en-US" sz="2400" kern="1200" spc="0" baseline="0" dirty="0">
                <a:gradFill>
                  <a:gsLst>
                    <a:gs pos="5128">
                      <a:schemeClr val="tx1"/>
                    </a:gs>
                    <a:gs pos="65000">
                      <a:schemeClr val="tx1"/>
                    </a:gs>
                  </a:gsLst>
                  <a:lin ang="5400000" scaled="1"/>
                </a:gradFill>
                <a:latin typeface="+mj-lt"/>
                <a:ea typeface="+mn-ea"/>
                <a:cs typeface="Segoe UI" panose="020B0502040204020203" pitchFamily="34" charset="0"/>
              </a:defRPr>
            </a:lvl1pPr>
          </a:lstStyle>
          <a:p>
            <a:pPr lvl="0"/>
            <a:r>
              <a:rPr lang="en-US" dirty="0"/>
              <a:t>City</a:t>
            </a:r>
          </a:p>
        </p:txBody>
      </p:sp>
      <p:pic>
        <p:nvPicPr>
          <p:cNvPr id="5" name="Picture 4" descr="Microsoft Ignite The Tour graphic">
            <a:extLst>
              <a:ext uri="{FF2B5EF4-FFF2-40B4-BE49-F238E27FC236}">
                <a16:creationId xmlns:a16="http://schemas.microsoft.com/office/drawing/2014/main" id="{2B62E3DF-BBC1-41ED-8E27-41B397B86ED2}"/>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906486" y="0"/>
            <a:ext cx="9285514"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11" name="Arrow: Right 10">
            <a:extLst>
              <a:ext uri="{FF2B5EF4-FFF2-40B4-BE49-F238E27FC236}">
                <a16:creationId xmlns:a16="http://schemas.microsoft.com/office/drawing/2014/main" id="{407A57B6-510E-4A3E-920D-47374BA5C37E}"/>
              </a:ext>
            </a:extLst>
          </p:cNvPr>
          <p:cNvSpPr/>
          <p:nvPr userDrawn="1"/>
        </p:nvSpPr>
        <p:spPr bwMode="auto">
          <a:xfrm>
            <a:off x="261257" y="-723247"/>
            <a:ext cx="3200400" cy="676967"/>
          </a:xfrm>
          <a:prstGeom prst="rightArrow">
            <a:avLst>
              <a:gd name="adj1" fmla="val 100000"/>
              <a:gd name="adj2" fmla="val 50000"/>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indent="0" algn="l" defTabSz="932472" fontAlgn="base">
              <a:spcBef>
                <a:spcPct val="0"/>
              </a:spcBef>
              <a:spcAft>
                <a:spcPct val="0"/>
              </a:spcAft>
            </a:pPr>
            <a:r>
              <a:rPr lang="en-US" sz="1400" dirty="0">
                <a:solidFill>
                  <a:srgbClr val="FFFFFF"/>
                </a:solidFill>
                <a:ea typeface="Segoe UI" pitchFamily="34" charset="0"/>
                <a:cs typeface="Segoe UI" pitchFamily="34" charset="0"/>
              </a:rPr>
              <a:t>UPDATE CITY FOR YOUR EVENT</a:t>
            </a:r>
          </a:p>
        </p:txBody>
      </p:sp>
      <p:grpSp>
        <p:nvGrpSpPr>
          <p:cNvPr id="10" name="Group 4" descr="Microsoft Ignite The Tour logo">
            <a:extLst>
              <a:ext uri="{FF2B5EF4-FFF2-40B4-BE49-F238E27FC236}">
                <a16:creationId xmlns:a16="http://schemas.microsoft.com/office/drawing/2014/main" id="{3780C35E-3191-48C0-A897-5DC0EB9D48AD}"/>
              </a:ext>
            </a:extLst>
          </p:cNvPr>
          <p:cNvGrpSpPr>
            <a:grpSpLocks noChangeAspect="1"/>
          </p:cNvGrpSpPr>
          <p:nvPr userDrawn="1"/>
        </p:nvGrpSpPr>
        <p:grpSpPr bwMode="black">
          <a:xfrm>
            <a:off x="534627" y="2809086"/>
            <a:ext cx="4655288" cy="1284967"/>
            <a:chOff x="342" y="1465"/>
            <a:chExt cx="2565" cy="708"/>
          </a:xfrm>
        </p:grpSpPr>
        <p:sp>
          <p:nvSpPr>
            <p:cNvPr id="15" name="Freeform 5">
              <a:extLst>
                <a:ext uri="{FF2B5EF4-FFF2-40B4-BE49-F238E27FC236}">
                  <a16:creationId xmlns:a16="http://schemas.microsoft.com/office/drawing/2014/main" id="{F82575FD-5C30-4FB1-BD8B-AFAF047C6A15}"/>
                </a:ext>
              </a:extLst>
            </p:cNvPr>
            <p:cNvSpPr>
              <a:spLocks noChangeAspect="1" noEditPoints="1"/>
            </p:cNvSpPr>
            <p:nvPr userDrawn="1"/>
          </p:nvSpPr>
          <p:spPr bwMode="black">
            <a:xfrm>
              <a:off x="368" y="1465"/>
              <a:ext cx="2539" cy="373"/>
            </a:xfrm>
            <a:custGeom>
              <a:avLst/>
              <a:gdLst>
                <a:gd name="T0" fmla="*/ 3327 w 3480"/>
                <a:gd name="T1" fmla="*/ 182 h 502"/>
                <a:gd name="T2" fmla="*/ 3305 w 3480"/>
                <a:gd name="T3" fmla="*/ 271 h 502"/>
                <a:gd name="T4" fmla="*/ 3367 w 3480"/>
                <a:gd name="T5" fmla="*/ 388 h 502"/>
                <a:gd name="T6" fmla="*/ 3451 w 3480"/>
                <a:gd name="T7" fmla="*/ 155 h 502"/>
                <a:gd name="T8" fmla="*/ 3176 w 3480"/>
                <a:gd name="T9" fmla="*/ 388 h 502"/>
                <a:gd name="T10" fmla="*/ 3101 w 3480"/>
                <a:gd name="T11" fmla="*/ 128 h 502"/>
                <a:gd name="T12" fmla="*/ 3221 w 3480"/>
                <a:gd name="T13" fmla="*/ 173 h 502"/>
                <a:gd name="T14" fmla="*/ 3221 w 3480"/>
                <a:gd name="T15" fmla="*/ 334 h 502"/>
                <a:gd name="T16" fmla="*/ 2957 w 3480"/>
                <a:gd name="T17" fmla="*/ 128 h 502"/>
                <a:gd name="T18" fmla="*/ 2962 w 3480"/>
                <a:gd name="T19" fmla="*/ 65 h 502"/>
                <a:gd name="T20" fmla="*/ 3021 w 3480"/>
                <a:gd name="T21" fmla="*/ 41 h 502"/>
                <a:gd name="T22" fmla="*/ 2843 w 3480"/>
                <a:gd name="T23" fmla="*/ 382 h 502"/>
                <a:gd name="T24" fmla="*/ 2731 w 3480"/>
                <a:gd name="T25" fmla="*/ 382 h 502"/>
                <a:gd name="T26" fmla="*/ 2732 w 3480"/>
                <a:gd name="T27" fmla="*/ 170 h 502"/>
                <a:gd name="T28" fmla="*/ 2555 w 3480"/>
                <a:gd name="T29" fmla="*/ 266 h 502"/>
                <a:gd name="T30" fmla="*/ 2441 w 3480"/>
                <a:gd name="T31" fmla="*/ 192 h 502"/>
                <a:gd name="T32" fmla="*/ 2555 w 3480"/>
                <a:gd name="T33" fmla="*/ 266 h 502"/>
                <a:gd name="T34" fmla="*/ 2383 w 3480"/>
                <a:gd name="T35" fmla="*/ 433 h 502"/>
                <a:gd name="T36" fmla="*/ 2467 w 3480"/>
                <a:gd name="T37" fmla="*/ 388 h 502"/>
                <a:gd name="T38" fmla="*/ 2553 w 3480"/>
                <a:gd name="T39" fmla="*/ 163 h 502"/>
                <a:gd name="T40" fmla="*/ 2313 w 3480"/>
                <a:gd name="T41" fmla="*/ 382 h 502"/>
                <a:gd name="T42" fmla="*/ 2313 w 3480"/>
                <a:gd name="T43" fmla="*/ 382 h 502"/>
                <a:gd name="T44" fmla="*/ 2023 w 3480"/>
                <a:gd name="T45" fmla="*/ 52 h 502"/>
                <a:gd name="T46" fmla="*/ 1864 w 3480"/>
                <a:gd name="T47" fmla="*/ 128 h 502"/>
                <a:gd name="T48" fmla="*/ 1899 w 3480"/>
                <a:gd name="T49" fmla="*/ 0 h 502"/>
                <a:gd name="T50" fmla="*/ 1763 w 3480"/>
                <a:gd name="T51" fmla="*/ 173 h 502"/>
                <a:gd name="T52" fmla="*/ 1922 w 3480"/>
                <a:gd name="T53" fmla="*/ 173 h 502"/>
                <a:gd name="T54" fmla="*/ 2084 w 3480"/>
                <a:gd name="T55" fmla="*/ 380 h 502"/>
                <a:gd name="T56" fmla="*/ 2023 w 3480"/>
                <a:gd name="T57" fmla="*/ 173 h 502"/>
                <a:gd name="T58" fmla="*/ 1541 w 3480"/>
                <a:gd name="T59" fmla="*/ 256 h 502"/>
                <a:gd name="T60" fmla="*/ 1667 w 3480"/>
                <a:gd name="T61" fmla="*/ 190 h 502"/>
                <a:gd name="T62" fmla="*/ 1481 w 3480"/>
                <a:gd name="T63" fmla="*/ 258 h 502"/>
                <a:gd name="T64" fmla="*/ 1708 w 3480"/>
                <a:gd name="T65" fmla="*/ 352 h 502"/>
                <a:gd name="T66" fmla="*/ 1338 w 3480"/>
                <a:gd name="T67" fmla="*/ 345 h 502"/>
                <a:gd name="T68" fmla="*/ 1332 w 3480"/>
                <a:gd name="T69" fmla="*/ 272 h 502"/>
                <a:gd name="T70" fmla="*/ 1275 w 3480"/>
                <a:gd name="T71" fmla="*/ 164 h 502"/>
                <a:gd name="T72" fmla="*/ 1434 w 3480"/>
                <a:gd name="T73" fmla="*/ 183 h 502"/>
                <a:gd name="T74" fmla="*/ 1324 w 3480"/>
                <a:gd name="T75" fmla="*/ 195 h 502"/>
                <a:gd name="T76" fmla="*/ 1406 w 3480"/>
                <a:gd name="T77" fmla="*/ 248 h 502"/>
                <a:gd name="T78" fmla="*/ 1414 w 3480"/>
                <a:gd name="T79" fmla="*/ 370 h 502"/>
                <a:gd name="T80" fmla="*/ 1097 w 3480"/>
                <a:gd name="T81" fmla="*/ 168 h 502"/>
                <a:gd name="T82" fmla="*/ 1150 w 3480"/>
                <a:gd name="T83" fmla="*/ 320 h 502"/>
                <a:gd name="T84" fmla="*/ 1094 w 3480"/>
                <a:gd name="T85" fmla="*/ 388 h 502"/>
                <a:gd name="T86" fmla="*/ 1194 w 3480"/>
                <a:gd name="T87" fmla="*/ 157 h 502"/>
                <a:gd name="T88" fmla="*/ 944 w 3480"/>
                <a:gd name="T89" fmla="*/ 182 h 502"/>
                <a:gd name="T90" fmla="*/ 796 w 3480"/>
                <a:gd name="T91" fmla="*/ 382 h 502"/>
                <a:gd name="T92" fmla="*/ 881 w 3480"/>
                <a:gd name="T93" fmla="*/ 138 h 502"/>
                <a:gd name="T94" fmla="*/ 743 w 3480"/>
                <a:gd name="T95" fmla="*/ 371 h 502"/>
                <a:gd name="T96" fmla="*/ 682 w 3480"/>
                <a:gd name="T97" fmla="*/ 122 h 502"/>
                <a:gd name="T98" fmla="*/ 603 w 3480"/>
                <a:gd name="T99" fmla="*/ 257 h 502"/>
                <a:gd name="T100" fmla="*/ 499 w 3480"/>
                <a:gd name="T101" fmla="*/ 382 h 502"/>
                <a:gd name="T102" fmla="*/ 499 w 3480"/>
                <a:gd name="T103" fmla="*/ 382 h 502"/>
                <a:gd name="T104" fmla="*/ 446 w 3480"/>
                <a:gd name="T105" fmla="*/ 18 h 502"/>
                <a:gd name="T106" fmla="*/ 470 w 3480"/>
                <a:gd name="T107" fmla="*/ 74 h 502"/>
                <a:gd name="T108" fmla="*/ 329 w 3480"/>
                <a:gd name="T109" fmla="*/ 82 h 502"/>
                <a:gd name="T110" fmla="*/ 63 w 3480"/>
                <a:gd name="T111" fmla="*/ 118 h 502"/>
                <a:gd name="T112" fmla="*/ 0 w 3480"/>
                <a:gd name="T113" fmla="*/ 382 h 502"/>
                <a:gd name="T114" fmla="*/ 193 w 3480"/>
                <a:gd name="T115" fmla="*/ 30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480" h="502">
                  <a:moveTo>
                    <a:pt x="3424" y="230"/>
                  </a:moveTo>
                  <a:lnTo>
                    <a:pt x="3424" y="230"/>
                  </a:lnTo>
                  <a:cubicBezTo>
                    <a:pt x="3423" y="209"/>
                    <a:pt x="3419" y="193"/>
                    <a:pt x="3409" y="181"/>
                  </a:cubicBezTo>
                  <a:cubicBezTo>
                    <a:pt x="3399" y="170"/>
                    <a:pt x="3386" y="164"/>
                    <a:pt x="3369" y="164"/>
                  </a:cubicBezTo>
                  <a:cubicBezTo>
                    <a:pt x="3352" y="164"/>
                    <a:pt x="3338" y="170"/>
                    <a:pt x="3327" y="182"/>
                  </a:cubicBezTo>
                  <a:cubicBezTo>
                    <a:pt x="3315" y="194"/>
                    <a:pt x="3308" y="210"/>
                    <a:pt x="3305" y="230"/>
                  </a:cubicBezTo>
                  <a:lnTo>
                    <a:pt x="3424" y="230"/>
                  </a:lnTo>
                  <a:close/>
                  <a:moveTo>
                    <a:pt x="3480" y="271"/>
                  </a:moveTo>
                  <a:lnTo>
                    <a:pt x="3480" y="271"/>
                  </a:lnTo>
                  <a:lnTo>
                    <a:pt x="3305" y="271"/>
                  </a:lnTo>
                  <a:cubicBezTo>
                    <a:pt x="3306" y="294"/>
                    <a:pt x="3313" y="312"/>
                    <a:pt x="3327" y="325"/>
                  </a:cubicBezTo>
                  <a:cubicBezTo>
                    <a:pt x="3341" y="338"/>
                    <a:pt x="3360" y="344"/>
                    <a:pt x="3384" y="344"/>
                  </a:cubicBezTo>
                  <a:cubicBezTo>
                    <a:pt x="3412" y="344"/>
                    <a:pt x="3437" y="336"/>
                    <a:pt x="3460" y="320"/>
                  </a:cubicBezTo>
                  <a:lnTo>
                    <a:pt x="3460" y="366"/>
                  </a:lnTo>
                  <a:cubicBezTo>
                    <a:pt x="3436" y="381"/>
                    <a:pt x="3405" y="388"/>
                    <a:pt x="3367" y="388"/>
                  </a:cubicBezTo>
                  <a:cubicBezTo>
                    <a:pt x="3329" y="388"/>
                    <a:pt x="3300" y="377"/>
                    <a:pt x="3279" y="354"/>
                  </a:cubicBezTo>
                  <a:cubicBezTo>
                    <a:pt x="3257" y="330"/>
                    <a:pt x="3246" y="298"/>
                    <a:pt x="3246" y="256"/>
                  </a:cubicBezTo>
                  <a:cubicBezTo>
                    <a:pt x="3246" y="216"/>
                    <a:pt x="3258" y="184"/>
                    <a:pt x="3282" y="159"/>
                  </a:cubicBezTo>
                  <a:cubicBezTo>
                    <a:pt x="3305" y="134"/>
                    <a:pt x="3335" y="122"/>
                    <a:pt x="3370" y="122"/>
                  </a:cubicBezTo>
                  <a:cubicBezTo>
                    <a:pt x="3405" y="122"/>
                    <a:pt x="3432" y="133"/>
                    <a:pt x="3451" y="155"/>
                  </a:cubicBezTo>
                  <a:cubicBezTo>
                    <a:pt x="3470" y="178"/>
                    <a:pt x="3480" y="209"/>
                    <a:pt x="3480" y="248"/>
                  </a:cubicBezTo>
                  <a:lnTo>
                    <a:pt x="3480" y="271"/>
                  </a:lnTo>
                  <a:close/>
                  <a:moveTo>
                    <a:pt x="3221" y="380"/>
                  </a:moveTo>
                  <a:lnTo>
                    <a:pt x="3221" y="380"/>
                  </a:lnTo>
                  <a:cubicBezTo>
                    <a:pt x="3209" y="385"/>
                    <a:pt x="3194" y="388"/>
                    <a:pt x="3176" y="388"/>
                  </a:cubicBezTo>
                  <a:cubicBezTo>
                    <a:pt x="3126" y="388"/>
                    <a:pt x="3101" y="364"/>
                    <a:pt x="3101" y="317"/>
                  </a:cubicBezTo>
                  <a:lnTo>
                    <a:pt x="3101" y="173"/>
                  </a:lnTo>
                  <a:lnTo>
                    <a:pt x="3059" y="173"/>
                  </a:lnTo>
                  <a:lnTo>
                    <a:pt x="3059" y="128"/>
                  </a:lnTo>
                  <a:lnTo>
                    <a:pt x="3101" y="128"/>
                  </a:lnTo>
                  <a:lnTo>
                    <a:pt x="3101" y="69"/>
                  </a:lnTo>
                  <a:lnTo>
                    <a:pt x="3159" y="52"/>
                  </a:lnTo>
                  <a:lnTo>
                    <a:pt x="3159" y="128"/>
                  </a:lnTo>
                  <a:lnTo>
                    <a:pt x="3221" y="128"/>
                  </a:lnTo>
                  <a:lnTo>
                    <a:pt x="3221" y="173"/>
                  </a:lnTo>
                  <a:lnTo>
                    <a:pt x="3159" y="173"/>
                  </a:lnTo>
                  <a:lnTo>
                    <a:pt x="3159" y="300"/>
                  </a:lnTo>
                  <a:cubicBezTo>
                    <a:pt x="3159" y="315"/>
                    <a:pt x="3162" y="326"/>
                    <a:pt x="3168" y="333"/>
                  </a:cubicBezTo>
                  <a:cubicBezTo>
                    <a:pt x="3173" y="339"/>
                    <a:pt x="3182" y="342"/>
                    <a:pt x="3195" y="342"/>
                  </a:cubicBezTo>
                  <a:cubicBezTo>
                    <a:pt x="3205" y="342"/>
                    <a:pt x="3213" y="339"/>
                    <a:pt x="3221" y="334"/>
                  </a:cubicBezTo>
                  <a:lnTo>
                    <a:pt x="3221" y="380"/>
                  </a:lnTo>
                  <a:close/>
                  <a:moveTo>
                    <a:pt x="3015" y="382"/>
                  </a:moveTo>
                  <a:lnTo>
                    <a:pt x="3015" y="382"/>
                  </a:lnTo>
                  <a:lnTo>
                    <a:pt x="2957" y="382"/>
                  </a:lnTo>
                  <a:lnTo>
                    <a:pt x="2957" y="128"/>
                  </a:lnTo>
                  <a:lnTo>
                    <a:pt x="3015" y="128"/>
                  </a:lnTo>
                  <a:lnTo>
                    <a:pt x="3015" y="382"/>
                  </a:lnTo>
                  <a:close/>
                  <a:moveTo>
                    <a:pt x="2986" y="74"/>
                  </a:moveTo>
                  <a:lnTo>
                    <a:pt x="2986" y="74"/>
                  </a:lnTo>
                  <a:cubicBezTo>
                    <a:pt x="2976" y="74"/>
                    <a:pt x="2968" y="71"/>
                    <a:pt x="2962" y="65"/>
                  </a:cubicBezTo>
                  <a:cubicBezTo>
                    <a:pt x="2955" y="59"/>
                    <a:pt x="2951" y="51"/>
                    <a:pt x="2951" y="41"/>
                  </a:cubicBezTo>
                  <a:cubicBezTo>
                    <a:pt x="2951" y="32"/>
                    <a:pt x="2955" y="24"/>
                    <a:pt x="2962" y="18"/>
                  </a:cubicBezTo>
                  <a:cubicBezTo>
                    <a:pt x="2968" y="11"/>
                    <a:pt x="2976" y="8"/>
                    <a:pt x="2986" y="8"/>
                  </a:cubicBezTo>
                  <a:cubicBezTo>
                    <a:pt x="2996" y="8"/>
                    <a:pt x="3004" y="11"/>
                    <a:pt x="3011" y="18"/>
                  </a:cubicBezTo>
                  <a:cubicBezTo>
                    <a:pt x="3018" y="24"/>
                    <a:pt x="3021" y="32"/>
                    <a:pt x="3021" y="41"/>
                  </a:cubicBezTo>
                  <a:cubicBezTo>
                    <a:pt x="3021" y="50"/>
                    <a:pt x="3018" y="58"/>
                    <a:pt x="3011" y="64"/>
                  </a:cubicBezTo>
                  <a:cubicBezTo>
                    <a:pt x="3004" y="71"/>
                    <a:pt x="2996" y="74"/>
                    <a:pt x="2986" y="74"/>
                  </a:cubicBezTo>
                  <a:close/>
                  <a:moveTo>
                    <a:pt x="2901" y="382"/>
                  </a:moveTo>
                  <a:lnTo>
                    <a:pt x="2901" y="382"/>
                  </a:lnTo>
                  <a:lnTo>
                    <a:pt x="2843" y="382"/>
                  </a:lnTo>
                  <a:lnTo>
                    <a:pt x="2843" y="239"/>
                  </a:lnTo>
                  <a:cubicBezTo>
                    <a:pt x="2843" y="191"/>
                    <a:pt x="2826" y="167"/>
                    <a:pt x="2792" y="167"/>
                  </a:cubicBezTo>
                  <a:cubicBezTo>
                    <a:pt x="2774" y="167"/>
                    <a:pt x="2760" y="174"/>
                    <a:pt x="2748" y="187"/>
                  </a:cubicBezTo>
                  <a:cubicBezTo>
                    <a:pt x="2737" y="200"/>
                    <a:pt x="2731" y="217"/>
                    <a:pt x="2731" y="237"/>
                  </a:cubicBezTo>
                  <a:lnTo>
                    <a:pt x="2731" y="382"/>
                  </a:lnTo>
                  <a:lnTo>
                    <a:pt x="2673" y="382"/>
                  </a:lnTo>
                  <a:lnTo>
                    <a:pt x="2673" y="128"/>
                  </a:lnTo>
                  <a:lnTo>
                    <a:pt x="2731" y="128"/>
                  </a:lnTo>
                  <a:lnTo>
                    <a:pt x="2731" y="170"/>
                  </a:lnTo>
                  <a:lnTo>
                    <a:pt x="2732" y="170"/>
                  </a:lnTo>
                  <a:cubicBezTo>
                    <a:pt x="2751" y="138"/>
                    <a:pt x="2779" y="122"/>
                    <a:pt x="2815" y="122"/>
                  </a:cubicBezTo>
                  <a:cubicBezTo>
                    <a:pt x="2843" y="122"/>
                    <a:pt x="2864" y="131"/>
                    <a:pt x="2879" y="149"/>
                  </a:cubicBezTo>
                  <a:cubicBezTo>
                    <a:pt x="2893" y="167"/>
                    <a:pt x="2901" y="193"/>
                    <a:pt x="2901" y="227"/>
                  </a:cubicBezTo>
                  <a:lnTo>
                    <a:pt x="2901" y="382"/>
                  </a:lnTo>
                  <a:close/>
                  <a:moveTo>
                    <a:pt x="2555" y="266"/>
                  </a:moveTo>
                  <a:lnTo>
                    <a:pt x="2555" y="266"/>
                  </a:lnTo>
                  <a:lnTo>
                    <a:pt x="2555" y="233"/>
                  </a:lnTo>
                  <a:cubicBezTo>
                    <a:pt x="2555" y="215"/>
                    <a:pt x="2549" y="199"/>
                    <a:pt x="2537" y="187"/>
                  </a:cubicBezTo>
                  <a:cubicBezTo>
                    <a:pt x="2525" y="174"/>
                    <a:pt x="2510" y="168"/>
                    <a:pt x="2492" y="168"/>
                  </a:cubicBezTo>
                  <a:cubicBezTo>
                    <a:pt x="2470" y="168"/>
                    <a:pt x="2453" y="176"/>
                    <a:pt x="2441" y="192"/>
                  </a:cubicBezTo>
                  <a:cubicBezTo>
                    <a:pt x="2428" y="208"/>
                    <a:pt x="2422" y="231"/>
                    <a:pt x="2422" y="260"/>
                  </a:cubicBezTo>
                  <a:cubicBezTo>
                    <a:pt x="2422" y="285"/>
                    <a:pt x="2428" y="305"/>
                    <a:pt x="2440" y="320"/>
                  </a:cubicBezTo>
                  <a:cubicBezTo>
                    <a:pt x="2452" y="335"/>
                    <a:pt x="2468" y="342"/>
                    <a:pt x="2487" y="342"/>
                  </a:cubicBezTo>
                  <a:cubicBezTo>
                    <a:pt x="2507" y="342"/>
                    <a:pt x="2524" y="335"/>
                    <a:pt x="2536" y="321"/>
                  </a:cubicBezTo>
                  <a:cubicBezTo>
                    <a:pt x="2549" y="306"/>
                    <a:pt x="2555" y="288"/>
                    <a:pt x="2555" y="266"/>
                  </a:cubicBezTo>
                  <a:close/>
                  <a:moveTo>
                    <a:pt x="2612" y="362"/>
                  </a:moveTo>
                  <a:lnTo>
                    <a:pt x="2612" y="362"/>
                  </a:lnTo>
                  <a:cubicBezTo>
                    <a:pt x="2612" y="455"/>
                    <a:pt x="2565" y="502"/>
                    <a:pt x="2471" y="502"/>
                  </a:cubicBezTo>
                  <a:cubicBezTo>
                    <a:pt x="2437" y="502"/>
                    <a:pt x="2408" y="497"/>
                    <a:pt x="2383" y="486"/>
                  </a:cubicBezTo>
                  <a:lnTo>
                    <a:pt x="2383" y="433"/>
                  </a:lnTo>
                  <a:cubicBezTo>
                    <a:pt x="2411" y="449"/>
                    <a:pt x="2438" y="457"/>
                    <a:pt x="2463" y="457"/>
                  </a:cubicBezTo>
                  <a:cubicBezTo>
                    <a:pt x="2524" y="457"/>
                    <a:pt x="2554" y="427"/>
                    <a:pt x="2554" y="367"/>
                  </a:cubicBezTo>
                  <a:lnTo>
                    <a:pt x="2554" y="339"/>
                  </a:lnTo>
                  <a:lnTo>
                    <a:pt x="2553" y="339"/>
                  </a:lnTo>
                  <a:cubicBezTo>
                    <a:pt x="2534" y="372"/>
                    <a:pt x="2505" y="388"/>
                    <a:pt x="2467" y="388"/>
                  </a:cubicBezTo>
                  <a:cubicBezTo>
                    <a:pt x="2436" y="388"/>
                    <a:pt x="2411" y="377"/>
                    <a:pt x="2392" y="354"/>
                  </a:cubicBezTo>
                  <a:cubicBezTo>
                    <a:pt x="2372" y="332"/>
                    <a:pt x="2363" y="301"/>
                    <a:pt x="2363" y="263"/>
                  </a:cubicBezTo>
                  <a:cubicBezTo>
                    <a:pt x="2363" y="220"/>
                    <a:pt x="2373" y="185"/>
                    <a:pt x="2394" y="160"/>
                  </a:cubicBezTo>
                  <a:cubicBezTo>
                    <a:pt x="2414" y="134"/>
                    <a:pt x="2442" y="122"/>
                    <a:pt x="2478" y="122"/>
                  </a:cubicBezTo>
                  <a:cubicBezTo>
                    <a:pt x="2512" y="122"/>
                    <a:pt x="2537" y="135"/>
                    <a:pt x="2553" y="163"/>
                  </a:cubicBezTo>
                  <a:lnTo>
                    <a:pt x="2554" y="163"/>
                  </a:lnTo>
                  <a:lnTo>
                    <a:pt x="2554" y="128"/>
                  </a:lnTo>
                  <a:lnTo>
                    <a:pt x="2612" y="128"/>
                  </a:lnTo>
                  <a:lnTo>
                    <a:pt x="2612" y="362"/>
                  </a:lnTo>
                  <a:close/>
                  <a:moveTo>
                    <a:pt x="2313" y="382"/>
                  </a:moveTo>
                  <a:lnTo>
                    <a:pt x="2313" y="382"/>
                  </a:lnTo>
                  <a:lnTo>
                    <a:pt x="2251" y="382"/>
                  </a:lnTo>
                  <a:lnTo>
                    <a:pt x="2251" y="25"/>
                  </a:lnTo>
                  <a:lnTo>
                    <a:pt x="2313" y="25"/>
                  </a:lnTo>
                  <a:lnTo>
                    <a:pt x="2313" y="382"/>
                  </a:lnTo>
                  <a:close/>
                  <a:moveTo>
                    <a:pt x="2084" y="173"/>
                  </a:moveTo>
                  <a:lnTo>
                    <a:pt x="2084" y="173"/>
                  </a:lnTo>
                  <a:lnTo>
                    <a:pt x="2084" y="128"/>
                  </a:lnTo>
                  <a:lnTo>
                    <a:pt x="2023" y="128"/>
                  </a:lnTo>
                  <a:lnTo>
                    <a:pt x="2023" y="52"/>
                  </a:lnTo>
                  <a:lnTo>
                    <a:pt x="1965" y="69"/>
                  </a:lnTo>
                  <a:lnTo>
                    <a:pt x="1965" y="128"/>
                  </a:lnTo>
                  <a:lnTo>
                    <a:pt x="1924" y="128"/>
                  </a:lnTo>
                  <a:lnTo>
                    <a:pt x="1922" y="128"/>
                  </a:lnTo>
                  <a:lnTo>
                    <a:pt x="1864" y="128"/>
                  </a:lnTo>
                  <a:lnTo>
                    <a:pt x="1864" y="93"/>
                  </a:lnTo>
                  <a:cubicBezTo>
                    <a:pt x="1864" y="61"/>
                    <a:pt x="1878" y="45"/>
                    <a:pt x="1907" y="45"/>
                  </a:cubicBezTo>
                  <a:cubicBezTo>
                    <a:pt x="1917" y="45"/>
                    <a:pt x="1925" y="48"/>
                    <a:pt x="1933" y="52"/>
                  </a:cubicBezTo>
                  <a:lnTo>
                    <a:pt x="1933" y="5"/>
                  </a:lnTo>
                  <a:cubicBezTo>
                    <a:pt x="1925" y="2"/>
                    <a:pt x="1914" y="0"/>
                    <a:pt x="1899" y="0"/>
                  </a:cubicBezTo>
                  <a:cubicBezTo>
                    <a:pt x="1873" y="0"/>
                    <a:pt x="1851" y="7"/>
                    <a:pt x="1833" y="23"/>
                  </a:cubicBezTo>
                  <a:cubicBezTo>
                    <a:pt x="1815" y="38"/>
                    <a:pt x="1807" y="59"/>
                    <a:pt x="1807" y="86"/>
                  </a:cubicBezTo>
                  <a:lnTo>
                    <a:pt x="1807" y="128"/>
                  </a:lnTo>
                  <a:lnTo>
                    <a:pt x="1763" y="128"/>
                  </a:lnTo>
                  <a:lnTo>
                    <a:pt x="1763" y="173"/>
                  </a:lnTo>
                  <a:lnTo>
                    <a:pt x="1807" y="173"/>
                  </a:lnTo>
                  <a:lnTo>
                    <a:pt x="1807" y="382"/>
                  </a:lnTo>
                  <a:lnTo>
                    <a:pt x="1865" y="382"/>
                  </a:lnTo>
                  <a:lnTo>
                    <a:pt x="1865" y="173"/>
                  </a:lnTo>
                  <a:lnTo>
                    <a:pt x="1922" y="173"/>
                  </a:lnTo>
                  <a:lnTo>
                    <a:pt x="1924" y="173"/>
                  </a:lnTo>
                  <a:lnTo>
                    <a:pt x="1965" y="173"/>
                  </a:lnTo>
                  <a:lnTo>
                    <a:pt x="1965" y="317"/>
                  </a:lnTo>
                  <a:cubicBezTo>
                    <a:pt x="1965" y="364"/>
                    <a:pt x="1990" y="388"/>
                    <a:pt x="2039" y="388"/>
                  </a:cubicBezTo>
                  <a:cubicBezTo>
                    <a:pt x="2058" y="388"/>
                    <a:pt x="2073" y="385"/>
                    <a:pt x="2084" y="380"/>
                  </a:cubicBezTo>
                  <a:lnTo>
                    <a:pt x="2084" y="334"/>
                  </a:lnTo>
                  <a:cubicBezTo>
                    <a:pt x="2077" y="339"/>
                    <a:pt x="2068" y="342"/>
                    <a:pt x="2059" y="342"/>
                  </a:cubicBezTo>
                  <a:cubicBezTo>
                    <a:pt x="2046" y="342"/>
                    <a:pt x="2037" y="339"/>
                    <a:pt x="2031" y="333"/>
                  </a:cubicBezTo>
                  <a:cubicBezTo>
                    <a:pt x="2026" y="326"/>
                    <a:pt x="2023" y="315"/>
                    <a:pt x="2023" y="300"/>
                  </a:cubicBezTo>
                  <a:lnTo>
                    <a:pt x="2023" y="173"/>
                  </a:lnTo>
                  <a:lnTo>
                    <a:pt x="2084" y="173"/>
                  </a:lnTo>
                  <a:close/>
                  <a:moveTo>
                    <a:pt x="1614" y="168"/>
                  </a:moveTo>
                  <a:lnTo>
                    <a:pt x="1614" y="168"/>
                  </a:lnTo>
                  <a:cubicBezTo>
                    <a:pt x="1591" y="168"/>
                    <a:pt x="1573" y="175"/>
                    <a:pt x="1560" y="191"/>
                  </a:cubicBezTo>
                  <a:cubicBezTo>
                    <a:pt x="1547" y="207"/>
                    <a:pt x="1541" y="229"/>
                    <a:pt x="1541" y="256"/>
                  </a:cubicBezTo>
                  <a:cubicBezTo>
                    <a:pt x="1541" y="283"/>
                    <a:pt x="1547" y="304"/>
                    <a:pt x="1561" y="319"/>
                  </a:cubicBezTo>
                  <a:cubicBezTo>
                    <a:pt x="1574" y="335"/>
                    <a:pt x="1592" y="342"/>
                    <a:pt x="1614" y="342"/>
                  </a:cubicBezTo>
                  <a:cubicBezTo>
                    <a:pt x="1637" y="342"/>
                    <a:pt x="1654" y="335"/>
                    <a:pt x="1667" y="320"/>
                  </a:cubicBezTo>
                  <a:cubicBezTo>
                    <a:pt x="1679" y="305"/>
                    <a:pt x="1685" y="283"/>
                    <a:pt x="1685" y="255"/>
                  </a:cubicBezTo>
                  <a:cubicBezTo>
                    <a:pt x="1685" y="227"/>
                    <a:pt x="1679" y="206"/>
                    <a:pt x="1667" y="190"/>
                  </a:cubicBezTo>
                  <a:cubicBezTo>
                    <a:pt x="1654" y="175"/>
                    <a:pt x="1637" y="168"/>
                    <a:pt x="1614" y="168"/>
                  </a:cubicBezTo>
                  <a:close/>
                  <a:moveTo>
                    <a:pt x="1611" y="388"/>
                  </a:moveTo>
                  <a:lnTo>
                    <a:pt x="1611" y="388"/>
                  </a:lnTo>
                  <a:cubicBezTo>
                    <a:pt x="1572" y="388"/>
                    <a:pt x="1540" y="376"/>
                    <a:pt x="1517" y="353"/>
                  </a:cubicBezTo>
                  <a:cubicBezTo>
                    <a:pt x="1493" y="329"/>
                    <a:pt x="1481" y="297"/>
                    <a:pt x="1481" y="258"/>
                  </a:cubicBezTo>
                  <a:cubicBezTo>
                    <a:pt x="1481" y="215"/>
                    <a:pt x="1494" y="182"/>
                    <a:pt x="1518" y="158"/>
                  </a:cubicBezTo>
                  <a:cubicBezTo>
                    <a:pt x="1543" y="134"/>
                    <a:pt x="1576" y="122"/>
                    <a:pt x="1618" y="122"/>
                  </a:cubicBezTo>
                  <a:cubicBezTo>
                    <a:pt x="1658" y="122"/>
                    <a:pt x="1689" y="133"/>
                    <a:pt x="1711" y="157"/>
                  </a:cubicBezTo>
                  <a:cubicBezTo>
                    <a:pt x="1733" y="180"/>
                    <a:pt x="1744" y="212"/>
                    <a:pt x="1744" y="254"/>
                  </a:cubicBezTo>
                  <a:cubicBezTo>
                    <a:pt x="1744" y="295"/>
                    <a:pt x="1732" y="327"/>
                    <a:pt x="1708" y="352"/>
                  </a:cubicBezTo>
                  <a:cubicBezTo>
                    <a:pt x="1684" y="376"/>
                    <a:pt x="1652" y="388"/>
                    <a:pt x="1611" y="388"/>
                  </a:cubicBezTo>
                  <a:close/>
                  <a:moveTo>
                    <a:pt x="1266" y="374"/>
                  </a:moveTo>
                  <a:lnTo>
                    <a:pt x="1266" y="374"/>
                  </a:lnTo>
                  <a:lnTo>
                    <a:pt x="1266" y="321"/>
                  </a:lnTo>
                  <a:cubicBezTo>
                    <a:pt x="1287" y="337"/>
                    <a:pt x="1311" y="345"/>
                    <a:pt x="1338" y="345"/>
                  </a:cubicBezTo>
                  <a:cubicBezTo>
                    <a:pt x="1373" y="345"/>
                    <a:pt x="1390" y="335"/>
                    <a:pt x="1390" y="315"/>
                  </a:cubicBezTo>
                  <a:cubicBezTo>
                    <a:pt x="1390" y="309"/>
                    <a:pt x="1389" y="304"/>
                    <a:pt x="1386" y="300"/>
                  </a:cubicBezTo>
                  <a:cubicBezTo>
                    <a:pt x="1383" y="296"/>
                    <a:pt x="1378" y="292"/>
                    <a:pt x="1373" y="289"/>
                  </a:cubicBezTo>
                  <a:cubicBezTo>
                    <a:pt x="1368" y="286"/>
                    <a:pt x="1362" y="283"/>
                    <a:pt x="1355" y="281"/>
                  </a:cubicBezTo>
                  <a:cubicBezTo>
                    <a:pt x="1348" y="278"/>
                    <a:pt x="1341" y="275"/>
                    <a:pt x="1332" y="272"/>
                  </a:cubicBezTo>
                  <a:cubicBezTo>
                    <a:pt x="1322" y="268"/>
                    <a:pt x="1312" y="264"/>
                    <a:pt x="1304" y="259"/>
                  </a:cubicBezTo>
                  <a:cubicBezTo>
                    <a:pt x="1296" y="254"/>
                    <a:pt x="1289" y="249"/>
                    <a:pt x="1283" y="243"/>
                  </a:cubicBezTo>
                  <a:cubicBezTo>
                    <a:pt x="1277" y="237"/>
                    <a:pt x="1273" y="231"/>
                    <a:pt x="1270" y="223"/>
                  </a:cubicBezTo>
                  <a:cubicBezTo>
                    <a:pt x="1267" y="216"/>
                    <a:pt x="1266" y="207"/>
                    <a:pt x="1266" y="197"/>
                  </a:cubicBezTo>
                  <a:cubicBezTo>
                    <a:pt x="1266" y="185"/>
                    <a:pt x="1269" y="174"/>
                    <a:pt x="1275" y="164"/>
                  </a:cubicBezTo>
                  <a:cubicBezTo>
                    <a:pt x="1281" y="155"/>
                    <a:pt x="1288" y="147"/>
                    <a:pt x="1298" y="141"/>
                  </a:cubicBezTo>
                  <a:cubicBezTo>
                    <a:pt x="1308" y="134"/>
                    <a:pt x="1319" y="130"/>
                    <a:pt x="1332" y="126"/>
                  </a:cubicBezTo>
                  <a:cubicBezTo>
                    <a:pt x="1344" y="123"/>
                    <a:pt x="1357" y="122"/>
                    <a:pt x="1371" y="122"/>
                  </a:cubicBezTo>
                  <a:cubicBezTo>
                    <a:pt x="1394" y="122"/>
                    <a:pt x="1415" y="125"/>
                    <a:pt x="1434" y="132"/>
                  </a:cubicBezTo>
                  <a:lnTo>
                    <a:pt x="1434" y="183"/>
                  </a:lnTo>
                  <a:cubicBezTo>
                    <a:pt x="1416" y="170"/>
                    <a:pt x="1395" y="164"/>
                    <a:pt x="1372" y="164"/>
                  </a:cubicBezTo>
                  <a:cubicBezTo>
                    <a:pt x="1365" y="164"/>
                    <a:pt x="1358" y="165"/>
                    <a:pt x="1352" y="167"/>
                  </a:cubicBezTo>
                  <a:cubicBezTo>
                    <a:pt x="1346" y="168"/>
                    <a:pt x="1341" y="170"/>
                    <a:pt x="1337" y="173"/>
                  </a:cubicBezTo>
                  <a:cubicBezTo>
                    <a:pt x="1333" y="175"/>
                    <a:pt x="1330" y="179"/>
                    <a:pt x="1327" y="182"/>
                  </a:cubicBezTo>
                  <a:cubicBezTo>
                    <a:pt x="1325" y="186"/>
                    <a:pt x="1324" y="190"/>
                    <a:pt x="1324" y="195"/>
                  </a:cubicBezTo>
                  <a:cubicBezTo>
                    <a:pt x="1324" y="200"/>
                    <a:pt x="1325" y="205"/>
                    <a:pt x="1327" y="209"/>
                  </a:cubicBezTo>
                  <a:cubicBezTo>
                    <a:pt x="1330" y="212"/>
                    <a:pt x="1333" y="216"/>
                    <a:pt x="1338" y="219"/>
                  </a:cubicBezTo>
                  <a:cubicBezTo>
                    <a:pt x="1342" y="222"/>
                    <a:pt x="1348" y="224"/>
                    <a:pt x="1354" y="227"/>
                  </a:cubicBezTo>
                  <a:cubicBezTo>
                    <a:pt x="1361" y="229"/>
                    <a:pt x="1368" y="232"/>
                    <a:pt x="1376" y="234"/>
                  </a:cubicBezTo>
                  <a:cubicBezTo>
                    <a:pt x="1387" y="239"/>
                    <a:pt x="1397" y="244"/>
                    <a:pt x="1406" y="248"/>
                  </a:cubicBezTo>
                  <a:cubicBezTo>
                    <a:pt x="1415" y="253"/>
                    <a:pt x="1422" y="258"/>
                    <a:pt x="1428" y="264"/>
                  </a:cubicBezTo>
                  <a:cubicBezTo>
                    <a:pt x="1434" y="270"/>
                    <a:pt x="1439" y="277"/>
                    <a:pt x="1442" y="284"/>
                  </a:cubicBezTo>
                  <a:cubicBezTo>
                    <a:pt x="1446" y="292"/>
                    <a:pt x="1447" y="301"/>
                    <a:pt x="1447" y="312"/>
                  </a:cubicBezTo>
                  <a:cubicBezTo>
                    <a:pt x="1447" y="325"/>
                    <a:pt x="1444" y="336"/>
                    <a:pt x="1438" y="346"/>
                  </a:cubicBezTo>
                  <a:cubicBezTo>
                    <a:pt x="1432" y="355"/>
                    <a:pt x="1424" y="363"/>
                    <a:pt x="1414" y="370"/>
                  </a:cubicBezTo>
                  <a:cubicBezTo>
                    <a:pt x="1404" y="376"/>
                    <a:pt x="1393" y="381"/>
                    <a:pt x="1380" y="384"/>
                  </a:cubicBezTo>
                  <a:cubicBezTo>
                    <a:pt x="1367" y="387"/>
                    <a:pt x="1353" y="388"/>
                    <a:pt x="1339" y="388"/>
                  </a:cubicBezTo>
                  <a:cubicBezTo>
                    <a:pt x="1311" y="388"/>
                    <a:pt x="1286" y="384"/>
                    <a:pt x="1266" y="374"/>
                  </a:cubicBezTo>
                  <a:close/>
                  <a:moveTo>
                    <a:pt x="1097" y="168"/>
                  </a:moveTo>
                  <a:lnTo>
                    <a:pt x="1097" y="168"/>
                  </a:lnTo>
                  <a:cubicBezTo>
                    <a:pt x="1074" y="168"/>
                    <a:pt x="1056" y="175"/>
                    <a:pt x="1043" y="191"/>
                  </a:cubicBezTo>
                  <a:cubicBezTo>
                    <a:pt x="1030" y="207"/>
                    <a:pt x="1024" y="229"/>
                    <a:pt x="1024" y="256"/>
                  </a:cubicBezTo>
                  <a:cubicBezTo>
                    <a:pt x="1024" y="283"/>
                    <a:pt x="1030" y="304"/>
                    <a:pt x="1044" y="319"/>
                  </a:cubicBezTo>
                  <a:cubicBezTo>
                    <a:pt x="1057" y="335"/>
                    <a:pt x="1075" y="342"/>
                    <a:pt x="1097" y="342"/>
                  </a:cubicBezTo>
                  <a:cubicBezTo>
                    <a:pt x="1120" y="342"/>
                    <a:pt x="1137" y="335"/>
                    <a:pt x="1150" y="320"/>
                  </a:cubicBezTo>
                  <a:cubicBezTo>
                    <a:pt x="1162" y="305"/>
                    <a:pt x="1168" y="283"/>
                    <a:pt x="1168" y="255"/>
                  </a:cubicBezTo>
                  <a:cubicBezTo>
                    <a:pt x="1168" y="227"/>
                    <a:pt x="1162" y="206"/>
                    <a:pt x="1150" y="190"/>
                  </a:cubicBezTo>
                  <a:cubicBezTo>
                    <a:pt x="1137" y="175"/>
                    <a:pt x="1120" y="168"/>
                    <a:pt x="1097" y="168"/>
                  </a:cubicBezTo>
                  <a:close/>
                  <a:moveTo>
                    <a:pt x="1094" y="388"/>
                  </a:moveTo>
                  <a:lnTo>
                    <a:pt x="1094" y="388"/>
                  </a:lnTo>
                  <a:cubicBezTo>
                    <a:pt x="1055" y="388"/>
                    <a:pt x="1023" y="376"/>
                    <a:pt x="1000" y="353"/>
                  </a:cubicBezTo>
                  <a:cubicBezTo>
                    <a:pt x="976" y="329"/>
                    <a:pt x="964" y="297"/>
                    <a:pt x="964" y="258"/>
                  </a:cubicBezTo>
                  <a:cubicBezTo>
                    <a:pt x="964" y="215"/>
                    <a:pt x="977" y="182"/>
                    <a:pt x="1001" y="158"/>
                  </a:cubicBezTo>
                  <a:cubicBezTo>
                    <a:pt x="1026" y="134"/>
                    <a:pt x="1059" y="122"/>
                    <a:pt x="1101" y="122"/>
                  </a:cubicBezTo>
                  <a:cubicBezTo>
                    <a:pt x="1140" y="122"/>
                    <a:pt x="1172" y="133"/>
                    <a:pt x="1194" y="157"/>
                  </a:cubicBezTo>
                  <a:cubicBezTo>
                    <a:pt x="1216" y="180"/>
                    <a:pt x="1227" y="212"/>
                    <a:pt x="1227" y="254"/>
                  </a:cubicBezTo>
                  <a:cubicBezTo>
                    <a:pt x="1227" y="295"/>
                    <a:pt x="1215" y="327"/>
                    <a:pt x="1191" y="352"/>
                  </a:cubicBezTo>
                  <a:cubicBezTo>
                    <a:pt x="1167" y="376"/>
                    <a:pt x="1135" y="388"/>
                    <a:pt x="1094" y="388"/>
                  </a:cubicBezTo>
                  <a:close/>
                  <a:moveTo>
                    <a:pt x="944" y="182"/>
                  </a:moveTo>
                  <a:lnTo>
                    <a:pt x="944" y="182"/>
                  </a:lnTo>
                  <a:cubicBezTo>
                    <a:pt x="937" y="177"/>
                    <a:pt x="927" y="174"/>
                    <a:pt x="914" y="174"/>
                  </a:cubicBezTo>
                  <a:cubicBezTo>
                    <a:pt x="897" y="174"/>
                    <a:pt x="883" y="182"/>
                    <a:pt x="871" y="197"/>
                  </a:cubicBezTo>
                  <a:cubicBezTo>
                    <a:pt x="860" y="213"/>
                    <a:pt x="854" y="234"/>
                    <a:pt x="854" y="260"/>
                  </a:cubicBezTo>
                  <a:lnTo>
                    <a:pt x="854" y="382"/>
                  </a:lnTo>
                  <a:lnTo>
                    <a:pt x="796" y="382"/>
                  </a:lnTo>
                  <a:lnTo>
                    <a:pt x="796" y="128"/>
                  </a:lnTo>
                  <a:lnTo>
                    <a:pt x="854" y="128"/>
                  </a:lnTo>
                  <a:lnTo>
                    <a:pt x="854" y="180"/>
                  </a:lnTo>
                  <a:lnTo>
                    <a:pt x="855" y="180"/>
                  </a:lnTo>
                  <a:cubicBezTo>
                    <a:pt x="861" y="162"/>
                    <a:pt x="869" y="148"/>
                    <a:pt x="881" y="138"/>
                  </a:cubicBezTo>
                  <a:cubicBezTo>
                    <a:pt x="893" y="128"/>
                    <a:pt x="906" y="123"/>
                    <a:pt x="920" y="123"/>
                  </a:cubicBezTo>
                  <a:cubicBezTo>
                    <a:pt x="931" y="123"/>
                    <a:pt x="939" y="125"/>
                    <a:pt x="944" y="128"/>
                  </a:cubicBezTo>
                  <a:lnTo>
                    <a:pt x="944" y="182"/>
                  </a:lnTo>
                  <a:close/>
                  <a:moveTo>
                    <a:pt x="743" y="371"/>
                  </a:moveTo>
                  <a:lnTo>
                    <a:pt x="743" y="371"/>
                  </a:lnTo>
                  <a:cubicBezTo>
                    <a:pt x="723" y="382"/>
                    <a:pt x="698" y="388"/>
                    <a:pt x="670" y="388"/>
                  </a:cubicBezTo>
                  <a:cubicBezTo>
                    <a:pt x="632" y="388"/>
                    <a:pt x="602" y="376"/>
                    <a:pt x="578" y="353"/>
                  </a:cubicBezTo>
                  <a:cubicBezTo>
                    <a:pt x="555" y="329"/>
                    <a:pt x="544" y="299"/>
                    <a:pt x="544" y="261"/>
                  </a:cubicBezTo>
                  <a:cubicBezTo>
                    <a:pt x="544" y="219"/>
                    <a:pt x="556" y="185"/>
                    <a:pt x="581" y="160"/>
                  </a:cubicBezTo>
                  <a:cubicBezTo>
                    <a:pt x="606" y="134"/>
                    <a:pt x="640" y="122"/>
                    <a:pt x="682" y="122"/>
                  </a:cubicBezTo>
                  <a:cubicBezTo>
                    <a:pt x="705" y="122"/>
                    <a:pt x="726" y="126"/>
                    <a:pt x="743" y="134"/>
                  </a:cubicBezTo>
                  <a:lnTo>
                    <a:pt x="743" y="187"/>
                  </a:lnTo>
                  <a:cubicBezTo>
                    <a:pt x="726" y="174"/>
                    <a:pt x="707" y="168"/>
                    <a:pt x="686" y="168"/>
                  </a:cubicBezTo>
                  <a:cubicBezTo>
                    <a:pt x="662" y="168"/>
                    <a:pt x="642" y="176"/>
                    <a:pt x="626" y="192"/>
                  </a:cubicBezTo>
                  <a:cubicBezTo>
                    <a:pt x="611" y="209"/>
                    <a:pt x="603" y="230"/>
                    <a:pt x="603" y="257"/>
                  </a:cubicBezTo>
                  <a:cubicBezTo>
                    <a:pt x="603" y="284"/>
                    <a:pt x="610" y="304"/>
                    <a:pt x="625" y="320"/>
                  </a:cubicBezTo>
                  <a:cubicBezTo>
                    <a:pt x="640" y="335"/>
                    <a:pt x="659" y="342"/>
                    <a:pt x="684" y="342"/>
                  </a:cubicBezTo>
                  <a:cubicBezTo>
                    <a:pt x="705" y="342"/>
                    <a:pt x="725" y="335"/>
                    <a:pt x="743" y="320"/>
                  </a:cubicBezTo>
                  <a:lnTo>
                    <a:pt x="743" y="371"/>
                  </a:lnTo>
                  <a:close/>
                  <a:moveTo>
                    <a:pt x="499" y="382"/>
                  </a:moveTo>
                  <a:lnTo>
                    <a:pt x="499" y="382"/>
                  </a:lnTo>
                  <a:lnTo>
                    <a:pt x="441" y="382"/>
                  </a:lnTo>
                  <a:lnTo>
                    <a:pt x="441" y="128"/>
                  </a:lnTo>
                  <a:lnTo>
                    <a:pt x="499" y="128"/>
                  </a:lnTo>
                  <a:lnTo>
                    <a:pt x="499" y="382"/>
                  </a:lnTo>
                  <a:close/>
                  <a:moveTo>
                    <a:pt x="470" y="74"/>
                  </a:moveTo>
                  <a:lnTo>
                    <a:pt x="470" y="74"/>
                  </a:lnTo>
                  <a:cubicBezTo>
                    <a:pt x="461" y="74"/>
                    <a:pt x="453" y="71"/>
                    <a:pt x="446" y="65"/>
                  </a:cubicBezTo>
                  <a:cubicBezTo>
                    <a:pt x="439" y="59"/>
                    <a:pt x="436" y="51"/>
                    <a:pt x="436" y="41"/>
                  </a:cubicBezTo>
                  <a:cubicBezTo>
                    <a:pt x="436" y="32"/>
                    <a:pt x="439" y="24"/>
                    <a:pt x="446" y="18"/>
                  </a:cubicBezTo>
                  <a:cubicBezTo>
                    <a:pt x="453" y="11"/>
                    <a:pt x="461" y="8"/>
                    <a:pt x="470" y="8"/>
                  </a:cubicBezTo>
                  <a:cubicBezTo>
                    <a:pt x="480" y="8"/>
                    <a:pt x="489" y="11"/>
                    <a:pt x="495" y="18"/>
                  </a:cubicBezTo>
                  <a:cubicBezTo>
                    <a:pt x="502" y="24"/>
                    <a:pt x="506" y="32"/>
                    <a:pt x="506" y="41"/>
                  </a:cubicBezTo>
                  <a:cubicBezTo>
                    <a:pt x="506" y="50"/>
                    <a:pt x="502" y="58"/>
                    <a:pt x="495" y="64"/>
                  </a:cubicBezTo>
                  <a:cubicBezTo>
                    <a:pt x="489" y="71"/>
                    <a:pt x="480" y="74"/>
                    <a:pt x="470" y="74"/>
                  </a:cubicBezTo>
                  <a:close/>
                  <a:moveTo>
                    <a:pt x="385" y="382"/>
                  </a:moveTo>
                  <a:lnTo>
                    <a:pt x="385" y="382"/>
                  </a:lnTo>
                  <a:lnTo>
                    <a:pt x="326" y="382"/>
                  </a:lnTo>
                  <a:lnTo>
                    <a:pt x="326" y="151"/>
                  </a:lnTo>
                  <a:cubicBezTo>
                    <a:pt x="326" y="132"/>
                    <a:pt x="327" y="109"/>
                    <a:pt x="329" y="82"/>
                  </a:cubicBezTo>
                  <a:lnTo>
                    <a:pt x="328" y="82"/>
                  </a:lnTo>
                  <a:cubicBezTo>
                    <a:pt x="324" y="98"/>
                    <a:pt x="321" y="109"/>
                    <a:pt x="318" y="116"/>
                  </a:cubicBezTo>
                  <a:lnTo>
                    <a:pt x="211" y="382"/>
                  </a:lnTo>
                  <a:lnTo>
                    <a:pt x="170" y="382"/>
                  </a:lnTo>
                  <a:lnTo>
                    <a:pt x="63" y="118"/>
                  </a:lnTo>
                  <a:cubicBezTo>
                    <a:pt x="60" y="110"/>
                    <a:pt x="57" y="98"/>
                    <a:pt x="54" y="82"/>
                  </a:cubicBezTo>
                  <a:lnTo>
                    <a:pt x="53" y="82"/>
                  </a:lnTo>
                  <a:cubicBezTo>
                    <a:pt x="54" y="96"/>
                    <a:pt x="55" y="120"/>
                    <a:pt x="55" y="152"/>
                  </a:cubicBezTo>
                  <a:lnTo>
                    <a:pt x="55" y="382"/>
                  </a:lnTo>
                  <a:lnTo>
                    <a:pt x="0" y="382"/>
                  </a:lnTo>
                  <a:lnTo>
                    <a:pt x="0" y="25"/>
                  </a:lnTo>
                  <a:lnTo>
                    <a:pt x="83" y="25"/>
                  </a:lnTo>
                  <a:lnTo>
                    <a:pt x="178" y="263"/>
                  </a:lnTo>
                  <a:cubicBezTo>
                    <a:pt x="185" y="281"/>
                    <a:pt x="189" y="295"/>
                    <a:pt x="192" y="304"/>
                  </a:cubicBezTo>
                  <a:lnTo>
                    <a:pt x="193" y="304"/>
                  </a:lnTo>
                  <a:cubicBezTo>
                    <a:pt x="199" y="285"/>
                    <a:pt x="204" y="271"/>
                    <a:pt x="208" y="262"/>
                  </a:cubicBezTo>
                  <a:lnTo>
                    <a:pt x="304" y="25"/>
                  </a:lnTo>
                  <a:lnTo>
                    <a:pt x="385" y="25"/>
                  </a:lnTo>
                  <a:lnTo>
                    <a:pt x="385" y="382"/>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 name="Freeform 6">
              <a:extLst>
                <a:ext uri="{FF2B5EF4-FFF2-40B4-BE49-F238E27FC236}">
                  <a16:creationId xmlns:a16="http://schemas.microsoft.com/office/drawing/2014/main" id="{9D8C7DDD-ECF3-4355-8ABC-665E9586B10E}"/>
                </a:ext>
              </a:extLst>
            </p:cNvPr>
            <p:cNvSpPr>
              <a:spLocks noChangeAspect="1" noEditPoints="1"/>
            </p:cNvSpPr>
            <p:nvPr userDrawn="1"/>
          </p:nvSpPr>
          <p:spPr bwMode="black">
            <a:xfrm>
              <a:off x="342" y="1889"/>
              <a:ext cx="1389" cy="284"/>
            </a:xfrm>
            <a:custGeom>
              <a:avLst/>
              <a:gdLst>
                <a:gd name="T0" fmla="*/ 1904 w 1904"/>
                <a:gd name="T1" fmla="*/ 178 h 384"/>
                <a:gd name="T2" fmla="*/ 1831 w 1904"/>
                <a:gd name="T3" fmla="*/ 193 h 384"/>
                <a:gd name="T4" fmla="*/ 1814 w 1904"/>
                <a:gd name="T5" fmla="*/ 378 h 384"/>
                <a:gd name="T6" fmla="*/ 1756 w 1904"/>
                <a:gd name="T7" fmla="*/ 123 h 384"/>
                <a:gd name="T8" fmla="*/ 1814 w 1904"/>
                <a:gd name="T9" fmla="*/ 175 h 384"/>
                <a:gd name="T10" fmla="*/ 1841 w 1904"/>
                <a:gd name="T11" fmla="*/ 133 h 384"/>
                <a:gd name="T12" fmla="*/ 1904 w 1904"/>
                <a:gd name="T13" fmla="*/ 123 h 384"/>
                <a:gd name="T14" fmla="*/ 1698 w 1904"/>
                <a:gd name="T15" fmla="*/ 378 h 384"/>
                <a:gd name="T16" fmla="*/ 1640 w 1904"/>
                <a:gd name="T17" fmla="*/ 378 h 384"/>
                <a:gd name="T18" fmla="*/ 1639 w 1904"/>
                <a:gd name="T19" fmla="*/ 337 h 384"/>
                <a:gd name="T20" fmla="*/ 1470 w 1904"/>
                <a:gd name="T21" fmla="*/ 275 h 384"/>
                <a:gd name="T22" fmla="*/ 1528 w 1904"/>
                <a:gd name="T23" fmla="*/ 123 h 384"/>
                <a:gd name="T24" fmla="*/ 1581 w 1904"/>
                <a:gd name="T25" fmla="*/ 338 h 384"/>
                <a:gd name="T26" fmla="*/ 1640 w 1904"/>
                <a:gd name="T27" fmla="*/ 269 h 384"/>
                <a:gd name="T28" fmla="*/ 1698 w 1904"/>
                <a:gd name="T29" fmla="*/ 123 h 384"/>
                <a:gd name="T30" fmla="*/ 1295 w 1904"/>
                <a:gd name="T31" fmla="*/ 163 h 384"/>
                <a:gd name="T32" fmla="*/ 1241 w 1904"/>
                <a:gd name="T33" fmla="*/ 186 h 384"/>
                <a:gd name="T34" fmla="*/ 1241 w 1904"/>
                <a:gd name="T35" fmla="*/ 315 h 384"/>
                <a:gd name="T36" fmla="*/ 1347 w 1904"/>
                <a:gd name="T37" fmla="*/ 315 h 384"/>
                <a:gd name="T38" fmla="*/ 1347 w 1904"/>
                <a:gd name="T39" fmla="*/ 186 h 384"/>
                <a:gd name="T40" fmla="*/ 1292 w 1904"/>
                <a:gd name="T41" fmla="*/ 384 h 384"/>
                <a:gd name="T42" fmla="*/ 1198 w 1904"/>
                <a:gd name="T43" fmla="*/ 348 h 384"/>
                <a:gd name="T44" fmla="*/ 1199 w 1904"/>
                <a:gd name="T45" fmla="*/ 153 h 384"/>
                <a:gd name="T46" fmla="*/ 1392 w 1904"/>
                <a:gd name="T47" fmla="*/ 152 h 384"/>
                <a:gd name="T48" fmla="*/ 1389 w 1904"/>
                <a:gd name="T49" fmla="*/ 347 h 384"/>
                <a:gd name="T50" fmla="*/ 1198 w 1904"/>
                <a:gd name="T51" fmla="*/ 71 h 384"/>
                <a:gd name="T52" fmla="*/ 1095 w 1904"/>
                <a:gd name="T53" fmla="*/ 71 h 384"/>
                <a:gd name="T54" fmla="*/ 1036 w 1904"/>
                <a:gd name="T55" fmla="*/ 378 h 384"/>
                <a:gd name="T56" fmla="*/ 933 w 1904"/>
                <a:gd name="T57" fmla="*/ 71 h 384"/>
                <a:gd name="T58" fmla="*/ 1198 w 1904"/>
                <a:gd name="T59" fmla="*/ 21 h 384"/>
                <a:gd name="T60" fmla="*/ 746 w 1904"/>
                <a:gd name="T61" fmla="*/ 225 h 384"/>
                <a:gd name="T62" fmla="*/ 731 w 1904"/>
                <a:gd name="T63" fmla="*/ 177 h 384"/>
                <a:gd name="T64" fmla="*/ 649 w 1904"/>
                <a:gd name="T65" fmla="*/ 177 h 384"/>
                <a:gd name="T66" fmla="*/ 746 w 1904"/>
                <a:gd name="T67" fmla="*/ 225 h 384"/>
                <a:gd name="T68" fmla="*/ 802 w 1904"/>
                <a:gd name="T69" fmla="*/ 266 h 384"/>
                <a:gd name="T70" fmla="*/ 649 w 1904"/>
                <a:gd name="T71" fmla="*/ 320 h 384"/>
                <a:gd name="T72" fmla="*/ 782 w 1904"/>
                <a:gd name="T73" fmla="*/ 315 h 384"/>
                <a:gd name="T74" fmla="*/ 689 w 1904"/>
                <a:gd name="T75" fmla="*/ 384 h 384"/>
                <a:gd name="T76" fmla="*/ 569 w 1904"/>
                <a:gd name="T77" fmla="*/ 251 h 384"/>
                <a:gd name="T78" fmla="*/ 692 w 1904"/>
                <a:gd name="T79" fmla="*/ 117 h 384"/>
                <a:gd name="T80" fmla="*/ 802 w 1904"/>
                <a:gd name="T81" fmla="*/ 244 h 384"/>
                <a:gd name="T82" fmla="*/ 526 w 1904"/>
                <a:gd name="T83" fmla="*/ 378 h 384"/>
                <a:gd name="T84" fmla="*/ 468 w 1904"/>
                <a:gd name="T85" fmla="*/ 378 h 384"/>
                <a:gd name="T86" fmla="*/ 417 w 1904"/>
                <a:gd name="T87" fmla="*/ 163 h 384"/>
                <a:gd name="T88" fmla="*/ 357 w 1904"/>
                <a:gd name="T89" fmla="*/ 240 h 384"/>
                <a:gd name="T90" fmla="*/ 298 w 1904"/>
                <a:gd name="T91" fmla="*/ 378 h 384"/>
                <a:gd name="T92" fmla="*/ 357 w 1904"/>
                <a:gd name="T93" fmla="*/ 0 h 384"/>
                <a:gd name="T94" fmla="*/ 358 w 1904"/>
                <a:gd name="T95" fmla="*/ 165 h 384"/>
                <a:gd name="T96" fmla="*/ 526 w 1904"/>
                <a:gd name="T97" fmla="*/ 221 h 384"/>
                <a:gd name="T98" fmla="*/ 265 w 1904"/>
                <a:gd name="T99" fmla="*/ 71 h 384"/>
                <a:gd name="T100" fmla="*/ 162 w 1904"/>
                <a:gd name="T101" fmla="*/ 71 h 384"/>
                <a:gd name="T102" fmla="*/ 102 w 1904"/>
                <a:gd name="T103" fmla="*/ 378 h 384"/>
                <a:gd name="T104" fmla="*/ 0 w 1904"/>
                <a:gd name="T105" fmla="*/ 71 h 384"/>
                <a:gd name="T106" fmla="*/ 265 w 1904"/>
                <a:gd name="T107" fmla="*/ 21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4" h="384">
                  <a:moveTo>
                    <a:pt x="1904" y="178"/>
                  </a:moveTo>
                  <a:lnTo>
                    <a:pt x="1904" y="178"/>
                  </a:lnTo>
                  <a:cubicBezTo>
                    <a:pt x="1897" y="172"/>
                    <a:pt x="1887" y="170"/>
                    <a:pt x="1874" y="170"/>
                  </a:cubicBezTo>
                  <a:cubicBezTo>
                    <a:pt x="1857" y="170"/>
                    <a:pt x="1842" y="177"/>
                    <a:pt x="1831" y="193"/>
                  </a:cubicBezTo>
                  <a:cubicBezTo>
                    <a:pt x="1819" y="208"/>
                    <a:pt x="1814" y="229"/>
                    <a:pt x="1814" y="256"/>
                  </a:cubicBezTo>
                  <a:lnTo>
                    <a:pt x="1814" y="378"/>
                  </a:lnTo>
                  <a:lnTo>
                    <a:pt x="1756" y="378"/>
                  </a:lnTo>
                  <a:lnTo>
                    <a:pt x="1756" y="123"/>
                  </a:lnTo>
                  <a:lnTo>
                    <a:pt x="1814" y="123"/>
                  </a:lnTo>
                  <a:lnTo>
                    <a:pt x="1814" y="175"/>
                  </a:lnTo>
                  <a:lnTo>
                    <a:pt x="1815" y="175"/>
                  </a:lnTo>
                  <a:cubicBezTo>
                    <a:pt x="1820" y="157"/>
                    <a:pt x="1829" y="143"/>
                    <a:pt x="1841" y="133"/>
                  </a:cubicBezTo>
                  <a:cubicBezTo>
                    <a:pt x="1853" y="123"/>
                    <a:pt x="1866" y="118"/>
                    <a:pt x="1880" y="118"/>
                  </a:cubicBezTo>
                  <a:cubicBezTo>
                    <a:pt x="1891" y="118"/>
                    <a:pt x="1899" y="120"/>
                    <a:pt x="1904" y="123"/>
                  </a:cubicBezTo>
                  <a:lnTo>
                    <a:pt x="1904" y="178"/>
                  </a:lnTo>
                  <a:close/>
                  <a:moveTo>
                    <a:pt x="1698" y="378"/>
                  </a:moveTo>
                  <a:lnTo>
                    <a:pt x="1698" y="378"/>
                  </a:lnTo>
                  <a:lnTo>
                    <a:pt x="1640" y="378"/>
                  </a:lnTo>
                  <a:lnTo>
                    <a:pt x="1640" y="337"/>
                  </a:lnTo>
                  <a:lnTo>
                    <a:pt x="1639" y="337"/>
                  </a:lnTo>
                  <a:cubicBezTo>
                    <a:pt x="1623" y="368"/>
                    <a:pt x="1596" y="384"/>
                    <a:pt x="1561" y="384"/>
                  </a:cubicBezTo>
                  <a:cubicBezTo>
                    <a:pt x="1500" y="384"/>
                    <a:pt x="1470" y="347"/>
                    <a:pt x="1470" y="275"/>
                  </a:cubicBezTo>
                  <a:lnTo>
                    <a:pt x="1470" y="123"/>
                  </a:lnTo>
                  <a:lnTo>
                    <a:pt x="1528" y="123"/>
                  </a:lnTo>
                  <a:lnTo>
                    <a:pt x="1528" y="269"/>
                  </a:lnTo>
                  <a:cubicBezTo>
                    <a:pt x="1528" y="315"/>
                    <a:pt x="1546" y="338"/>
                    <a:pt x="1581" y="338"/>
                  </a:cubicBezTo>
                  <a:cubicBezTo>
                    <a:pt x="1599" y="338"/>
                    <a:pt x="1613" y="331"/>
                    <a:pt x="1624" y="319"/>
                  </a:cubicBezTo>
                  <a:cubicBezTo>
                    <a:pt x="1635" y="306"/>
                    <a:pt x="1640" y="290"/>
                    <a:pt x="1640" y="269"/>
                  </a:cubicBezTo>
                  <a:lnTo>
                    <a:pt x="1640" y="123"/>
                  </a:lnTo>
                  <a:lnTo>
                    <a:pt x="1698" y="123"/>
                  </a:lnTo>
                  <a:lnTo>
                    <a:pt x="1698" y="378"/>
                  </a:lnTo>
                  <a:close/>
                  <a:moveTo>
                    <a:pt x="1295" y="163"/>
                  </a:moveTo>
                  <a:lnTo>
                    <a:pt x="1295" y="163"/>
                  </a:lnTo>
                  <a:cubicBezTo>
                    <a:pt x="1272" y="163"/>
                    <a:pt x="1254" y="171"/>
                    <a:pt x="1241" y="186"/>
                  </a:cubicBezTo>
                  <a:cubicBezTo>
                    <a:pt x="1228" y="202"/>
                    <a:pt x="1221" y="224"/>
                    <a:pt x="1221" y="252"/>
                  </a:cubicBezTo>
                  <a:cubicBezTo>
                    <a:pt x="1221" y="278"/>
                    <a:pt x="1228" y="299"/>
                    <a:pt x="1241" y="315"/>
                  </a:cubicBezTo>
                  <a:cubicBezTo>
                    <a:pt x="1255" y="330"/>
                    <a:pt x="1273" y="338"/>
                    <a:pt x="1295" y="338"/>
                  </a:cubicBezTo>
                  <a:cubicBezTo>
                    <a:pt x="1318" y="338"/>
                    <a:pt x="1335" y="330"/>
                    <a:pt x="1347" y="315"/>
                  </a:cubicBezTo>
                  <a:cubicBezTo>
                    <a:pt x="1360" y="300"/>
                    <a:pt x="1366" y="279"/>
                    <a:pt x="1366" y="251"/>
                  </a:cubicBezTo>
                  <a:cubicBezTo>
                    <a:pt x="1366" y="223"/>
                    <a:pt x="1360" y="201"/>
                    <a:pt x="1347" y="186"/>
                  </a:cubicBezTo>
                  <a:cubicBezTo>
                    <a:pt x="1335" y="170"/>
                    <a:pt x="1318" y="163"/>
                    <a:pt x="1295" y="163"/>
                  </a:cubicBezTo>
                  <a:close/>
                  <a:moveTo>
                    <a:pt x="1292" y="384"/>
                  </a:moveTo>
                  <a:lnTo>
                    <a:pt x="1292" y="384"/>
                  </a:lnTo>
                  <a:cubicBezTo>
                    <a:pt x="1253" y="384"/>
                    <a:pt x="1221" y="372"/>
                    <a:pt x="1198" y="348"/>
                  </a:cubicBezTo>
                  <a:cubicBezTo>
                    <a:pt x="1174" y="324"/>
                    <a:pt x="1162" y="292"/>
                    <a:pt x="1162" y="253"/>
                  </a:cubicBezTo>
                  <a:cubicBezTo>
                    <a:pt x="1162" y="210"/>
                    <a:pt x="1174" y="177"/>
                    <a:pt x="1199" y="153"/>
                  </a:cubicBezTo>
                  <a:cubicBezTo>
                    <a:pt x="1224" y="129"/>
                    <a:pt x="1257" y="117"/>
                    <a:pt x="1298" y="117"/>
                  </a:cubicBezTo>
                  <a:cubicBezTo>
                    <a:pt x="1338" y="117"/>
                    <a:pt x="1370" y="128"/>
                    <a:pt x="1392" y="152"/>
                  </a:cubicBezTo>
                  <a:cubicBezTo>
                    <a:pt x="1414" y="175"/>
                    <a:pt x="1425" y="208"/>
                    <a:pt x="1425" y="249"/>
                  </a:cubicBezTo>
                  <a:cubicBezTo>
                    <a:pt x="1425" y="290"/>
                    <a:pt x="1413" y="322"/>
                    <a:pt x="1389" y="347"/>
                  </a:cubicBezTo>
                  <a:cubicBezTo>
                    <a:pt x="1365" y="371"/>
                    <a:pt x="1333" y="384"/>
                    <a:pt x="1292" y="384"/>
                  </a:cubicBezTo>
                  <a:close/>
                  <a:moveTo>
                    <a:pt x="1198" y="71"/>
                  </a:moveTo>
                  <a:lnTo>
                    <a:pt x="1198" y="71"/>
                  </a:lnTo>
                  <a:lnTo>
                    <a:pt x="1095" y="71"/>
                  </a:lnTo>
                  <a:lnTo>
                    <a:pt x="1095" y="378"/>
                  </a:lnTo>
                  <a:lnTo>
                    <a:pt x="1036" y="378"/>
                  </a:lnTo>
                  <a:lnTo>
                    <a:pt x="1036" y="71"/>
                  </a:lnTo>
                  <a:lnTo>
                    <a:pt x="933" y="71"/>
                  </a:lnTo>
                  <a:lnTo>
                    <a:pt x="933" y="21"/>
                  </a:lnTo>
                  <a:lnTo>
                    <a:pt x="1198" y="21"/>
                  </a:lnTo>
                  <a:lnTo>
                    <a:pt x="1198" y="71"/>
                  </a:lnTo>
                  <a:close/>
                  <a:moveTo>
                    <a:pt x="746" y="225"/>
                  </a:moveTo>
                  <a:lnTo>
                    <a:pt x="746" y="225"/>
                  </a:lnTo>
                  <a:cubicBezTo>
                    <a:pt x="746" y="204"/>
                    <a:pt x="741" y="188"/>
                    <a:pt x="731" y="177"/>
                  </a:cubicBezTo>
                  <a:cubicBezTo>
                    <a:pt x="721" y="165"/>
                    <a:pt x="708" y="159"/>
                    <a:pt x="691" y="159"/>
                  </a:cubicBezTo>
                  <a:cubicBezTo>
                    <a:pt x="675" y="159"/>
                    <a:pt x="660" y="165"/>
                    <a:pt x="649" y="177"/>
                  </a:cubicBezTo>
                  <a:cubicBezTo>
                    <a:pt x="637" y="190"/>
                    <a:pt x="630" y="205"/>
                    <a:pt x="627" y="225"/>
                  </a:cubicBezTo>
                  <a:lnTo>
                    <a:pt x="746" y="225"/>
                  </a:lnTo>
                  <a:close/>
                  <a:moveTo>
                    <a:pt x="802" y="266"/>
                  </a:moveTo>
                  <a:lnTo>
                    <a:pt x="802" y="266"/>
                  </a:lnTo>
                  <a:lnTo>
                    <a:pt x="627" y="266"/>
                  </a:lnTo>
                  <a:cubicBezTo>
                    <a:pt x="628" y="289"/>
                    <a:pt x="635" y="308"/>
                    <a:pt x="649" y="320"/>
                  </a:cubicBezTo>
                  <a:cubicBezTo>
                    <a:pt x="663" y="333"/>
                    <a:pt x="682" y="339"/>
                    <a:pt x="707" y="339"/>
                  </a:cubicBezTo>
                  <a:cubicBezTo>
                    <a:pt x="734" y="339"/>
                    <a:pt x="759" y="331"/>
                    <a:pt x="782" y="315"/>
                  </a:cubicBezTo>
                  <a:lnTo>
                    <a:pt x="782" y="362"/>
                  </a:lnTo>
                  <a:cubicBezTo>
                    <a:pt x="759" y="376"/>
                    <a:pt x="728" y="384"/>
                    <a:pt x="689" y="384"/>
                  </a:cubicBezTo>
                  <a:cubicBezTo>
                    <a:pt x="652" y="384"/>
                    <a:pt x="622" y="372"/>
                    <a:pt x="601" y="349"/>
                  </a:cubicBezTo>
                  <a:cubicBezTo>
                    <a:pt x="579" y="326"/>
                    <a:pt x="569" y="293"/>
                    <a:pt x="569" y="251"/>
                  </a:cubicBezTo>
                  <a:cubicBezTo>
                    <a:pt x="569" y="211"/>
                    <a:pt x="581" y="179"/>
                    <a:pt x="604" y="154"/>
                  </a:cubicBezTo>
                  <a:cubicBezTo>
                    <a:pt x="628" y="129"/>
                    <a:pt x="657" y="117"/>
                    <a:pt x="692" y="117"/>
                  </a:cubicBezTo>
                  <a:cubicBezTo>
                    <a:pt x="727" y="117"/>
                    <a:pt x="754" y="128"/>
                    <a:pt x="773" y="150"/>
                  </a:cubicBezTo>
                  <a:cubicBezTo>
                    <a:pt x="792" y="173"/>
                    <a:pt x="802" y="204"/>
                    <a:pt x="802" y="244"/>
                  </a:cubicBezTo>
                  <a:lnTo>
                    <a:pt x="802" y="266"/>
                  </a:lnTo>
                  <a:close/>
                  <a:moveTo>
                    <a:pt x="526" y="378"/>
                  </a:moveTo>
                  <a:lnTo>
                    <a:pt x="526" y="378"/>
                  </a:lnTo>
                  <a:lnTo>
                    <a:pt x="468" y="378"/>
                  </a:lnTo>
                  <a:lnTo>
                    <a:pt x="468" y="238"/>
                  </a:lnTo>
                  <a:cubicBezTo>
                    <a:pt x="468" y="188"/>
                    <a:pt x="451" y="163"/>
                    <a:pt x="417" y="163"/>
                  </a:cubicBezTo>
                  <a:cubicBezTo>
                    <a:pt x="400" y="163"/>
                    <a:pt x="386" y="170"/>
                    <a:pt x="374" y="184"/>
                  </a:cubicBezTo>
                  <a:cubicBezTo>
                    <a:pt x="362" y="199"/>
                    <a:pt x="357" y="218"/>
                    <a:pt x="357" y="240"/>
                  </a:cubicBezTo>
                  <a:lnTo>
                    <a:pt x="357" y="378"/>
                  </a:lnTo>
                  <a:lnTo>
                    <a:pt x="298" y="378"/>
                  </a:lnTo>
                  <a:lnTo>
                    <a:pt x="298" y="0"/>
                  </a:lnTo>
                  <a:lnTo>
                    <a:pt x="357" y="0"/>
                  </a:lnTo>
                  <a:lnTo>
                    <a:pt x="357" y="165"/>
                  </a:lnTo>
                  <a:lnTo>
                    <a:pt x="358" y="165"/>
                  </a:lnTo>
                  <a:cubicBezTo>
                    <a:pt x="377" y="133"/>
                    <a:pt x="405" y="117"/>
                    <a:pt x="441" y="117"/>
                  </a:cubicBezTo>
                  <a:cubicBezTo>
                    <a:pt x="497" y="117"/>
                    <a:pt x="526" y="151"/>
                    <a:pt x="526" y="221"/>
                  </a:cubicBezTo>
                  <a:lnTo>
                    <a:pt x="526" y="378"/>
                  </a:lnTo>
                  <a:close/>
                  <a:moveTo>
                    <a:pt x="265" y="71"/>
                  </a:moveTo>
                  <a:lnTo>
                    <a:pt x="265" y="71"/>
                  </a:lnTo>
                  <a:lnTo>
                    <a:pt x="162" y="71"/>
                  </a:lnTo>
                  <a:lnTo>
                    <a:pt x="162" y="378"/>
                  </a:lnTo>
                  <a:lnTo>
                    <a:pt x="102" y="378"/>
                  </a:lnTo>
                  <a:lnTo>
                    <a:pt x="102" y="71"/>
                  </a:lnTo>
                  <a:lnTo>
                    <a:pt x="0" y="71"/>
                  </a:lnTo>
                  <a:lnTo>
                    <a:pt x="0" y="21"/>
                  </a:lnTo>
                  <a:lnTo>
                    <a:pt x="265" y="21"/>
                  </a:lnTo>
                  <a:lnTo>
                    <a:pt x="265" y="71"/>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2577091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6" name="Text Placeholder 4">
            <a:extLst>
              <a:ext uri="{FF2B5EF4-FFF2-40B4-BE49-F238E27FC236}">
                <a16:creationId xmlns:a16="http://schemas.microsoft.com/office/drawing/2014/main" id="{77B50C8B-1D89-4BAD-B83B-8DF7AC303984}"/>
              </a:ext>
            </a:extLst>
          </p:cNvPr>
          <p:cNvSpPr>
            <a:spLocks noGrp="1"/>
          </p:cNvSpPr>
          <p:nvPr>
            <p:ph type="body" sz="quarter" idx="14" hasCustomPrompt="1"/>
          </p:nvPr>
        </p:nvSpPr>
        <p:spPr>
          <a:xfrm>
            <a:off x="585216" y="6016752"/>
            <a:ext cx="55138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7" name="MS logo white - EMF" descr="Microsoft logo white text version">
            <a:extLst>
              <a:ext uri="{FF2B5EF4-FFF2-40B4-BE49-F238E27FC236}">
                <a16:creationId xmlns:a16="http://schemas.microsoft.com/office/drawing/2014/main" id="{44E1717B-1127-422B-83A0-6DB1F04DE49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342134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140200"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1402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6" name="Text Placeholder 4">
            <a:extLst>
              <a:ext uri="{FF2B5EF4-FFF2-40B4-BE49-F238E27FC236}">
                <a16:creationId xmlns:a16="http://schemas.microsoft.com/office/drawing/2014/main" id="{FF628101-5035-47F5-8F47-AF723FAE9FB9}"/>
              </a:ext>
            </a:extLst>
          </p:cNvPr>
          <p:cNvSpPr>
            <a:spLocks noGrp="1"/>
          </p:cNvSpPr>
          <p:nvPr>
            <p:ph type="body" sz="quarter" idx="14" hasCustomPrompt="1"/>
          </p:nvPr>
        </p:nvSpPr>
        <p:spPr>
          <a:xfrm>
            <a:off x="584200" y="6016752"/>
            <a:ext cx="41422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8" name="Picture 7" descr="Microsoft Ignite The Tour graphic">
            <a:extLst>
              <a:ext uri="{FF2B5EF4-FFF2-40B4-BE49-F238E27FC236}">
                <a16:creationId xmlns:a16="http://schemas.microsoft.com/office/drawing/2014/main" id="{493061E4-9141-4906-AC66-4AB924C08F9B}"/>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bwMode="gray">
          <a:xfrm>
            <a:off x="5334000" y="0"/>
            <a:ext cx="6858000" cy="6858000"/>
          </a:xfrm>
          <a:prstGeom prst="rect">
            <a:avLst/>
          </a:prstGeom>
          <a:solidFill>
            <a:srgbClr val="FFFFFF"/>
          </a:solidFill>
        </p:spPr>
      </p:pic>
    </p:spTree>
    <p:extLst>
      <p:ext uri="{BB962C8B-B14F-4D97-AF65-F5344CB8AC3E}">
        <p14:creationId xmlns:p14="http://schemas.microsoft.com/office/powerpoint/2010/main" val="2688260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2976">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9A95C66C-5C96-2344-B6A3-F56B3F7963BA}"/>
              </a:ext>
            </a:extLst>
          </p:cNvPr>
          <p:cNvSpPr>
            <a:spLocks noGrp="1"/>
          </p:cNvSpPr>
          <p:nvPr userDrawn="1">
            <p:ph type="title" hasCustomPrompt="1"/>
          </p:nvPr>
        </p:nvSpPr>
        <p:spPr>
          <a:xfrm>
            <a:off x="584200" y="2425780"/>
            <a:ext cx="4140200"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16" name="Text Placeholder 4">
            <a:extLst>
              <a:ext uri="{FF2B5EF4-FFF2-40B4-BE49-F238E27FC236}">
                <a16:creationId xmlns:a16="http://schemas.microsoft.com/office/drawing/2014/main" id="{CEB75608-737B-0C4E-85B1-321723083970}"/>
              </a:ext>
            </a:extLst>
          </p:cNvPr>
          <p:cNvSpPr>
            <a:spLocks noGrp="1"/>
          </p:cNvSpPr>
          <p:nvPr userDrawn="1">
            <p:ph type="body" sz="quarter" idx="12" hasCustomPrompt="1"/>
          </p:nvPr>
        </p:nvSpPr>
        <p:spPr>
          <a:xfrm>
            <a:off x="584200" y="3962400"/>
            <a:ext cx="41402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6" name="Text Placeholder 4">
            <a:extLst>
              <a:ext uri="{FF2B5EF4-FFF2-40B4-BE49-F238E27FC236}">
                <a16:creationId xmlns:a16="http://schemas.microsoft.com/office/drawing/2014/main" id="{376D9BBE-B735-458B-ABAC-679C67EB1807}"/>
              </a:ext>
            </a:extLst>
          </p:cNvPr>
          <p:cNvSpPr>
            <a:spLocks noGrp="1"/>
          </p:cNvSpPr>
          <p:nvPr>
            <p:ph type="body" sz="quarter" idx="14" hasCustomPrompt="1"/>
          </p:nvPr>
        </p:nvSpPr>
        <p:spPr>
          <a:xfrm>
            <a:off x="584200" y="6016752"/>
            <a:ext cx="41422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7" name="Picture 6" descr="Microsoft Ignite The Tour graphic">
            <a:extLst>
              <a:ext uri="{FF2B5EF4-FFF2-40B4-BE49-F238E27FC236}">
                <a16:creationId xmlns:a16="http://schemas.microsoft.com/office/drawing/2014/main" id="{C98E59B0-67F8-4A77-8BC3-2C6B72314B7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571" r="1"/>
          <a:stretch/>
        </p:blipFill>
        <p:spPr bwMode="gray">
          <a:xfrm>
            <a:off x="5334001" y="-1"/>
            <a:ext cx="6858000" cy="6858001"/>
          </a:xfrm>
          <a:prstGeom prst="rect">
            <a:avLst/>
          </a:prstGeom>
          <a:solidFill>
            <a:srgbClr val="FFFFFF"/>
          </a:solidFill>
        </p:spPr>
      </p:pic>
      <p:pic>
        <p:nvPicPr>
          <p:cNvPr id="14" name="MS logo white - EMF" descr="Microsoft logo white text version">
            <a:extLst>
              <a:ext uri="{FF2B5EF4-FFF2-40B4-BE49-F238E27FC236}">
                <a16:creationId xmlns:a16="http://schemas.microsoft.com/office/drawing/2014/main" id="{63E1BA19-1D9F-FC44-8A38-8C233C9CC485}"/>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0628380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6" name="Text Placeholder 4">
            <a:extLst>
              <a:ext uri="{FF2B5EF4-FFF2-40B4-BE49-F238E27FC236}">
                <a16:creationId xmlns:a16="http://schemas.microsoft.com/office/drawing/2014/main" id="{04163B43-807C-446C-A02D-D4C892EE0615}"/>
              </a:ext>
            </a:extLst>
          </p:cNvPr>
          <p:cNvSpPr>
            <a:spLocks noGrp="1"/>
          </p:cNvSpPr>
          <p:nvPr>
            <p:ph type="body" sz="quarter" idx="14" hasCustomPrompt="1"/>
          </p:nvPr>
        </p:nvSpPr>
        <p:spPr>
          <a:xfrm>
            <a:off x="584200" y="6016752"/>
            <a:ext cx="41422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8" name="MS logo white - EMF" descr="Microsoft logo white text version">
            <a:extLst>
              <a:ext uri="{FF2B5EF4-FFF2-40B4-BE49-F238E27FC236}">
                <a16:creationId xmlns:a16="http://schemas.microsoft.com/office/drawing/2014/main" id="{CEC508C3-17C5-4527-A00C-7B974C95D117}"/>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7" name="Picture 6" descr="Two people at a Microsoft event">
            <a:extLst>
              <a:ext uri="{FF2B5EF4-FFF2-40B4-BE49-F238E27FC236}">
                <a16:creationId xmlns:a16="http://schemas.microsoft.com/office/drawing/2014/main" id="{F16083BE-9680-4C4D-841F-BBC563E71F64}"/>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1263737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0812852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0749614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5189667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992986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4018357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EE474-ED6B-4CCA-A0D4-81AB90FC4ECD}"/>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3A3A1B64-7CF1-4740-9C67-5BF22CB20A1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1A67F6ED-0316-49D2-A69F-213AEDF034B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1B980A41-FEDD-43A7-8C46-7B217F18A1EB}"/>
              </a:ext>
            </a:extLst>
          </p:cNvPr>
          <p:cNvSpPr>
            <a:spLocks noGrp="1"/>
          </p:cNvSpPr>
          <p:nvPr>
            <p:ph type="dt" sz="half" idx="10"/>
          </p:nvPr>
        </p:nvSpPr>
        <p:spPr/>
        <p:txBody>
          <a:bodyPr/>
          <a:lstStyle/>
          <a:p>
            <a:fld id="{894C087B-338C-4182-AF63-7FDC88A654E5}" type="datetimeFigureOut">
              <a:rPr lang="en-GB" smtClean="0"/>
              <a:t>22/07/2021</a:t>
            </a:fld>
            <a:endParaRPr lang="en-GB"/>
          </a:p>
        </p:txBody>
      </p:sp>
      <p:sp>
        <p:nvSpPr>
          <p:cNvPr id="6" name="Footer Placeholder 5">
            <a:extLst>
              <a:ext uri="{FF2B5EF4-FFF2-40B4-BE49-F238E27FC236}">
                <a16:creationId xmlns:a16="http://schemas.microsoft.com/office/drawing/2014/main" id="{912801BB-A612-4EB6-BCF8-C00050913498}"/>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73B21B8-2689-4860-A4A4-2529DC22D9FF}"/>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22010470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7639741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17822782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dirty="0"/>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08355814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dirty="0"/>
              <a:t>Square photo layout with smaller text</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10851801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476639435"/>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8549594"/>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dirty="0"/>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02931475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1527113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dirty="0"/>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60135372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3334349289"/>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A1DE30-FAEB-4D87-A488-6E444263D237}"/>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FE7B662F-BD2E-4202-827B-A17C763DE19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507F480-605A-416F-BA61-B053B5F0F18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5B20EAD4-2989-49F7-AA97-1177A934569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F9D293F-0A8F-4423-85DB-C3B648CF051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7656AB25-7CA1-45E8-B74D-7817FAA57879}"/>
              </a:ext>
            </a:extLst>
          </p:cNvPr>
          <p:cNvSpPr>
            <a:spLocks noGrp="1"/>
          </p:cNvSpPr>
          <p:nvPr>
            <p:ph type="dt" sz="half" idx="10"/>
          </p:nvPr>
        </p:nvSpPr>
        <p:spPr/>
        <p:txBody>
          <a:bodyPr/>
          <a:lstStyle/>
          <a:p>
            <a:fld id="{894C087B-338C-4182-AF63-7FDC88A654E5}" type="datetimeFigureOut">
              <a:rPr lang="en-GB" smtClean="0"/>
              <a:t>22/07/2021</a:t>
            </a:fld>
            <a:endParaRPr lang="en-GB"/>
          </a:p>
        </p:txBody>
      </p:sp>
      <p:sp>
        <p:nvSpPr>
          <p:cNvPr id="8" name="Footer Placeholder 7">
            <a:extLst>
              <a:ext uri="{FF2B5EF4-FFF2-40B4-BE49-F238E27FC236}">
                <a16:creationId xmlns:a16="http://schemas.microsoft.com/office/drawing/2014/main" id="{61CB9AB9-4723-44EE-9BE5-884DE9C21A57}"/>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FEA133C4-78E8-46B9-8C2D-0F1A449D3A36}"/>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202601937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77474044"/>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dirty="0"/>
              <a:t>Edit Master text styles</a:t>
            </a:r>
          </a:p>
        </p:txBody>
      </p:sp>
    </p:spTree>
    <p:extLst>
      <p:ext uri="{BB962C8B-B14F-4D97-AF65-F5344CB8AC3E}">
        <p14:creationId xmlns:p14="http://schemas.microsoft.com/office/powerpoint/2010/main" val="66755129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dirty="0"/>
              <a:t>Edit Master text styles</a:t>
            </a:r>
          </a:p>
        </p:txBody>
      </p:sp>
    </p:spTree>
    <p:extLst>
      <p:ext uri="{BB962C8B-B14F-4D97-AF65-F5344CB8AC3E}">
        <p14:creationId xmlns:p14="http://schemas.microsoft.com/office/powerpoint/2010/main" val="227434437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563717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4160520" cy="498598"/>
          </a:xfrm>
          <a:noFill/>
        </p:spPr>
        <p:txBody>
          <a:bodyPr wrap="square" lIns="0" tIns="0" rIns="0" bIns="0" anchor="b"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4160520" cy="338554"/>
          </a:xfrm>
          <a:noFill/>
        </p:spPr>
        <p:txBody>
          <a:bodyPr wrap="square" lIns="0" tIns="0" rIns="0" bIns="0">
            <a:no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8" name="Picture 7" descr="Microsoft Ignite The Tour graphic">
            <a:extLst>
              <a:ext uri="{FF2B5EF4-FFF2-40B4-BE49-F238E27FC236}">
                <a16:creationId xmlns:a16="http://schemas.microsoft.com/office/drawing/2014/main" id="{FA576421-D686-4443-A5C4-C6002072C64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bwMode="gray">
          <a:xfrm>
            <a:off x="5338480" y="0"/>
            <a:ext cx="6853520" cy="6858000"/>
          </a:xfrm>
          <a:prstGeom prst="rect">
            <a:avLst/>
          </a:prstGeom>
          <a:solidFill>
            <a:srgbClr val="FFFFFF"/>
          </a:solidFill>
        </p:spPr>
      </p:pic>
    </p:spTree>
    <p:extLst>
      <p:ext uri="{BB962C8B-B14F-4D97-AF65-F5344CB8AC3E}">
        <p14:creationId xmlns:p14="http://schemas.microsoft.com/office/powerpoint/2010/main" val="1899884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4160520" cy="498598"/>
          </a:xfrm>
          <a:noFill/>
        </p:spPr>
        <p:txBody>
          <a:bodyPr wrap="square" lIns="0" tIns="0" rIns="0" bIns="0" anchor="b"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pic>
        <p:nvPicPr>
          <p:cNvPr id="4" name="Picture 3" descr="Microsoft Ignite The Tour graphic">
            <a:extLst>
              <a:ext uri="{FF2B5EF4-FFF2-40B4-BE49-F238E27FC236}">
                <a16:creationId xmlns:a16="http://schemas.microsoft.com/office/drawing/2014/main" id="{33CC6B10-2D2E-4489-BBDC-0AA717D68262}"/>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4321" r="2"/>
          <a:stretch/>
        </p:blipFill>
        <p:spPr bwMode="gray">
          <a:xfrm>
            <a:off x="5334000" y="1"/>
            <a:ext cx="6858001" cy="6858000"/>
          </a:xfrm>
          <a:prstGeom prst="rect">
            <a:avLst/>
          </a:prstGeom>
          <a:solidFill>
            <a:srgbClr val="FFFFFF"/>
          </a:solidFill>
        </p:spPr>
      </p:pic>
    </p:spTree>
    <p:extLst>
      <p:ext uri="{BB962C8B-B14F-4D97-AF65-F5344CB8AC3E}">
        <p14:creationId xmlns:p14="http://schemas.microsoft.com/office/powerpoint/2010/main" val="286342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978470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449002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3987104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265F69A1-0401-4DF8-B507-FBC3C227055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703059941"/>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866833-DF32-40BA-8129-12D19CB89BA1}"/>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1FE4149E-F870-4DA3-9CFD-11AC9CFE8587}"/>
              </a:ext>
            </a:extLst>
          </p:cNvPr>
          <p:cNvSpPr>
            <a:spLocks noGrp="1"/>
          </p:cNvSpPr>
          <p:nvPr>
            <p:ph type="dt" sz="half" idx="10"/>
          </p:nvPr>
        </p:nvSpPr>
        <p:spPr/>
        <p:txBody>
          <a:bodyPr/>
          <a:lstStyle/>
          <a:p>
            <a:fld id="{894C087B-338C-4182-AF63-7FDC88A654E5}" type="datetimeFigureOut">
              <a:rPr lang="en-GB" smtClean="0"/>
              <a:t>22/07/2021</a:t>
            </a:fld>
            <a:endParaRPr lang="en-GB"/>
          </a:p>
        </p:txBody>
      </p:sp>
      <p:sp>
        <p:nvSpPr>
          <p:cNvPr id="4" name="Footer Placeholder 3">
            <a:extLst>
              <a:ext uri="{FF2B5EF4-FFF2-40B4-BE49-F238E27FC236}">
                <a16:creationId xmlns:a16="http://schemas.microsoft.com/office/drawing/2014/main" id="{AE4F332F-7F07-4CC6-8BD3-261FDBFCCCAC}"/>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36F5600F-8FEC-4B32-923D-F0B50CBD2977}"/>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45157314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861734944"/>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cSld name="1_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2" y="4847661"/>
            <a:ext cx="9609045" cy="664156"/>
          </a:xfrm>
        </p:spPr>
        <p:txBody>
          <a:bodyPr/>
          <a:lstStyle>
            <a:lvl1pPr>
              <a:defRPr sz="1558">
                <a:solidFill>
                  <a:schemeClr val="bg1"/>
                </a:solidFill>
              </a:defRPr>
            </a:lvl1pPr>
            <a:lvl2pPr>
              <a:defRPr sz="1558">
                <a:solidFill>
                  <a:schemeClr val="bg1"/>
                </a:solidFill>
              </a:defRPr>
            </a:lvl2pPr>
            <a:lvl3pPr>
              <a:defRPr sz="1211"/>
            </a:lvl3pPr>
            <a:lvl4pPr>
              <a:defRPr sz="1211"/>
            </a:lvl4pPr>
            <a:lvl5pPr>
              <a:defRPr sz="909"/>
            </a:lvl5pPr>
          </a:lstStyle>
          <a:p>
            <a:pPr lvl="0"/>
            <a:r>
              <a:rPr lang="en-US"/>
              <a:t>Author name</a:t>
            </a:r>
          </a:p>
          <a:p>
            <a:pPr lvl="1"/>
            <a:r>
              <a:rPr lang="en-US"/>
              <a:t>Date</a:t>
            </a:r>
          </a:p>
        </p:txBody>
      </p:sp>
      <p:pic>
        <p:nvPicPr>
          <p:cNvPr id="7" name="Picture 6">
            <a:extLst>
              <a:ext uri="{FF2B5EF4-FFF2-40B4-BE49-F238E27FC236}">
                <a16:creationId xmlns:a16="http://schemas.microsoft.com/office/drawing/2014/main" id="{B91B10E9-B345-4651-9C8F-A65540E0D2F2}"/>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74250" y="257171"/>
            <a:ext cx="2266311" cy="569191"/>
          </a:xfrm>
          <a:prstGeom prst="rect">
            <a:avLst/>
          </a:prstGeom>
        </p:spPr>
      </p:pic>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3" y="3029995"/>
            <a:ext cx="9630389" cy="1793104"/>
          </a:xfrm>
          <a:noFill/>
        </p:spPr>
        <p:txBody>
          <a:bodyPr lIns="0" tIns="0" rIns="0" bIns="182880" anchor="b" anchorCtr="0"/>
          <a:lstStyle>
            <a:lvl1pPr>
              <a:defRPr sz="4155" strike="noStrike" spc="-43" baseline="0">
                <a:solidFill>
                  <a:schemeClr val="accent5"/>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24352185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cSld name="2_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548394" y="4565174"/>
            <a:ext cx="9609045" cy="1692771"/>
          </a:xfrm>
        </p:spPr>
        <p:txBody>
          <a:bodyPr/>
          <a:lstStyle>
            <a:lvl1pPr>
              <a:defRPr sz="2400">
                <a:solidFill>
                  <a:schemeClr val="bg1"/>
                </a:solidFill>
              </a:defRPr>
            </a:lvl1pPr>
            <a:lvl2pPr>
              <a:defRPr sz="1800">
                <a:solidFill>
                  <a:schemeClr val="bg1"/>
                </a:solidFill>
              </a:defRPr>
            </a:lvl2pPr>
            <a:lvl3pPr>
              <a:defRPr sz="1211"/>
            </a:lvl3pPr>
            <a:lvl4pPr>
              <a:defRPr sz="1211"/>
            </a:lvl4pPr>
            <a:lvl5pPr>
              <a:defRPr sz="909"/>
            </a:lvl5pPr>
          </a:lstStyle>
          <a:p>
            <a:pPr lvl="0"/>
            <a:r>
              <a:rPr lang="en-US"/>
              <a:t>Speaker name</a:t>
            </a:r>
          </a:p>
          <a:p>
            <a:r>
              <a:rPr lang="en-US"/>
              <a:t>Date</a:t>
            </a:r>
          </a:p>
          <a:p>
            <a:r>
              <a:rPr lang="en-US" sz="1600" b="1"/>
              <a:t>Event name </a:t>
            </a:r>
          </a:p>
          <a:p>
            <a:r>
              <a:rPr lang="en-US" sz="1600" b="1"/>
              <a:t>Location</a:t>
            </a:r>
          </a:p>
          <a:p>
            <a:pPr lvl="1"/>
            <a:endParaRPr lang="en-US"/>
          </a:p>
        </p:txBody>
      </p:sp>
      <p:pic>
        <p:nvPicPr>
          <p:cNvPr id="7" name="Picture 6">
            <a:extLst>
              <a:ext uri="{FF2B5EF4-FFF2-40B4-BE49-F238E27FC236}">
                <a16:creationId xmlns:a16="http://schemas.microsoft.com/office/drawing/2014/main" id="{B91B10E9-B345-4651-9C8F-A65540E0D2F2}"/>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74250" y="257171"/>
            <a:ext cx="2266311" cy="569191"/>
          </a:xfrm>
          <a:prstGeom prst="rect">
            <a:avLst/>
          </a:prstGeom>
        </p:spPr>
      </p:pic>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527050" y="2064437"/>
            <a:ext cx="9630389" cy="1793104"/>
          </a:xfrm>
          <a:noFill/>
        </p:spPr>
        <p:txBody>
          <a:bodyPr lIns="0" tIns="0" rIns="0" bIns="182880" anchor="b" anchorCtr="0"/>
          <a:lstStyle>
            <a:lvl1pPr>
              <a:defRPr sz="4155" strike="noStrike" spc="-43" baseline="0">
                <a:solidFill>
                  <a:schemeClr val="accent5"/>
                </a:solidFill>
              </a:defRPr>
            </a:lvl1pPr>
          </a:lstStyle>
          <a:p>
            <a:r>
              <a:rPr lang="en-US"/>
              <a:t>Microsoft 365 title or event name</a:t>
            </a:r>
          </a:p>
        </p:txBody>
      </p:sp>
    </p:spTree>
    <p:extLst>
      <p:ext uri="{BB962C8B-B14F-4D97-AF65-F5344CB8AC3E}">
        <p14:creationId xmlns:p14="http://schemas.microsoft.com/office/powerpoint/2010/main" val="21948080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sz="3600"/>
            </a:lvl1pPr>
          </a:lstStyle>
          <a:p>
            <a:r>
              <a:rPr lang="en-US"/>
              <a:t>Click to edit Master title style</a:t>
            </a:r>
          </a:p>
        </p:txBody>
      </p:sp>
    </p:spTree>
    <p:extLst>
      <p:ext uri="{BB962C8B-B14F-4D97-AF65-F5344CB8AC3E}">
        <p14:creationId xmlns:p14="http://schemas.microsoft.com/office/powerpoint/2010/main" val="4078164567"/>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C1584C23-934B-604C-966C-14C97E8971C4}"/>
              </a:ext>
            </a:extLst>
          </p:cNvPr>
          <p:cNvSpPr>
            <a:spLocks noGrp="1"/>
          </p:cNvSpPr>
          <p:nvPr>
            <p:ph type="pic" sz="quarter" idx="10"/>
          </p:nvPr>
        </p:nvSpPr>
        <p:spPr>
          <a:xfrm>
            <a:off x="0" y="0"/>
            <a:ext cx="6096000" cy="6858000"/>
          </a:xfrm>
        </p:spPr>
        <p:txBody>
          <a:bodyPr/>
          <a:lstStyle/>
          <a:p>
            <a:endParaRPr lang="en-US"/>
          </a:p>
        </p:txBody>
      </p:sp>
    </p:spTree>
    <p:extLst>
      <p:ext uri="{BB962C8B-B14F-4D97-AF65-F5344CB8AC3E}">
        <p14:creationId xmlns:p14="http://schemas.microsoft.com/office/powerpoint/2010/main" val="3744789748"/>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55997" y="2158887"/>
            <a:ext cx="3618381" cy="2540231"/>
          </a:xfrm>
          <a:blipFill>
            <a:blip r:embed="rId2"/>
            <a:stretch>
              <a:fillRect/>
            </a:stretch>
          </a:blipFill>
        </p:spPr>
        <p:txBody>
          <a:bodyPr anchor="ctr" anchorCtr="0">
            <a:noAutofit/>
          </a:bodyPr>
          <a:lstStyle>
            <a:lvl1pPr marL="0" indent="0" algn="ctr">
              <a:buNone/>
              <a:defRPr sz="1731">
                <a:solidFill>
                  <a:schemeClr val="bg2"/>
                </a:solidFill>
              </a:defRPr>
            </a:lvl1pPr>
          </a:lstStyle>
          <a:p>
            <a:r>
              <a:rPr lang="en-US"/>
              <a:t>Click icon to add picture</a:t>
            </a:r>
          </a:p>
        </p:txBody>
      </p:sp>
      <p:sp>
        <p:nvSpPr>
          <p:cNvPr id="12" name="Picture Placeholder 10"/>
          <p:cNvSpPr>
            <a:spLocks noGrp="1"/>
          </p:cNvSpPr>
          <p:nvPr>
            <p:ph type="pic" sz="quarter" idx="15"/>
          </p:nvPr>
        </p:nvSpPr>
        <p:spPr>
          <a:xfrm>
            <a:off x="4303153" y="2158887"/>
            <a:ext cx="3607487" cy="2540231"/>
          </a:xfrm>
          <a:blipFill>
            <a:blip r:embed="rId3"/>
            <a:stretch>
              <a:fillRect/>
            </a:stretch>
          </a:blipFill>
        </p:spPr>
        <p:txBody>
          <a:bodyPr anchor="ctr" anchorCtr="0">
            <a:noAutofit/>
          </a:bodyPr>
          <a:lstStyle>
            <a:lvl1pPr marL="0" indent="0" algn="ctr">
              <a:buNone/>
              <a:defRPr sz="1731">
                <a:solidFill>
                  <a:schemeClr val="bg2"/>
                </a:solidFill>
              </a:defRPr>
            </a:lvl1pPr>
          </a:lstStyle>
          <a:p>
            <a:r>
              <a:rPr lang="en-US"/>
              <a:t>Click icon to add picture</a:t>
            </a:r>
          </a:p>
        </p:txBody>
      </p:sp>
      <p:sp>
        <p:nvSpPr>
          <p:cNvPr id="13" name="Picture Placeholder 10"/>
          <p:cNvSpPr>
            <a:spLocks noGrp="1"/>
          </p:cNvSpPr>
          <p:nvPr>
            <p:ph type="pic" sz="quarter" idx="16"/>
          </p:nvPr>
        </p:nvSpPr>
        <p:spPr>
          <a:xfrm>
            <a:off x="8139413" y="2158887"/>
            <a:ext cx="3623050" cy="2540231"/>
          </a:xfrm>
          <a:blipFill>
            <a:blip r:embed="rId4"/>
            <a:stretch>
              <a:fillRect/>
            </a:stretch>
          </a:blipFill>
        </p:spPr>
        <p:txBody>
          <a:bodyPr anchor="ctr" anchorCtr="0">
            <a:noAutofit/>
          </a:bodyPr>
          <a:lstStyle>
            <a:lvl1pPr marL="0" indent="0" algn="ctr">
              <a:buNone/>
              <a:defRPr sz="1731">
                <a:solidFill>
                  <a:schemeClr val="bg2"/>
                </a:solidFill>
              </a:defRPr>
            </a:lvl1pPr>
          </a:lstStyle>
          <a:p>
            <a:r>
              <a:rPr lang="en-US"/>
              <a:t>Click icon to add picture</a:t>
            </a:r>
          </a:p>
        </p:txBody>
      </p:sp>
      <p:sp>
        <p:nvSpPr>
          <p:cNvPr id="2" name="Title 1"/>
          <p:cNvSpPr>
            <a:spLocks noGrp="1"/>
          </p:cNvSpPr>
          <p:nvPr>
            <p:ph type="title" hasCustomPrompt="1"/>
          </p:nvPr>
        </p:nvSpPr>
        <p:spPr>
          <a:xfrm>
            <a:off x="455997" y="620429"/>
            <a:ext cx="11306469" cy="359212"/>
          </a:xfrm>
        </p:spPr>
        <p:txBody>
          <a:bodyPr wrap="square" lIns="0" tIns="0" rIns="0" bIns="0">
            <a:spAutoFit/>
          </a:bodyPr>
          <a:lstStyle>
            <a:lvl1pPr>
              <a:lnSpc>
                <a:spcPts val="2769"/>
              </a:lnSpc>
              <a:defRPr sz="2423">
                <a:solidFill>
                  <a:schemeClr val="tx1"/>
                </a:solidFill>
              </a:defRPr>
            </a:lvl1pPr>
          </a:lstStyle>
          <a:p>
            <a:r>
              <a:rPr lang="en-US"/>
              <a:t>Photo layout 2</a:t>
            </a:r>
          </a:p>
        </p:txBody>
      </p:sp>
      <p:sp>
        <p:nvSpPr>
          <p:cNvPr id="5" name="Text Placeholder 4"/>
          <p:cNvSpPr>
            <a:spLocks noGrp="1"/>
          </p:cNvSpPr>
          <p:nvPr>
            <p:ph type="body" sz="quarter" idx="11" hasCustomPrompt="1"/>
          </p:nvPr>
        </p:nvSpPr>
        <p:spPr>
          <a:xfrm>
            <a:off x="455997" y="4927923"/>
            <a:ext cx="3618381" cy="1061060"/>
          </a:xfrm>
        </p:spPr>
        <p:txBody>
          <a:bodyPr lIns="0" tIns="0" rIns="0" bIns="0"/>
          <a:lstStyle>
            <a:lvl1pPr marL="0" marR="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defRPr lang="en-US" sz="1211" b="0" kern="1200" spc="0" baseline="0" dirty="0" smtClean="0">
                <a:solidFill>
                  <a:schemeClr val="tx2"/>
                </a:solidFill>
                <a:latin typeface="+mj-lt"/>
                <a:ea typeface="+mn-ea"/>
                <a:cs typeface="+mn-cs"/>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marL="0" marR="0" lvl="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00041" y="4927923"/>
            <a:ext cx="3618381" cy="1061060"/>
          </a:xfrm>
        </p:spPr>
        <p:txBody>
          <a:bodyPr lIns="0" tIns="0" rIns="0" bIns="0"/>
          <a:lstStyle>
            <a:lvl1pPr marL="0" marR="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defRPr sz="1211">
                <a:solidFill>
                  <a:srgbClr val="008C72"/>
                </a:solidFill>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marL="0" marR="0" lvl="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5" y="4927923"/>
            <a:ext cx="3618381" cy="1061060"/>
          </a:xfrm>
        </p:spPr>
        <p:txBody>
          <a:bodyPr lIns="0" tIns="0" rIns="0" bIns="0"/>
          <a:lstStyle>
            <a:lvl1pPr marL="0" marR="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defRPr sz="1211">
                <a:solidFill>
                  <a:srgbClr val="008C72"/>
                </a:solidFill>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marL="0" marR="0" lvl="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6" name="Footer Placeholder 14">
            <a:extLst>
              <a:ext uri="{FF2B5EF4-FFF2-40B4-BE49-F238E27FC236}">
                <a16:creationId xmlns:a16="http://schemas.microsoft.com/office/drawing/2014/main" id="{3CC8D48C-0AE0-489F-AD07-46162F3D69B0}"/>
              </a:ext>
            </a:extLst>
          </p:cNvPr>
          <p:cNvSpPr>
            <a:spLocks noGrp="1"/>
          </p:cNvSpPr>
          <p:nvPr>
            <p:ph type="ftr" sz="quarter" idx="3"/>
          </p:nvPr>
        </p:nvSpPr>
        <p:spPr>
          <a:xfrm>
            <a:off x="361840" y="6450195"/>
            <a:ext cx="11586711" cy="118296"/>
          </a:xfrm>
          <a:prstGeom prst="rect">
            <a:avLst/>
          </a:prstGeom>
        </p:spPr>
        <p:txBody>
          <a:bodyPr vert="horz" lIns="91440" tIns="45720" rIns="91440" bIns="45720" numCol="2" rtlCol="0" anchor="ctr"/>
          <a:lstStyle>
            <a:lvl1pPr algn="l">
              <a:defRPr sz="60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1666204028"/>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1"/>
      </p:bgRef>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43C1B051-FED4-4D0F-B7EC-EB203975237A}"/>
              </a:ext>
            </a:extLst>
          </p:cNvPr>
          <p:cNvSpPr>
            <a:spLocks noGrp="1"/>
          </p:cNvSpPr>
          <p:nvPr>
            <p:ph type="title" hasCustomPrompt="1"/>
          </p:nvPr>
        </p:nvSpPr>
        <p:spPr>
          <a:xfrm>
            <a:off x="261256" y="-261724"/>
            <a:ext cx="2834640" cy="215444"/>
          </a:xfrm>
        </p:spPr>
        <p:txBody>
          <a:bodyPr/>
          <a:lstStyle>
            <a:lvl1pPr>
              <a:defRPr sz="1400" spc="0">
                <a:solidFill>
                  <a:srgbClr val="000000"/>
                </a:solidFill>
              </a:defRPr>
            </a:lvl1pPr>
          </a:lstStyle>
          <a:p>
            <a:r>
              <a:rPr lang="en-US" dirty="0"/>
              <a:t>Microsoft Ignite The Tour</a:t>
            </a:r>
          </a:p>
        </p:txBody>
      </p:sp>
      <p:sp>
        <p:nvSpPr>
          <p:cNvPr id="7" name="Text Placeholder 4">
            <a:extLst>
              <a:ext uri="{FF2B5EF4-FFF2-40B4-BE49-F238E27FC236}">
                <a16:creationId xmlns:a16="http://schemas.microsoft.com/office/drawing/2014/main" id="{29164D66-675E-4ABA-A378-052BDC22C92B}"/>
              </a:ext>
            </a:extLst>
          </p:cNvPr>
          <p:cNvSpPr>
            <a:spLocks noGrp="1"/>
          </p:cNvSpPr>
          <p:nvPr>
            <p:ph type="body" sz="quarter" idx="12" hasCustomPrompt="1"/>
          </p:nvPr>
        </p:nvSpPr>
        <p:spPr>
          <a:xfrm>
            <a:off x="584201" y="4581797"/>
            <a:ext cx="4851400" cy="369332"/>
          </a:xfr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lang="en-US" sz="2400" kern="1200" spc="0" baseline="0" dirty="0">
                <a:gradFill>
                  <a:gsLst>
                    <a:gs pos="5128">
                      <a:schemeClr val="tx1"/>
                    </a:gs>
                    <a:gs pos="65000">
                      <a:schemeClr val="tx1"/>
                    </a:gs>
                  </a:gsLst>
                  <a:lin ang="5400000" scaled="1"/>
                </a:gradFill>
                <a:latin typeface="+mj-lt"/>
                <a:ea typeface="+mn-ea"/>
                <a:cs typeface="Segoe UI" panose="020B0502040204020203" pitchFamily="34" charset="0"/>
              </a:defRPr>
            </a:lvl1pPr>
          </a:lstStyle>
          <a:p>
            <a:pPr lvl="0"/>
            <a:r>
              <a:rPr lang="en-US" dirty="0"/>
              <a:t>City</a:t>
            </a:r>
          </a:p>
        </p:txBody>
      </p:sp>
      <p:pic>
        <p:nvPicPr>
          <p:cNvPr id="5" name="Picture 4" descr="Microsoft Ignite The Tour graphic">
            <a:extLst>
              <a:ext uri="{FF2B5EF4-FFF2-40B4-BE49-F238E27FC236}">
                <a16:creationId xmlns:a16="http://schemas.microsoft.com/office/drawing/2014/main" id="{CFBD1E6B-D26A-48D5-BD12-9761C147E69F}"/>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906486" y="0"/>
            <a:ext cx="9285514"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15" name="Arrow: Right 14">
            <a:extLst>
              <a:ext uri="{FF2B5EF4-FFF2-40B4-BE49-F238E27FC236}">
                <a16:creationId xmlns:a16="http://schemas.microsoft.com/office/drawing/2014/main" id="{CB256F11-E3EC-4D8B-B76D-58A712905F4B}"/>
              </a:ext>
            </a:extLst>
          </p:cNvPr>
          <p:cNvSpPr/>
          <p:nvPr userDrawn="1"/>
        </p:nvSpPr>
        <p:spPr bwMode="auto">
          <a:xfrm>
            <a:off x="261256" y="-723247"/>
            <a:ext cx="3200400" cy="676967"/>
          </a:xfrm>
          <a:prstGeom prst="rightArrow">
            <a:avLst>
              <a:gd name="adj1" fmla="val 100000"/>
              <a:gd name="adj2" fmla="val 50000"/>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indent="0" algn="l" defTabSz="932472" fontAlgn="base">
              <a:spcBef>
                <a:spcPct val="0"/>
              </a:spcBef>
              <a:spcAft>
                <a:spcPct val="0"/>
              </a:spcAft>
            </a:pPr>
            <a:r>
              <a:rPr lang="en-US" sz="1400" dirty="0">
                <a:solidFill>
                  <a:srgbClr val="FFFFFF"/>
                </a:solidFill>
                <a:ea typeface="Segoe UI" pitchFamily="34" charset="0"/>
                <a:cs typeface="Segoe UI" pitchFamily="34" charset="0"/>
              </a:rPr>
              <a:t>UPDATE CITY FOR YOUR EVENT</a:t>
            </a:r>
          </a:p>
        </p:txBody>
      </p:sp>
      <p:grpSp>
        <p:nvGrpSpPr>
          <p:cNvPr id="12" name="Group 4" descr="Microsoft Ignite The Tour logo">
            <a:extLst>
              <a:ext uri="{FF2B5EF4-FFF2-40B4-BE49-F238E27FC236}">
                <a16:creationId xmlns:a16="http://schemas.microsoft.com/office/drawing/2014/main" id="{BB844257-C0F3-4EEF-858F-C0F0EB14C035}"/>
              </a:ext>
            </a:extLst>
          </p:cNvPr>
          <p:cNvGrpSpPr>
            <a:grpSpLocks noChangeAspect="1"/>
          </p:cNvGrpSpPr>
          <p:nvPr userDrawn="1"/>
        </p:nvGrpSpPr>
        <p:grpSpPr bwMode="black">
          <a:xfrm>
            <a:off x="534627" y="2809086"/>
            <a:ext cx="4655288" cy="1284967"/>
            <a:chOff x="342" y="1465"/>
            <a:chExt cx="2565" cy="708"/>
          </a:xfrm>
        </p:grpSpPr>
        <p:sp>
          <p:nvSpPr>
            <p:cNvPr id="13" name="Freeform 5">
              <a:extLst>
                <a:ext uri="{FF2B5EF4-FFF2-40B4-BE49-F238E27FC236}">
                  <a16:creationId xmlns:a16="http://schemas.microsoft.com/office/drawing/2014/main" id="{60B122FE-A0C7-4A72-B247-100ACFD2B7A1}"/>
                </a:ext>
              </a:extLst>
            </p:cNvPr>
            <p:cNvSpPr>
              <a:spLocks noChangeAspect="1" noEditPoints="1"/>
            </p:cNvSpPr>
            <p:nvPr userDrawn="1"/>
          </p:nvSpPr>
          <p:spPr bwMode="black">
            <a:xfrm>
              <a:off x="368" y="1465"/>
              <a:ext cx="2539" cy="373"/>
            </a:xfrm>
            <a:custGeom>
              <a:avLst/>
              <a:gdLst>
                <a:gd name="T0" fmla="*/ 3327 w 3480"/>
                <a:gd name="T1" fmla="*/ 182 h 502"/>
                <a:gd name="T2" fmla="*/ 3305 w 3480"/>
                <a:gd name="T3" fmla="*/ 271 h 502"/>
                <a:gd name="T4" fmla="*/ 3367 w 3480"/>
                <a:gd name="T5" fmla="*/ 388 h 502"/>
                <a:gd name="T6" fmla="*/ 3451 w 3480"/>
                <a:gd name="T7" fmla="*/ 155 h 502"/>
                <a:gd name="T8" fmla="*/ 3176 w 3480"/>
                <a:gd name="T9" fmla="*/ 388 h 502"/>
                <a:gd name="T10" fmla="*/ 3101 w 3480"/>
                <a:gd name="T11" fmla="*/ 128 h 502"/>
                <a:gd name="T12" fmla="*/ 3221 w 3480"/>
                <a:gd name="T13" fmla="*/ 173 h 502"/>
                <a:gd name="T14" fmla="*/ 3221 w 3480"/>
                <a:gd name="T15" fmla="*/ 334 h 502"/>
                <a:gd name="T16" fmla="*/ 2957 w 3480"/>
                <a:gd name="T17" fmla="*/ 128 h 502"/>
                <a:gd name="T18" fmla="*/ 2962 w 3480"/>
                <a:gd name="T19" fmla="*/ 65 h 502"/>
                <a:gd name="T20" fmla="*/ 3021 w 3480"/>
                <a:gd name="T21" fmla="*/ 41 h 502"/>
                <a:gd name="T22" fmla="*/ 2843 w 3480"/>
                <a:gd name="T23" fmla="*/ 382 h 502"/>
                <a:gd name="T24" fmla="*/ 2731 w 3480"/>
                <a:gd name="T25" fmla="*/ 382 h 502"/>
                <a:gd name="T26" fmla="*/ 2732 w 3480"/>
                <a:gd name="T27" fmla="*/ 170 h 502"/>
                <a:gd name="T28" fmla="*/ 2555 w 3480"/>
                <a:gd name="T29" fmla="*/ 266 h 502"/>
                <a:gd name="T30" fmla="*/ 2441 w 3480"/>
                <a:gd name="T31" fmla="*/ 192 h 502"/>
                <a:gd name="T32" fmla="*/ 2555 w 3480"/>
                <a:gd name="T33" fmla="*/ 266 h 502"/>
                <a:gd name="T34" fmla="*/ 2383 w 3480"/>
                <a:gd name="T35" fmla="*/ 433 h 502"/>
                <a:gd name="T36" fmla="*/ 2467 w 3480"/>
                <a:gd name="T37" fmla="*/ 388 h 502"/>
                <a:gd name="T38" fmla="*/ 2553 w 3480"/>
                <a:gd name="T39" fmla="*/ 163 h 502"/>
                <a:gd name="T40" fmla="*/ 2313 w 3480"/>
                <a:gd name="T41" fmla="*/ 382 h 502"/>
                <a:gd name="T42" fmla="*/ 2313 w 3480"/>
                <a:gd name="T43" fmla="*/ 382 h 502"/>
                <a:gd name="T44" fmla="*/ 2023 w 3480"/>
                <a:gd name="T45" fmla="*/ 52 h 502"/>
                <a:gd name="T46" fmla="*/ 1864 w 3480"/>
                <a:gd name="T47" fmla="*/ 128 h 502"/>
                <a:gd name="T48" fmla="*/ 1899 w 3480"/>
                <a:gd name="T49" fmla="*/ 0 h 502"/>
                <a:gd name="T50" fmla="*/ 1763 w 3480"/>
                <a:gd name="T51" fmla="*/ 173 h 502"/>
                <a:gd name="T52" fmla="*/ 1922 w 3480"/>
                <a:gd name="T53" fmla="*/ 173 h 502"/>
                <a:gd name="T54" fmla="*/ 2084 w 3480"/>
                <a:gd name="T55" fmla="*/ 380 h 502"/>
                <a:gd name="T56" fmla="*/ 2023 w 3480"/>
                <a:gd name="T57" fmla="*/ 173 h 502"/>
                <a:gd name="T58" fmla="*/ 1541 w 3480"/>
                <a:gd name="T59" fmla="*/ 256 h 502"/>
                <a:gd name="T60" fmla="*/ 1667 w 3480"/>
                <a:gd name="T61" fmla="*/ 190 h 502"/>
                <a:gd name="T62" fmla="*/ 1481 w 3480"/>
                <a:gd name="T63" fmla="*/ 258 h 502"/>
                <a:gd name="T64" fmla="*/ 1708 w 3480"/>
                <a:gd name="T65" fmla="*/ 352 h 502"/>
                <a:gd name="T66" fmla="*/ 1338 w 3480"/>
                <a:gd name="T67" fmla="*/ 345 h 502"/>
                <a:gd name="T68" fmla="*/ 1332 w 3480"/>
                <a:gd name="T69" fmla="*/ 272 h 502"/>
                <a:gd name="T70" fmla="*/ 1275 w 3480"/>
                <a:gd name="T71" fmla="*/ 164 h 502"/>
                <a:gd name="T72" fmla="*/ 1434 w 3480"/>
                <a:gd name="T73" fmla="*/ 183 h 502"/>
                <a:gd name="T74" fmla="*/ 1324 w 3480"/>
                <a:gd name="T75" fmla="*/ 195 h 502"/>
                <a:gd name="T76" fmla="*/ 1406 w 3480"/>
                <a:gd name="T77" fmla="*/ 248 h 502"/>
                <a:gd name="T78" fmla="*/ 1414 w 3480"/>
                <a:gd name="T79" fmla="*/ 370 h 502"/>
                <a:gd name="T80" fmla="*/ 1097 w 3480"/>
                <a:gd name="T81" fmla="*/ 168 h 502"/>
                <a:gd name="T82" fmla="*/ 1150 w 3480"/>
                <a:gd name="T83" fmla="*/ 320 h 502"/>
                <a:gd name="T84" fmla="*/ 1094 w 3480"/>
                <a:gd name="T85" fmla="*/ 388 h 502"/>
                <a:gd name="T86" fmla="*/ 1194 w 3480"/>
                <a:gd name="T87" fmla="*/ 157 h 502"/>
                <a:gd name="T88" fmla="*/ 944 w 3480"/>
                <a:gd name="T89" fmla="*/ 182 h 502"/>
                <a:gd name="T90" fmla="*/ 796 w 3480"/>
                <a:gd name="T91" fmla="*/ 382 h 502"/>
                <a:gd name="T92" fmla="*/ 881 w 3480"/>
                <a:gd name="T93" fmla="*/ 138 h 502"/>
                <a:gd name="T94" fmla="*/ 743 w 3480"/>
                <a:gd name="T95" fmla="*/ 371 h 502"/>
                <a:gd name="T96" fmla="*/ 682 w 3480"/>
                <a:gd name="T97" fmla="*/ 122 h 502"/>
                <a:gd name="T98" fmla="*/ 603 w 3480"/>
                <a:gd name="T99" fmla="*/ 257 h 502"/>
                <a:gd name="T100" fmla="*/ 499 w 3480"/>
                <a:gd name="T101" fmla="*/ 382 h 502"/>
                <a:gd name="T102" fmla="*/ 499 w 3480"/>
                <a:gd name="T103" fmla="*/ 382 h 502"/>
                <a:gd name="T104" fmla="*/ 446 w 3480"/>
                <a:gd name="T105" fmla="*/ 18 h 502"/>
                <a:gd name="T106" fmla="*/ 470 w 3480"/>
                <a:gd name="T107" fmla="*/ 74 h 502"/>
                <a:gd name="T108" fmla="*/ 329 w 3480"/>
                <a:gd name="T109" fmla="*/ 82 h 502"/>
                <a:gd name="T110" fmla="*/ 63 w 3480"/>
                <a:gd name="T111" fmla="*/ 118 h 502"/>
                <a:gd name="T112" fmla="*/ 0 w 3480"/>
                <a:gd name="T113" fmla="*/ 382 h 502"/>
                <a:gd name="T114" fmla="*/ 193 w 3480"/>
                <a:gd name="T115" fmla="*/ 30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480" h="502">
                  <a:moveTo>
                    <a:pt x="3424" y="230"/>
                  </a:moveTo>
                  <a:lnTo>
                    <a:pt x="3424" y="230"/>
                  </a:lnTo>
                  <a:cubicBezTo>
                    <a:pt x="3423" y="209"/>
                    <a:pt x="3419" y="193"/>
                    <a:pt x="3409" y="181"/>
                  </a:cubicBezTo>
                  <a:cubicBezTo>
                    <a:pt x="3399" y="170"/>
                    <a:pt x="3386" y="164"/>
                    <a:pt x="3369" y="164"/>
                  </a:cubicBezTo>
                  <a:cubicBezTo>
                    <a:pt x="3352" y="164"/>
                    <a:pt x="3338" y="170"/>
                    <a:pt x="3327" y="182"/>
                  </a:cubicBezTo>
                  <a:cubicBezTo>
                    <a:pt x="3315" y="194"/>
                    <a:pt x="3308" y="210"/>
                    <a:pt x="3305" y="230"/>
                  </a:cubicBezTo>
                  <a:lnTo>
                    <a:pt x="3424" y="230"/>
                  </a:lnTo>
                  <a:close/>
                  <a:moveTo>
                    <a:pt x="3480" y="271"/>
                  </a:moveTo>
                  <a:lnTo>
                    <a:pt x="3480" y="271"/>
                  </a:lnTo>
                  <a:lnTo>
                    <a:pt x="3305" y="271"/>
                  </a:lnTo>
                  <a:cubicBezTo>
                    <a:pt x="3306" y="294"/>
                    <a:pt x="3313" y="312"/>
                    <a:pt x="3327" y="325"/>
                  </a:cubicBezTo>
                  <a:cubicBezTo>
                    <a:pt x="3341" y="338"/>
                    <a:pt x="3360" y="344"/>
                    <a:pt x="3384" y="344"/>
                  </a:cubicBezTo>
                  <a:cubicBezTo>
                    <a:pt x="3412" y="344"/>
                    <a:pt x="3437" y="336"/>
                    <a:pt x="3460" y="320"/>
                  </a:cubicBezTo>
                  <a:lnTo>
                    <a:pt x="3460" y="366"/>
                  </a:lnTo>
                  <a:cubicBezTo>
                    <a:pt x="3436" y="381"/>
                    <a:pt x="3405" y="388"/>
                    <a:pt x="3367" y="388"/>
                  </a:cubicBezTo>
                  <a:cubicBezTo>
                    <a:pt x="3329" y="388"/>
                    <a:pt x="3300" y="377"/>
                    <a:pt x="3279" y="354"/>
                  </a:cubicBezTo>
                  <a:cubicBezTo>
                    <a:pt x="3257" y="330"/>
                    <a:pt x="3246" y="298"/>
                    <a:pt x="3246" y="256"/>
                  </a:cubicBezTo>
                  <a:cubicBezTo>
                    <a:pt x="3246" y="216"/>
                    <a:pt x="3258" y="184"/>
                    <a:pt x="3282" y="159"/>
                  </a:cubicBezTo>
                  <a:cubicBezTo>
                    <a:pt x="3305" y="134"/>
                    <a:pt x="3335" y="122"/>
                    <a:pt x="3370" y="122"/>
                  </a:cubicBezTo>
                  <a:cubicBezTo>
                    <a:pt x="3405" y="122"/>
                    <a:pt x="3432" y="133"/>
                    <a:pt x="3451" y="155"/>
                  </a:cubicBezTo>
                  <a:cubicBezTo>
                    <a:pt x="3470" y="178"/>
                    <a:pt x="3480" y="209"/>
                    <a:pt x="3480" y="248"/>
                  </a:cubicBezTo>
                  <a:lnTo>
                    <a:pt x="3480" y="271"/>
                  </a:lnTo>
                  <a:close/>
                  <a:moveTo>
                    <a:pt x="3221" y="380"/>
                  </a:moveTo>
                  <a:lnTo>
                    <a:pt x="3221" y="380"/>
                  </a:lnTo>
                  <a:cubicBezTo>
                    <a:pt x="3209" y="385"/>
                    <a:pt x="3194" y="388"/>
                    <a:pt x="3176" y="388"/>
                  </a:cubicBezTo>
                  <a:cubicBezTo>
                    <a:pt x="3126" y="388"/>
                    <a:pt x="3101" y="364"/>
                    <a:pt x="3101" y="317"/>
                  </a:cubicBezTo>
                  <a:lnTo>
                    <a:pt x="3101" y="173"/>
                  </a:lnTo>
                  <a:lnTo>
                    <a:pt x="3059" y="173"/>
                  </a:lnTo>
                  <a:lnTo>
                    <a:pt x="3059" y="128"/>
                  </a:lnTo>
                  <a:lnTo>
                    <a:pt x="3101" y="128"/>
                  </a:lnTo>
                  <a:lnTo>
                    <a:pt x="3101" y="69"/>
                  </a:lnTo>
                  <a:lnTo>
                    <a:pt x="3159" y="52"/>
                  </a:lnTo>
                  <a:lnTo>
                    <a:pt x="3159" y="128"/>
                  </a:lnTo>
                  <a:lnTo>
                    <a:pt x="3221" y="128"/>
                  </a:lnTo>
                  <a:lnTo>
                    <a:pt x="3221" y="173"/>
                  </a:lnTo>
                  <a:lnTo>
                    <a:pt x="3159" y="173"/>
                  </a:lnTo>
                  <a:lnTo>
                    <a:pt x="3159" y="300"/>
                  </a:lnTo>
                  <a:cubicBezTo>
                    <a:pt x="3159" y="315"/>
                    <a:pt x="3162" y="326"/>
                    <a:pt x="3168" y="333"/>
                  </a:cubicBezTo>
                  <a:cubicBezTo>
                    <a:pt x="3173" y="339"/>
                    <a:pt x="3182" y="342"/>
                    <a:pt x="3195" y="342"/>
                  </a:cubicBezTo>
                  <a:cubicBezTo>
                    <a:pt x="3205" y="342"/>
                    <a:pt x="3213" y="339"/>
                    <a:pt x="3221" y="334"/>
                  </a:cubicBezTo>
                  <a:lnTo>
                    <a:pt x="3221" y="380"/>
                  </a:lnTo>
                  <a:close/>
                  <a:moveTo>
                    <a:pt x="3015" y="382"/>
                  </a:moveTo>
                  <a:lnTo>
                    <a:pt x="3015" y="382"/>
                  </a:lnTo>
                  <a:lnTo>
                    <a:pt x="2957" y="382"/>
                  </a:lnTo>
                  <a:lnTo>
                    <a:pt x="2957" y="128"/>
                  </a:lnTo>
                  <a:lnTo>
                    <a:pt x="3015" y="128"/>
                  </a:lnTo>
                  <a:lnTo>
                    <a:pt x="3015" y="382"/>
                  </a:lnTo>
                  <a:close/>
                  <a:moveTo>
                    <a:pt x="2986" y="74"/>
                  </a:moveTo>
                  <a:lnTo>
                    <a:pt x="2986" y="74"/>
                  </a:lnTo>
                  <a:cubicBezTo>
                    <a:pt x="2976" y="74"/>
                    <a:pt x="2968" y="71"/>
                    <a:pt x="2962" y="65"/>
                  </a:cubicBezTo>
                  <a:cubicBezTo>
                    <a:pt x="2955" y="59"/>
                    <a:pt x="2951" y="51"/>
                    <a:pt x="2951" y="41"/>
                  </a:cubicBezTo>
                  <a:cubicBezTo>
                    <a:pt x="2951" y="32"/>
                    <a:pt x="2955" y="24"/>
                    <a:pt x="2962" y="18"/>
                  </a:cubicBezTo>
                  <a:cubicBezTo>
                    <a:pt x="2968" y="11"/>
                    <a:pt x="2976" y="8"/>
                    <a:pt x="2986" y="8"/>
                  </a:cubicBezTo>
                  <a:cubicBezTo>
                    <a:pt x="2996" y="8"/>
                    <a:pt x="3004" y="11"/>
                    <a:pt x="3011" y="18"/>
                  </a:cubicBezTo>
                  <a:cubicBezTo>
                    <a:pt x="3018" y="24"/>
                    <a:pt x="3021" y="32"/>
                    <a:pt x="3021" y="41"/>
                  </a:cubicBezTo>
                  <a:cubicBezTo>
                    <a:pt x="3021" y="50"/>
                    <a:pt x="3018" y="58"/>
                    <a:pt x="3011" y="64"/>
                  </a:cubicBezTo>
                  <a:cubicBezTo>
                    <a:pt x="3004" y="71"/>
                    <a:pt x="2996" y="74"/>
                    <a:pt x="2986" y="74"/>
                  </a:cubicBezTo>
                  <a:close/>
                  <a:moveTo>
                    <a:pt x="2901" y="382"/>
                  </a:moveTo>
                  <a:lnTo>
                    <a:pt x="2901" y="382"/>
                  </a:lnTo>
                  <a:lnTo>
                    <a:pt x="2843" y="382"/>
                  </a:lnTo>
                  <a:lnTo>
                    <a:pt x="2843" y="239"/>
                  </a:lnTo>
                  <a:cubicBezTo>
                    <a:pt x="2843" y="191"/>
                    <a:pt x="2826" y="167"/>
                    <a:pt x="2792" y="167"/>
                  </a:cubicBezTo>
                  <a:cubicBezTo>
                    <a:pt x="2774" y="167"/>
                    <a:pt x="2760" y="174"/>
                    <a:pt x="2748" y="187"/>
                  </a:cubicBezTo>
                  <a:cubicBezTo>
                    <a:pt x="2737" y="200"/>
                    <a:pt x="2731" y="217"/>
                    <a:pt x="2731" y="237"/>
                  </a:cubicBezTo>
                  <a:lnTo>
                    <a:pt x="2731" y="382"/>
                  </a:lnTo>
                  <a:lnTo>
                    <a:pt x="2673" y="382"/>
                  </a:lnTo>
                  <a:lnTo>
                    <a:pt x="2673" y="128"/>
                  </a:lnTo>
                  <a:lnTo>
                    <a:pt x="2731" y="128"/>
                  </a:lnTo>
                  <a:lnTo>
                    <a:pt x="2731" y="170"/>
                  </a:lnTo>
                  <a:lnTo>
                    <a:pt x="2732" y="170"/>
                  </a:lnTo>
                  <a:cubicBezTo>
                    <a:pt x="2751" y="138"/>
                    <a:pt x="2779" y="122"/>
                    <a:pt x="2815" y="122"/>
                  </a:cubicBezTo>
                  <a:cubicBezTo>
                    <a:pt x="2843" y="122"/>
                    <a:pt x="2864" y="131"/>
                    <a:pt x="2879" y="149"/>
                  </a:cubicBezTo>
                  <a:cubicBezTo>
                    <a:pt x="2893" y="167"/>
                    <a:pt x="2901" y="193"/>
                    <a:pt x="2901" y="227"/>
                  </a:cubicBezTo>
                  <a:lnTo>
                    <a:pt x="2901" y="382"/>
                  </a:lnTo>
                  <a:close/>
                  <a:moveTo>
                    <a:pt x="2555" y="266"/>
                  </a:moveTo>
                  <a:lnTo>
                    <a:pt x="2555" y="266"/>
                  </a:lnTo>
                  <a:lnTo>
                    <a:pt x="2555" y="233"/>
                  </a:lnTo>
                  <a:cubicBezTo>
                    <a:pt x="2555" y="215"/>
                    <a:pt x="2549" y="199"/>
                    <a:pt x="2537" y="187"/>
                  </a:cubicBezTo>
                  <a:cubicBezTo>
                    <a:pt x="2525" y="174"/>
                    <a:pt x="2510" y="168"/>
                    <a:pt x="2492" y="168"/>
                  </a:cubicBezTo>
                  <a:cubicBezTo>
                    <a:pt x="2470" y="168"/>
                    <a:pt x="2453" y="176"/>
                    <a:pt x="2441" y="192"/>
                  </a:cubicBezTo>
                  <a:cubicBezTo>
                    <a:pt x="2428" y="208"/>
                    <a:pt x="2422" y="231"/>
                    <a:pt x="2422" y="260"/>
                  </a:cubicBezTo>
                  <a:cubicBezTo>
                    <a:pt x="2422" y="285"/>
                    <a:pt x="2428" y="305"/>
                    <a:pt x="2440" y="320"/>
                  </a:cubicBezTo>
                  <a:cubicBezTo>
                    <a:pt x="2452" y="335"/>
                    <a:pt x="2468" y="342"/>
                    <a:pt x="2487" y="342"/>
                  </a:cubicBezTo>
                  <a:cubicBezTo>
                    <a:pt x="2507" y="342"/>
                    <a:pt x="2524" y="335"/>
                    <a:pt x="2536" y="321"/>
                  </a:cubicBezTo>
                  <a:cubicBezTo>
                    <a:pt x="2549" y="306"/>
                    <a:pt x="2555" y="288"/>
                    <a:pt x="2555" y="266"/>
                  </a:cubicBezTo>
                  <a:close/>
                  <a:moveTo>
                    <a:pt x="2612" y="362"/>
                  </a:moveTo>
                  <a:lnTo>
                    <a:pt x="2612" y="362"/>
                  </a:lnTo>
                  <a:cubicBezTo>
                    <a:pt x="2612" y="455"/>
                    <a:pt x="2565" y="502"/>
                    <a:pt x="2471" y="502"/>
                  </a:cubicBezTo>
                  <a:cubicBezTo>
                    <a:pt x="2437" y="502"/>
                    <a:pt x="2408" y="497"/>
                    <a:pt x="2383" y="486"/>
                  </a:cubicBezTo>
                  <a:lnTo>
                    <a:pt x="2383" y="433"/>
                  </a:lnTo>
                  <a:cubicBezTo>
                    <a:pt x="2411" y="449"/>
                    <a:pt x="2438" y="457"/>
                    <a:pt x="2463" y="457"/>
                  </a:cubicBezTo>
                  <a:cubicBezTo>
                    <a:pt x="2524" y="457"/>
                    <a:pt x="2554" y="427"/>
                    <a:pt x="2554" y="367"/>
                  </a:cubicBezTo>
                  <a:lnTo>
                    <a:pt x="2554" y="339"/>
                  </a:lnTo>
                  <a:lnTo>
                    <a:pt x="2553" y="339"/>
                  </a:lnTo>
                  <a:cubicBezTo>
                    <a:pt x="2534" y="372"/>
                    <a:pt x="2505" y="388"/>
                    <a:pt x="2467" y="388"/>
                  </a:cubicBezTo>
                  <a:cubicBezTo>
                    <a:pt x="2436" y="388"/>
                    <a:pt x="2411" y="377"/>
                    <a:pt x="2392" y="354"/>
                  </a:cubicBezTo>
                  <a:cubicBezTo>
                    <a:pt x="2372" y="332"/>
                    <a:pt x="2363" y="301"/>
                    <a:pt x="2363" y="263"/>
                  </a:cubicBezTo>
                  <a:cubicBezTo>
                    <a:pt x="2363" y="220"/>
                    <a:pt x="2373" y="185"/>
                    <a:pt x="2394" y="160"/>
                  </a:cubicBezTo>
                  <a:cubicBezTo>
                    <a:pt x="2414" y="134"/>
                    <a:pt x="2442" y="122"/>
                    <a:pt x="2478" y="122"/>
                  </a:cubicBezTo>
                  <a:cubicBezTo>
                    <a:pt x="2512" y="122"/>
                    <a:pt x="2537" y="135"/>
                    <a:pt x="2553" y="163"/>
                  </a:cubicBezTo>
                  <a:lnTo>
                    <a:pt x="2554" y="163"/>
                  </a:lnTo>
                  <a:lnTo>
                    <a:pt x="2554" y="128"/>
                  </a:lnTo>
                  <a:lnTo>
                    <a:pt x="2612" y="128"/>
                  </a:lnTo>
                  <a:lnTo>
                    <a:pt x="2612" y="362"/>
                  </a:lnTo>
                  <a:close/>
                  <a:moveTo>
                    <a:pt x="2313" y="382"/>
                  </a:moveTo>
                  <a:lnTo>
                    <a:pt x="2313" y="382"/>
                  </a:lnTo>
                  <a:lnTo>
                    <a:pt x="2251" y="382"/>
                  </a:lnTo>
                  <a:lnTo>
                    <a:pt x="2251" y="25"/>
                  </a:lnTo>
                  <a:lnTo>
                    <a:pt x="2313" y="25"/>
                  </a:lnTo>
                  <a:lnTo>
                    <a:pt x="2313" y="382"/>
                  </a:lnTo>
                  <a:close/>
                  <a:moveTo>
                    <a:pt x="2084" y="173"/>
                  </a:moveTo>
                  <a:lnTo>
                    <a:pt x="2084" y="173"/>
                  </a:lnTo>
                  <a:lnTo>
                    <a:pt x="2084" y="128"/>
                  </a:lnTo>
                  <a:lnTo>
                    <a:pt x="2023" y="128"/>
                  </a:lnTo>
                  <a:lnTo>
                    <a:pt x="2023" y="52"/>
                  </a:lnTo>
                  <a:lnTo>
                    <a:pt x="1965" y="69"/>
                  </a:lnTo>
                  <a:lnTo>
                    <a:pt x="1965" y="128"/>
                  </a:lnTo>
                  <a:lnTo>
                    <a:pt x="1924" y="128"/>
                  </a:lnTo>
                  <a:lnTo>
                    <a:pt x="1922" y="128"/>
                  </a:lnTo>
                  <a:lnTo>
                    <a:pt x="1864" y="128"/>
                  </a:lnTo>
                  <a:lnTo>
                    <a:pt x="1864" y="93"/>
                  </a:lnTo>
                  <a:cubicBezTo>
                    <a:pt x="1864" y="61"/>
                    <a:pt x="1878" y="45"/>
                    <a:pt x="1907" y="45"/>
                  </a:cubicBezTo>
                  <a:cubicBezTo>
                    <a:pt x="1917" y="45"/>
                    <a:pt x="1925" y="48"/>
                    <a:pt x="1933" y="52"/>
                  </a:cubicBezTo>
                  <a:lnTo>
                    <a:pt x="1933" y="5"/>
                  </a:lnTo>
                  <a:cubicBezTo>
                    <a:pt x="1925" y="2"/>
                    <a:pt x="1914" y="0"/>
                    <a:pt x="1899" y="0"/>
                  </a:cubicBezTo>
                  <a:cubicBezTo>
                    <a:pt x="1873" y="0"/>
                    <a:pt x="1851" y="7"/>
                    <a:pt x="1833" y="23"/>
                  </a:cubicBezTo>
                  <a:cubicBezTo>
                    <a:pt x="1815" y="38"/>
                    <a:pt x="1807" y="59"/>
                    <a:pt x="1807" y="86"/>
                  </a:cubicBezTo>
                  <a:lnTo>
                    <a:pt x="1807" y="128"/>
                  </a:lnTo>
                  <a:lnTo>
                    <a:pt x="1763" y="128"/>
                  </a:lnTo>
                  <a:lnTo>
                    <a:pt x="1763" y="173"/>
                  </a:lnTo>
                  <a:lnTo>
                    <a:pt x="1807" y="173"/>
                  </a:lnTo>
                  <a:lnTo>
                    <a:pt x="1807" y="382"/>
                  </a:lnTo>
                  <a:lnTo>
                    <a:pt x="1865" y="382"/>
                  </a:lnTo>
                  <a:lnTo>
                    <a:pt x="1865" y="173"/>
                  </a:lnTo>
                  <a:lnTo>
                    <a:pt x="1922" y="173"/>
                  </a:lnTo>
                  <a:lnTo>
                    <a:pt x="1924" y="173"/>
                  </a:lnTo>
                  <a:lnTo>
                    <a:pt x="1965" y="173"/>
                  </a:lnTo>
                  <a:lnTo>
                    <a:pt x="1965" y="317"/>
                  </a:lnTo>
                  <a:cubicBezTo>
                    <a:pt x="1965" y="364"/>
                    <a:pt x="1990" y="388"/>
                    <a:pt x="2039" y="388"/>
                  </a:cubicBezTo>
                  <a:cubicBezTo>
                    <a:pt x="2058" y="388"/>
                    <a:pt x="2073" y="385"/>
                    <a:pt x="2084" y="380"/>
                  </a:cubicBezTo>
                  <a:lnTo>
                    <a:pt x="2084" y="334"/>
                  </a:lnTo>
                  <a:cubicBezTo>
                    <a:pt x="2077" y="339"/>
                    <a:pt x="2068" y="342"/>
                    <a:pt x="2059" y="342"/>
                  </a:cubicBezTo>
                  <a:cubicBezTo>
                    <a:pt x="2046" y="342"/>
                    <a:pt x="2037" y="339"/>
                    <a:pt x="2031" y="333"/>
                  </a:cubicBezTo>
                  <a:cubicBezTo>
                    <a:pt x="2026" y="326"/>
                    <a:pt x="2023" y="315"/>
                    <a:pt x="2023" y="300"/>
                  </a:cubicBezTo>
                  <a:lnTo>
                    <a:pt x="2023" y="173"/>
                  </a:lnTo>
                  <a:lnTo>
                    <a:pt x="2084" y="173"/>
                  </a:lnTo>
                  <a:close/>
                  <a:moveTo>
                    <a:pt x="1614" y="168"/>
                  </a:moveTo>
                  <a:lnTo>
                    <a:pt x="1614" y="168"/>
                  </a:lnTo>
                  <a:cubicBezTo>
                    <a:pt x="1591" y="168"/>
                    <a:pt x="1573" y="175"/>
                    <a:pt x="1560" y="191"/>
                  </a:cubicBezTo>
                  <a:cubicBezTo>
                    <a:pt x="1547" y="207"/>
                    <a:pt x="1541" y="229"/>
                    <a:pt x="1541" y="256"/>
                  </a:cubicBezTo>
                  <a:cubicBezTo>
                    <a:pt x="1541" y="283"/>
                    <a:pt x="1547" y="304"/>
                    <a:pt x="1561" y="319"/>
                  </a:cubicBezTo>
                  <a:cubicBezTo>
                    <a:pt x="1574" y="335"/>
                    <a:pt x="1592" y="342"/>
                    <a:pt x="1614" y="342"/>
                  </a:cubicBezTo>
                  <a:cubicBezTo>
                    <a:pt x="1637" y="342"/>
                    <a:pt x="1654" y="335"/>
                    <a:pt x="1667" y="320"/>
                  </a:cubicBezTo>
                  <a:cubicBezTo>
                    <a:pt x="1679" y="305"/>
                    <a:pt x="1685" y="283"/>
                    <a:pt x="1685" y="255"/>
                  </a:cubicBezTo>
                  <a:cubicBezTo>
                    <a:pt x="1685" y="227"/>
                    <a:pt x="1679" y="206"/>
                    <a:pt x="1667" y="190"/>
                  </a:cubicBezTo>
                  <a:cubicBezTo>
                    <a:pt x="1654" y="175"/>
                    <a:pt x="1637" y="168"/>
                    <a:pt x="1614" y="168"/>
                  </a:cubicBezTo>
                  <a:close/>
                  <a:moveTo>
                    <a:pt x="1611" y="388"/>
                  </a:moveTo>
                  <a:lnTo>
                    <a:pt x="1611" y="388"/>
                  </a:lnTo>
                  <a:cubicBezTo>
                    <a:pt x="1572" y="388"/>
                    <a:pt x="1540" y="376"/>
                    <a:pt x="1517" y="353"/>
                  </a:cubicBezTo>
                  <a:cubicBezTo>
                    <a:pt x="1493" y="329"/>
                    <a:pt x="1481" y="297"/>
                    <a:pt x="1481" y="258"/>
                  </a:cubicBezTo>
                  <a:cubicBezTo>
                    <a:pt x="1481" y="215"/>
                    <a:pt x="1494" y="182"/>
                    <a:pt x="1518" y="158"/>
                  </a:cubicBezTo>
                  <a:cubicBezTo>
                    <a:pt x="1543" y="134"/>
                    <a:pt x="1576" y="122"/>
                    <a:pt x="1618" y="122"/>
                  </a:cubicBezTo>
                  <a:cubicBezTo>
                    <a:pt x="1658" y="122"/>
                    <a:pt x="1689" y="133"/>
                    <a:pt x="1711" y="157"/>
                  </a:cubicBezTo>
                  <a:cubicBezTo>
                    <a:pt x="1733" y="180"/>
                    <a:pt x="1744" y="212"/>
                    <a:pt x="1744" y="254"/>
                  </a:cubicBezTo>
                  <a:cubicBezTo>
                    <a:pt x="1744" y="295"/>
                    <a:pt x="1732" y="327"/>
                    <a:pt x="1708" y="352"/>
                  </a:cubicBezTo>
                  <a:cubicBezTo>
                    <a:pt x="1684" y="376"/>
                    <a:pt x="1652" y="388"/>
                    <a:pt x="1611" y="388"/>
                  </a:cubicBezTo>
                  <a:close/>
                  <a:moveTo>
                    <a:pt x="1266" y="374"/>
                  </a:moveTo>
                  <a:lnTo>
                    <a:pt x="1266" y="374"/>
                  </a:lnTo>
                  <a:lnTo>
                    <a:pt x="1266" y="321"/>
                  </a:lnTo>
                  <a:cubicBezTo>
                    <a:pt x="1287" y="337"/>
                    <a:pt x="1311" y="345"/>
                    <a:pt x="1338" y="345"/>
                  </a:cubicBezTo>
                  <a:cubicBezTo>
                    <a:pt x="1373" y="345"/>
                    <a:pt x="1390" y="335"/>
                    <a:pt x="1390" y="315"/>
                  </a:cubicBezTo>
                  <a:cubicBezTo>
                    <a:pt x="1390" y="309"/>
                    <a:pt x="1389" y="304"/>
                    <a:pt x="1386" y="300"/>
                  </a:cubicBezTo>
                  <a:cubicBezTo>
                    <a:pt x="1383" y="296"/>
                    <a:pt x="1378" y="292"/>
                    <a:pt x="1373" y="289"/>
                  </a:cubicBezTo>
                  <a:cubicBezTo>
                    <a:pt x="1368" y="286"/>
                    <a:pt x="1362" y="283"/>
                    <a:pt x="1355" y="281"/>
                  </a:cubicBezTo>
                  <a:cubicBezTo>
                    <a:pt x="1348" y="278"/>
                    <a:pt x="1341" y="275"/>
                    <a:pt x="1332" y="272"/>
                  </a:cubicBezTo>
                  <a:cubicBezTo>
                    <a:pt x="1322" y="268"/>
                    <a:pt x="1312" y="264"/>
                    <a:pt x="1304" y="259"/>
                  </a:cubicBezTo>
                  <a:cubicBezTo>
                    <a:pt x="1296" y="254"/>
                    <a:pt x="1289" y="249"/>
                    <a:pt x="1283" y="243"/>
                  </a:cubicBezTo>
                  <a:cubicBezTo>
                    <a:pt x="1277" y="237"/>
                    <a:pt x="1273" y="231"/>
                    <a:pt x="1270" y="223"/>
                  </a:cubicBezTo>
                  <a:cubicBezTo>
                    <a:pt x="1267" y="216"/>
                    <a:pt x="1266" y="207"/>
                    <a:pt x="1266" y="197"/>
                  </a:cubicBezTo>
                  <a:cubicBezTo>
                    <a:pt x="1266" y="185"/>
                    <a:pt x="1269" y="174"/>
                    <a:pt x="1275" y="164"/>
                  </a:cubicBezTo>
                  <a:cubicBezTo>
                    <a:pt x="1281" y="155"/>
                    <a:pt x="1288" y="147"/>
                    <a:pt x="1298" y="141"/>
                  </a:cubicBezTo>
                  <a:cubicBezTo>
                    <a:pt x="1308" y="134"/>
                    <a:pt x="1319" y="130"/>
                    <a:pt x="1332" y="126"/>
                  </a:cubicBezTo>
                  <a:cubicBezTo>
                    <a:pt x="1344" y="123"/>
                    <a:pt x="1357" y="122"/>
                    <a:pt x="1371" y="122"/>
                  </a:cubicBezTo>
                  <a:cubicBezTo>
                    <a:pt x="1394" y="122"/>
                    <a:pt x="1415" y="125"/>
                    <a:pt x="1434" y="132"/>
                  </a:cubicBezTo>
                  <a:lnTo>
                    <a:pt x="1434" y="183"/>
                  </a:lnTo>
                  <a:cubicBezTo>
                    <a:pt x="1416" y="170"/>
                    <a:pt x="1395" y="164"/>
                    <a:pt x="1372" y="164"/>
                  </a:cubicBezTo>
                  <a:cubicBezTo>
                    <a:pt x="1365" y="164"/>
                    <a:pt x="1358" y="165"/>
                    <a:pt x="1352" y="167"/>
                  </a:cubicBezTo>
                  <a:cubicBezTo>
                    <a:pt x="1346" y="168"/>
                    <a:pt x="1341" y="170"/>
                    <a:pt x="1337" y="173"/>
                  </a:cubicBezTo>
                  <a:cubicBezTo>
                    <a:pt x="1333" y="175"/>
                    <a:pt x="1330" y="179"/>
                    <a:pt x="1327" y="182"/>
                  </a:cubicBezTo>
                  <a:cubicBezTo>
                    <a:pt x="1325" y="186"/>
                    <a:pt x="1324" y="190"/>
                    <a:pt x="1324" y="195"/>
                  </a:cubicBezTo>
                  <a:cubicBezTo>
                    <a:pt x="1324" y="200"/>
                    <a:pt x="1325" y="205"/>
                    <a:pt x="1327" y="209"/>
                  </a:cubicBezTo>
                  <a:cubicBezTo>
                    <a:pt x="1330" y="212"/>
                    <a:pt x="1333" y="216"/>
                    <a:pt x="1338" y="219"/>
                  </a:cubicBezTo>
                  <a:cubicBezTo>
                    <a:pt x="1342" y="222"/>
                    <a:pt x="1348" y="224"/>
                    <a:pt x="1354" y="227"/>
                  </a:cubicBezTo>
                  <a:cubicBezTo>
                    <a:pt x="1361" y="229"/>
                    <a:pt x="1368" y="232"/>
                    <a:pt x="1376" y="234"/>
                  </a:cubicBezTo>
                  <a:cubicBezTo>
                    <a:pt x="1387" y="239"/>
                    <a:pt x="1397" y="244"/>
                    <a:pt x="1406" y="248"/>
                  </a:cubicBezTo>
                  <a:cubicBezTo>
                    <a:pt x="1415" y="253"/>
                    <a:pt x="1422" y="258"/>
                    <a:pt x="1428" y="264"/>
                  </a:cubicBezTo>
                  <a:cubicBezTo>
                    <a:pt x="1434" y="270"/>
                    <a:pt x="1439" y="277"/>
                    <a:pt x="1442" y="284"/>
                  </a:cubicBezTo>
                  <a:cubicBezTo>
                    <a:pt x="1446" y="292"/>
                    <a:pt x="1447" y="301"/>
                    <a:pt x="1447" y="312"/>
                  </a:cubicBezTo>
                  <a:cubicBezTo>
                    <a:pt x="1447" y="325"/>
                    <a:pt x="1444" y="336"/>
                    <a:pt x="1438" y="346"/>
                  </a:cubicBezTo>
                  <a:cubicBezTo>
                    <a:pt x="1432" y="355"/>
                    <a:pt x="1424" y="363"/>
                    <a:pt x="1414" y="370"/>
                  </a:cubicBezTo>
                  <a:cubicBezTo>
                    <a:pt x="1404" y="376"/>
                    <a:pt x="1393" y="381"/>
                    <a:pt x="1380" y="384"/>
                  </a:cubicBezTo>
                  <a:cubicBezTo>
                    <a:pt x="1367" y="387"/>
                    <a:pt x="1353" y="388"/>
                    <a:pt x="1339" y="388"/>
                  </a:cubicBezTo>
                  <a:cubicBezTo>
                    <a:pt x="1311" y="388"/>
                    <a:pt x="1286" y="384"/>
                    <a:pt x="1266" y="374"/>
                  </a:cubicBezTo>
                  <a:close/>
                  <a:moveTo>
                    <a:pt x="1097" y="168"/>
                  </a:moveTo>
                  <a:lnTo>
                    <a:pt x="1097" y="168"/>
                  </a:lnTo>
                  <a:cubicBezTo>
                    <a:pt x="1074" y="168"/>
                    <a:pt x="1056" y="175"/>
                    <a:pt x="1043" y="191"/>
                  </a:cubicBezTo>
                  <a:cubicBezTo>
                    <a:pt x="1030" y="207"/>
                    <a:pt x="1024" y="229"/>
                    <a:pt x="1024" y="256"/>
                  </a:cubicBezTo>
                  <a:cubicBezTo>
                    <a:pt x="1024" y="283"/>
                    <a:pt x="1030" y="304"/>
                    <a:pt x="1044" y="319"/>
                  </a:cubicBezTo>
                  <a:cubicBezTo>
                    <a:pt x="1057" y="335"/>
                    <a:pt x="1075" y="342"/>
                    <a:pt x="1097" y="342"/>
                  </a:cubicBezTo>
                  <a:cubicBezTo>
                    <a:pt x="1120" y="342"/>
                    <a:pt x="1137" y="335"/>
                    <a:pt x="1150" y="320"/>
                  </a:cubicBezTo>
                  <a:cubicBezTo>
                    <a:pt x="1162" y="305"/>
                    <a:pt x="1168" y="283"/>
                    <a:pt x="1168" y="255"/>
                  </a:cubicBezTo>
                  <a:cubicBezTo>
                    <a:pt x="1168" y="227"/>
                    <a:pt x="1162" y="206"/>
                    <a:pt x="1150" y="190"/>
                  </a:cubicBezTo>
                  <a:cubicBezTo>
                    <a:pt x="1137" y="175"/>
                    <a:pt x="1120" y="168"/>
                    <a:pt x="1097" y="168"/>
                  </a:cubicBezTo>
                  <a:close/>
                  <a:moveTo>
                    <a:pt x="1094" y="388"/>
                  </a:moveTo>
                  <a:lnTo>
                    <a:pt x="1094" y="388"/>
                  </a:lnTo>
                  <a:cubicBezTo>
                    <a:pt x="1055" y="388"/>
                    <a:pt x="1023" y="376"/>
                    <a:pt x="1000" y="353"/>
                  </a:cubicBezTo>
                  <a:cubicBezTo>
                    <a:pt x="976" y="329"/>
                    <a:pt x="964" y="297"/>
                    <a:pt x="964" y="258"/>
                  </a:cubicBezTo>
                  <a:cubicBezTo>
                    <a:pt x="964" y="215"/>
                    <a:pt x="977" y="182"/>
                    <a:pt x="1001" y="158"/>
                  </a:cubicBezTo>
                  <a:cubicBezTo>
                    <a:pt x="1026" y="134"/>
                    <a:pt x="1059" y="122"/>
                    <a:pt x="1101" y="122"/>
                  </a:cubicBezTo>
                  <a:cubicBezTo>
                    <a:pt x="1140" y="122"/>
                    <a:pt x="1172" y="133"/>
                    <a:pt x="1194" y="157"/>
                  </a:cubicBezTo>
                  <a:cubicBezTo>
                    <a:pt x="1216" y="180"/>
                    <a:pt x="1227" y="212"/>
                    <a:pt x="1227" y="254"/>
                  </a:cubicBezTo>
                  <a:cubicBezTo>
                    <a:pt x="1227" y="295"/>
                    <a:pt x="1215" y="327"/>
                    <a:pt x="1191" y="352"/>
                  </a:cubicBezTo>
                  <a:cubicBezTo>
                    <a:pt x="1167" y="376"/>
                    <a:pt x="1135" y="388"/>
                    <a:pt x="1094" y="388"/>
                  </a:cubicBezTo>
                  <a:close/>
                  <a:moveTo>
                    <a:pt x="944" y="182"/>
                  </a:moveTo>
                  <a:lnTo>
                    <a:pt x="944" y="182"/>
                  </a:lnTo>
                  <a:cubicBezTo>
                    <a:pt x="937" y="177"/>
                    <a:pt x="927" y="174"/>
                    <a:pt x="914" y="174"/>
                  </a:cubicBezTo>
                  <a:cubicBezTo>
                    <a:pt x="897" y="174"/>
                    <a:pt x="883" y="182"/>
                    <a:pt x="871" y="197"/>
                  </a:cubicBezTo>
                  <a:cubicBezTo>
                    <a:pt x="860" y="213"/>
                    <a:pt x="854" y="234"/>
                    <a:pt x="854" y="260"/>
                  </a:cubicBezTo>
                  <a:lnTo>
                    <a:pt x="854" y="382"/>
                  </a:lnTo>
                  <a:lnTo>
                    <a:pt x="796" y="382"/>
                  </a:lnTo>
                  <a:lnTo>
                    <a:pt x="796" y="128"/>
                  </a:lnTo>
                  <a:lnTo>
                    <a:pt x="854" y="128"/>
                  </a:lnTo>
                  <a:lnTo>
                    <a:pt x="854" y="180"/>
                  </a:lnTo>
                  <a:lnTo>
                    <a:pt x="855" y="180"/>
                  </a:lnTo>
                  <a:cubicBezTo>
                    <a:pt x="861" y="162"/>
                    <a:pt x="869" y="148"/>
                    <a:pt x="881" y="138"/>
                  </a:cubicBezTo>
                  <a:cubicBezTo>
                    <a:pt x="893" y="128"/>
                    <a:pt x="906" y="123"/>
                    <a:pt x="920" y="123"/>
                  </a:cubicBezTo>
                  <a:cubicBezTo>
                    <a:pt x="931" y="123"/>
                    <a:pt x="939" y="125"/>
                    <a:pt x="944" y="128"/>
                  </a:cubicBezTo>
                  <a:lnTo>
                    <a:pt x="944" y="182"/>
                  </a:lnTo>
                  <a:close/>
                  <a:moveTo>
                    <a:pt x="743" y="371"/>
                  </a:moveTo>
                  <a:lnTo>
                    <a:pt x="743" y="371"/>
                  </a:lnTo>
                  <a:cubicBezTo>
                    <a:pt x="723" y="382"/>
                    <a:pt x="698" y="388"/>
                    <a:pt x="670" y="388"/>
                  </a:cubicBezTo>
                  <a:cubicBezTo>
                    <a:pt x="632" y="388"/>
                    <a:pt x="602" y="376"/>
                    <a:pt x="578" y="353"/>
                  </a:cubicBezTo>
                  <a:cubicBezTo>
                    <a:pt x="555" y="329"/>
                    <a:pt x="544" y="299"/>
                    <a:pt x="544" y="261"/>
                  </a:cubicBezTo>
                  <a:cubicBezTo>
                    <a:pt x="544" y="219"/>
                    <a:pt x="556" y="185"/>
                    <a:pt x="581" y="160"/>
                  </a:cubicBezTo>
                  <a:cubicBezTo>
                    <a:pt x="606" y="134"/>
                    <a:pt x="640" y="122"/>
                    <a:pt x="682" y="122"/>
                  </a:cubicBezTo>
                  <a:cubicBezTo>
                    <a:pt x="705" y="122"/>
                    <a:pt x="726" y="126"/>
                    <a:pt x="743" y="134"/>
                  </a:cubicBezTo>
                  <a:lnTo>
                    <a:pt x="743" y="187"/>
                  </a:lnTo>
                  <a:cubicBezTo>
                    <a:pt x="726" y="174"/>
                    <a:pt x="707" y="168"/>
                    <a:pt x="686" y="168"/>
                  </a:cubicBezTo>
                  <a:cubicBezTo>
                    <a:pt x="662" y="168"/>
                    <a:pt x="642" y="176"/>
                    <a:pt x="626" y="192"/>
                  </a:cubicBezTo>
                  <a:cubicBezTo>
                    <a:pt x="611" y="209"/>
                    <a:pt x="603" y="230"/>
                    <a:pt x="603" y="257"/>
                  </a:cubicBezTo>
                  <a:cubicBezTo>
                    <a:pt x="603" y="284"/>
                    <a:pt x="610" y="304"/>
                    <a:pt x="625" y="320"/>
                  </a:cubicBezTo>
                  <a:cubicBezTo>
                    <a:pt x="640" y="335"/>
                    <a:pt x="659" y="342"/>
                    <a:pt x="684" y="342"/>
                  </a:cubicBezTo>
                  <a:cubicBezTo>
                    <a:pt x="705" y="342"/>
                    <a:pt x="725" y="335"/>
                    <a:pt x="743" y="320"/>
                  </a:cubicBezTo>
                  <a:lnTo>
                    <a:pt x="743" y="371"/>
                  </a:lnTo>
                  <a:close/>
                  <a:moveTo>
                    <a:pt x="499" y="382"/>
                  </a:moveTo>
                  <a:lnTo>
                    <a:pt x="499" y="382"/>
                  </a:lnTo>
                  <a:lnTo>
                    <a:pt x="441" y="382"/>
                  </a:lnTo>
                  <a:lnTo>
                    <a:pt x="441" y="128"/>
                  </a:lnTo>
                  <a:lnTo>
                    <a:pt x="499" y="128"/>
                  </a:lnTo>
                  <a:lnTo>
                    <a:pt x="499" y="382"/>
                  </a:lnTo>
                  <a:close/>
                  <a:moveTo>
                    <a:pt x="470" y="74"/>
                  </a:moveTo>
                  <a:lnTo>
                    <a:pt x="470" y="74"/>
                  </a:lnTo>
                  <a:cubicBezTo>
                    <a:pt x="461" y="74"/>
                    <a:pt x="453" y="71"/>
                    <a:pt x="446" y="65"/>
                  </a:cubicBezTo>
                  <a:cubicBezTo>
                    <a:pt x="439" y="59"/>
                    <a:pt x="436" y="51"/>
                    <a:pt x="436" y="41"/>
                  </a:cubicBezTo>
                  <a:cubicBezTo>
                    <a:pt x="436" y="32"/>
                    <a:pt x="439" y="24"/>
                    <a:pt x="446" y="18"/>
                  </a:cubicBezTo>
                  <a:cubicBezTo>
                    <a:pt x="453" y="11"/>
                    <a:pt x="461" y="8"/>
                    <a:pt x="470" y="8"/>
                  </a:cubicBezTo>
                  <a:cubicBezTo>
                    <a:pt x="480" y="8"/>
                    <a:pt x="489" y="11"/>
                    <a:pt x="495" y="18"/>
                  </a:cubicBezTo>
                  <a:cubicBezTo>
                    <a:pt x="502" y="24"/>
                    <a:pt x="506" y="32"/>
                    <a:pt x="506" y="41"/>
                  </a:cubicBezTo>
                  <a:cubicBezTo>
                    <a:pt x="506" y="50"/>
                    <a:pt x="502" y="58"/>
                    <a:pt x="495" y="64"/>
                  </a:cubicBezTo>
                  <a:cubicBezTo>
                    <a:pt x="489" y="71"/>
                    <a:pt x="480" y="74"/>
                    <a:pt x="470" y="74"/>
                  </a:cubicBezTo>
                  <a:close/>
                  <a:moveTo>
                    <a:pt x="385" y="382"/>
                  </a:moveTo>
                  <a:lnTo>
                    <a:pt x="385" y="382"/>
                  </a:lnTo>
                  <a:lnTo>
                    <a:pt x="326" y="382"/>
                  </a:lnTo>
                  <a:lnTo>
                    <a:pt x="326" y="151"/>
                  </a:lnTo>
                  <a:cubicBezTo>
                    <a:pt x="326" y="132"/>
                    <a:pt x="327" y="109"/>
                    <a:pt x="329" y="82"/>
                  </a:cubicBezTo>
                  <a:lnTo>
                    <a:pt x="328" y="82"/>
                  </a:lnTo>
                  <a:cubicBezTo>
                    <a:pt x="324" y="98"/>
                    <a:pt x="321" y="109"/>
                    <a:pt x="318" y="116"/>
                  </a:cubicBezTo>
                  <a:lnTo>
                    <a:pt x="211" y="382"/>
                  </a:lnTo>
                  <a:lnTo>
                    <a:pt x="170" y="382"/>
                  </a:lnTo>
                  <a:lnTo>
                    <a:pt x="63" y="118"/>
                  </a:lnTo>
                  <a:cubicBezTo>
                    <a:pt x="60" y="110"/>
                    <a:pt x="57" y="98"/>
                    <a:pt x="54" y="82"/>
                  </a:cubicBezTo>
                  <a:lnTo>
                    <a:pt x="53" y="82"/>
                  </a:lnTo>
                  <a:cubicBezTo>
                    <a:pt x="54" y="96"/>
                    <a:pt x="55" y="120"/>
                    <a:pt x="55" y="152"/>
                  </a:cubicBezTo>
                  <a:lnTo>
                    <a:pt x="55" y="382"/>
                  </a:lnTo>
                  <a:lnTo>
                    <a:pt x="0" y="382"/>
                  </a:lnTo>
                  <a:lnTo>
                    <a:pt x="0" y="25"/>
                  </a:lnTo>
                  <a:lnTo>
                    <a:pt x="83" y="25"/>
                  </a:lnTo>
                  <a:lnTo>
                    <a:pt x="178" y="263"/>
                  </a:lnTo>
                  <a:cubicBezTo>
                    <a:pt x="185" y="281"/>
                    <a:pt x="189" y="295"/>
                    <a:pt x="192" y="304"/>
                  </a:cubicBezTo>
                  <a:lnTo>
                    <a:pt x="193" y="304"/>
                  </a:lnTo>
                  <a:cubicBezTo>
                    <a:pt x="199" y="285"/>
                    <a:pt x="204" y="271"/>
                    <a:pt x="208" y="262"/>
                  </a:cubicBezTo>
                  <a:lnTo>
                    <a:pt x="304" y="25"/>
                  </a:lnTo>
                  <a:lnTo>
                    <a:pt x="385" y="25"/>
                  </a:lnTo>
                  <a:lnTo>
                    <a:pt x="385" y="382"/>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 name="Freeform 6">
              <a:extLst>
                <a:ext uri="{FF2B5EF4-FFF2-40B4-BE49-F238E27FC236}">
                  <a16:creationId xmlns:a16="http://schemas.microsoft.com/office/drawing/2014/main" id="{990E81CC-C484-4431-8CB7-ED400869414E}"/>
                </a:ext>
              </a:extLst>
            </p:cNvPr>
            <p:cNvSpPr>
              <a:spLocks noChangeAspect="1" noEditPoints="1"/>
            </p:cNvSpPr>
            <p:nvPr userDrawn="1"/>
          </p:nvSpPr>
          <p:spPr bwMode="black">
            <a:xfrm>
              <a:off x="342" y="1889"/>
              <a:ext cx="1389" cy="284"/>
            </a:xfrm>
            <a:custGeom>
              <a:avLst/>
              <a:gdLst>
                <a:gd name="T0" fmla="*/ 1904 w 1904"/>
                <a:gd name="T1" fmla="*/ 178 h 384"/>
                <a:gd name="T2" fmla="*/ 1831 w 1904"/>
                <a:gd name="T3" fmla="*/ 193 h 384"/>
                <a:gd name="T4" fmla="*/ 1814 w 1904"/>
                <a:gd name="T5" fmla="*/ 378 h 384"/>
                <a:gd name="T6" fmla="*/ 1756 w 1904"/>
                <a:gd name="T7" fmla="*/ 123 h 384"/>
                <a:gd name="T8" fmla="*/ 1814 w 1904"/>
                <a:gd name="T9" fmla="*/ 175 h 384"/>
                <a:gd name="T10" fmla="*/ 1841 w 1904"/>
                <a:gd name="T11" fmla="*/ 133 h 384"/>
                <a:gd name="T12" fmla="*/ 1904 w 1904"/>
                <a:gd name="T13" fmla="*/ 123 h 384"/>
                <a:gd name="T14" fmla="*/ 1698 w 1904"/>
                <a:gd name="T15" fmla="*/ 378 h 384"/>
                <a:gd name="T16" fmla="*/ 1640 w 1904"/>
                <a:gd name="T17" fmla="*/ 378 h 384"/>
                <a:gd name="T18" fmla="*/ 1639 w 1904"/>
                <a:gd name="T19" fmla="*/ 337 h 384"/>
                <a:gd name="T20" fmla="*/ 1470 w 1904"/>
                <a:gd name="T21" fmla="*/ 275 h 384"/>
                <a:gd name="T22" fmla="*/ 1528 w 1904"/>
                <a:gd name="T23" fmla="*/ 123 h 384"/>
                <a:gd name="T24" fmla="*/ 1581 w 1904"/>
                <a:gd name="T25" fmla="*/ 338 h 384"/>
                <a:gd name="T26" fmla="*/ 1640 w 1904"/>
                <a:gd name="T27" fmla="*/ 269 h 384"/>
                <a:gd name="T28" fmla="*/ 1698 w 1904"/>
                <a:gd name="T29" fmla="*/ 123 h 384"/>
                <a:gd name="T30" fmla="*/ 1295 w 1904"/>
                <a:gd name="T31" fmla="*/ 163 h 384"/>
                <a:gd name="T32" fmla="*/ 1241 w 1904"/>
                <a:gd name="T33" fmla="*/ 186 h 384"/>
                <a:gd name="T34" fmla="*/ 1241 w 1904"/>
                <a:gd name="T35" fmla="*/ 315 h 384"/>
                <a:gd name="T36" fmla="*/ 1347 w 1904"/>
                <a:gd name="T37" fmla="*/ 315 h 384"/>
                <a:gd name="T38" fmla="*/ 1347 w 1904"/>
                <a:gd name="T39" fmla="*/ 186 h 384"/>
                <a:gd name="T40" fmla="*/ 1292 w 1904"/>
                <a:gd name="T41" fmla="*/ 384 h 384"/>
                <a:gd name="T42" fmla="*/ 1198 w 1904"/>
                <a:gd name="T43" fmla="*/ 348 h 384"/>
                <a:gd name="T44" fmla="*/ 1199 w 1904"/>
                <a:gd name="T45" fmla="*/ 153 h 384"/>
                <a:gd name="T46" fmla="*/ 1392 w 1904"/>
                <a:gd name="T47" fmla="*/ 152 h 384"/>
                <a:gd name="T48" fmla="*/ 1389 w 1904"/>
                <a:gd name="T49" fmla="*/ 347 h 384"/>
                <a:gd name="T50" fmla="*/ 1198 w 1904"/>
                <a:gd name="T51" fmla="*/ 71 h 384"/>
                <a:gd name="T52" fmla="*/ 1095 w 1904"/>
                <a:gd name="T53" fmla="*/ 71 h 384"/>
                <a:gd name="T54" fmla="*/ 1036 w 1904"/>
                <a:gd name="T55" fmla="*/ 378 h 384"/>
                <a:gd name="T56" fmla="*/ 933 w 1904"/>
                <a:gd name="T57" fmla="*/ 71 h 384"/>
                <a:gd name="T58" fmla="*/ 1198 w 1904"/>
                <a:gd name="T59" fmla="*/ 21 h 384"/>
                <a:gd name="T60" fmla="*/ 746 w 1904"/>
                <a:gd name="T61" fmla="*/ 225 h 384"/>
                <a:gd name="T62" fmla="*/ 731 w 1904"/>
                <a:gd name="T63" fmla="*/ 177 h 384"/>
                <a:gd name="T64" fmla="*/ 649 w 1904"/>
                <a:gd name="T65" fmla="*/ 177 h 384"/>
                <a:gd name="T66" fmla="*/ 746 w 1904"/>
                <a:gd name="T67" fmla="*/ 225 h 384"/>
                <a:gd name="T68" fmla="*/ 802 w 1904"/>
                <a:gd name="T69" fmla="*/ 266 h 384"/>
                <a:gd name="T70" fmla="*/ 649 w 1904"/>
                <a:gd name="T71" fmla="*/ 320 h 384"/>
                <a:gd name="T72" fmla="*/ 782 w 1904"/>
                <a:gd name="T73" fmla="*/ 315 h 384"/>
                <a:gd name="T74" fmla="*/ 689 w 1904"/>
                <a:gd name="T75" fmla="*/ 384 h 384"/>
                <a:gd name="T76" fmla="*/ 569 w 1904"/>
                <a:gd name="T77" fmla="*/ 251 h 384"/>
                <a:gd name="T78" fmla="*/ 692 w 1904"/>
                <a:gd name="T79" fmla="*/ 117 h 384"/>
                <a:gd name="T80" fmla="*/ 802 w 1904"/>
                <a:gd name="T81" fmla="*/ 244 h 384"/>
                <a:gd name="T82" fmla="*/ 526 w 1904"/>
                <a:gd name="T83" fmla="*/ 378 h 384"/>
                <a:gd name="T84" fmla="*/ 468 w 1904"/>
                <a:gd name="T85" fmla="*/ 378 h 384"/>
                <a:gd name="T86" fmla="*/ 417 w 1904"/>
                <a:gd name="T87" fmla="*/ 163 h 384"/>
                <a:gd name="T88" fmla="*/ 357 w 1904"/>
                <a:gd name="T89" fmla="*/ 240 h 384"/>
                <a:gd name="T90" fmla="*/ 298 w 1904"/>
                <a:gd name="T91" fmla="*/ 378 h 384"/>
                <a:gd name="T92" fmla="*/ 357 w 1904"/>
                <a:gd name="T93" fmla="*/ 0 h 384"/>
                <a:gd name="T94" fmla="*/ 358 w 1904"/>
                <a:gd name="T95" fmla="*/ 165 h 384"/>
                <a:gd name="T96" fmla="*/ 526 w 1904"/>
                <a:gd name="T97" fmla="*/ 221 h 384"/>
                <a:gd name="T98" fmla="*/ 265 w 1904"/>
                <a:gd name="T99" fmla="*/ 71 h 384"/>
                <a:gd name="T100" fmla="*/ 162 w 1904"/>
                <a:gd name="T101" fmla="*/ 71 h 384"/>
                <a:gd name="T102" fmla="*/ 102 w 1904"/>
                <a:gd name="T103" fmla="*/ 378 h 384"/>
                <a:gd name="T104" fmla="*/ 0 w 1904"/>
                <a:gd name="T105" fmla="*/ 71 h 384"/>
                <a:gd name="T106" fmla="*/ 265 w 1904"/>
                <a:gd name="T107" fmla="*/ 21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4" h="384">
                  <a:moveTo>
                    <a:pt x="1904" y="178"/>
                  </a:moveTo>
                  <a:lnTo>
                    <a:pt x="1904" y="178"/>
                  </a:lnTo>
                  <a:cubicBezTo>
                    <a:pt x="1897" y="172"/>
                    <a:pt x="1887" y="170"/>
                    <a:pt x="1874" y="170"/>
                  </a:cubicBezTo>
                  <a:cubicBezTo>
                    <a:pt x="1857" y="170"/>
                    <a:pt x="1842" y="177"/>
                    <a:pt x="1831" y="193"/>
                  </a:cubicBezTo>
                  <a:cubicBezTo>
                    <a:pt x="1819" y="208"/>
                    <a:pt x="1814" y="229"/>
                    <a:pt x="1814" y="256"/>
                  </a:cubicBezTo>
                  <a:lnTo>
                    <a:pt x="1814" y="378"/>
                  </a:lnTo>
                  <a:lnTo>
                    <a:pt x="1756" y="378"/>
                  </a:lnTo>
                  <a:lnTo>
                    <a:pt x="1756" y="123"/>
                  </a:lnTo>
                  <a:lnTo>
                    <a:pt x="1814" y="123"/>
                  </a:lnTo>
                  <a:lnTo>
                    <a:pt x="1814" y="175"/>
                  </a:lnTo>
                  <a:lnTo>
                    <a:pt x="1815" y="175"/>
                  </a:lnTo>
                  <a:cubicBezTo>
                    <a:pt x="1820" y="157"/>
                    <a:pt x="1829" y="143"/>
                    <a:pt x="1841" y="133"/>
                  </a:cubicBezTo>
                  <a:cubicBezTo>
                    <a:pt x="1853" y="123"/>
                    <a:pt x="1866" y="118"/>
                    <a:pt x="1880" y="118"/>
                  </a:cubicBezTo>
                  <a:cubicBezTo>
                    <a:pt x="1891" y="118"/>
                    <a:pt x="1899" y="120"/>
                    <a:pt x="1904" y="123"/>
                  </a:cubicBezTo>
                  <a:lnTo>
                    <a:pt x="1904" y="178"/>
                  </a:lnTo>
                  <a:close/>
                  <a:moveTo>
                    <a:pt x="1698" y="378"/>
                  </a:moveTo>
                  <a:lnTo>
                    <a:pt x="1698" y="378"/>
                  </a:lnTo>
                  <a:lnTo>
                    <a:pt x="1640" y="378"/>
                  </a:lnTo>
                  <a:lnTo>
                    <a:pt x="1640" y="337"/>
                  </a:lnTo>
                  <a:lnTo>
                    <a:pt x="1639" y="337"/>
                  </a:lnTo>
                  <a:cubicBezTo>
                    <a:pt x="1623" y="368"/>
                    <a:pt x="1596" y="384"/>
                    <a:pt x="1561" y="384"/>
                  </a:cubicBezTo>
                  <a:cubicBezTo>
                    <a:pt x="1500" y="384"/>
                    <a:pt x="1470" y="347"/>
                    <a:pt x="1470" y="275"/>
                  </a:cubicBezTo>
                  <a:lnTo>
                    <a:pt x="1470" y="123"/>
                  </a:lnTo>
                  <a:lnTo>
                    <a:pt x="1528" y="123"/>
                  </a:lnTo>
                  <a:lnTo>
                    <a:pt x="1528" y="269"/>
                  </a:lnTo>
                  <a:cubicBezTo>
                    <a:pt x="1528" y="315"/>
                    <a:pt x="1546" y="338"/>
                    <a:pt x="1581" y="338"/>
                  </a:cubicBezTo>
                  <a:cubicBezTo>
                    <a:pt x="1599" y="338"/>
                    <a:pt x="1613" y="331"/>
                    <a:pt x="1624" y="319"/>
                  </a:cubicBezTo>
                  <a:cubicBezTo>
                    <a:pt x="1635" y="306"/>
                    <a:pt x="1640" y="290"/>
                    <a:pt x="1640" y="269"/>
                  </a:cubicBezTo>
                  <a:lnTo>
                    <a:pt x="1640" y="123"/>
                  </a:lnTo>
                  <a:lnTo>
                    <a:pt x="1698" y="123"/>
                  </a:lnTo>
                  <a:lnTo>
                    <a:pt x="1698" y="378"/>
                  </a:lnTo>
                  <a:close/>
                  <a:moveTo>
                    <a:pt x="1295" y="163"/>
                  </a:moveTo>
                  <a:lnTo>
                    <a:pt x="1295" y="163"/>
                  </a:lnTo>
                  <a:cubicBezTo>
                    <a:pt x="1272" y="163"/>
                    <a:pt x="1254" y="171"/>
                    <a:pt x="1241" y="186"/>
                  </a:cubicBezTo>
                  <a:cubicBezTo>
                    <a:pt x="1228" y="202"/>
                    <a:pt x="1221" y="224"/>
                    <a:pt x="1221" y="252"/>
                  </a:cubicBezTo>
                  <a:cubicBezTo>
                    <a:pt x="1221" y="278"/>
                    <a:pt x="1228" y="299"/>
                    <a:pt x="1241" y="315"/>
                  </a:cubicBezTo>
                  <a:cubicBezTo>
                    <a:pt x="1255" y="330"/>
                    <a:pt x="1273" y="338"/>
                    <a:pt x="1295" y="338"/>
                  </a:cubicBezTo>
                  <a:cubicBezTo>
                    <a:pt x="1318" y="338"/>
                    <a:pt x="1335" y="330"/>
                    <a:pt x="1347" y="315"/>
                  </a:cubicBezTo>
                  <a:cubicBezTo>
                    <a:pt x="1360" y="300"/>
                    <a:pt x="1366" y="279"/>
                    <a:pt x="1366" y="251"/>
                  </a:cubicBezTo>
                  <a:cubicBezTo>
                    <a:pt x="1366" y="223"/>
                    <a:pt x="1360" y="201"/>
                    <a:pt x="1347" y="186"/>
                  </a:cubicBezTo>
                  <a:cubicBezTo>
                    <a:pt x="1335" y="170"/>
                    <a:pt x="1318" y="163"/>
                    <a:pt x="1295" y="163"/>
                  </a:cubicBezTo>
                  <a:close/>
                  <a:moveTo>
                    <a:pt x="1292" y="384"/>
                  </a:moveTo>
                  <a:lnTo>
                    <a:pt x="1292" y="384"/>
                  </a:lnTo>
                  <a:cubicBezTo>
                    <a:pt x="1253" y="384"/>
                    <a:pt x="1221" y="372"/>
                    <a:pt x="1198" y="348"/>
                  </a:cubicBezTo>
                  <a:cubicBezTo>
                    <a:pt x="1174" y="324"/>
                    <a:pt x="1162" y="292"/>
                    <a:pt x="1162" y="253"/>
                  </a:cubicBezTo>
                  <a:cubicBezTo>
                    <a:pt x="1162" y="210"/>
                    <a:pt x="1174" y="177"/>
                    <a:pt x="1199" y="153"/>
                  </a:cubicBezTo>
                  <a:cubicBezTo>
                    <a:pt x="1224" y="129"/>
                    <a:pt x="1257" y="117"/>
                    <a:pt x="1298" y="117"/>
                  </a:cubicBezTo>
                  <a:cubicBezTo>
                    <a:pt x="1338" y="117"/>
                    <a:pt x="1370" y="128"/>
                    <a:pt x="1392" y="152"/>
                  </a:cubicBezTo>
                  <a:cubicBezTo>
                    <a:pt x="1414" y="175"/>
                    <a:pt x="1425" y="208"/>
                    <a:pt x="1425" y="249"/>
                  </a:cubicBezTo>
                  <a:cubicBezTo>
                    <a:pt x="1425" y="290"/>
                    <a:pt x="1413" y="322"/>
                    <a:pt x="1389" y="347"/>
                  </a:cubicBezTo>
                  <a:cubicBezTo>
                    <a:pt x="1365" y="371"/>
                    <a:pt x="1333" y="384"/>
                    <a:pt x="1292" y="384"/>
                  </a:cubicBezTo>
                  <a:close/>
                  <a:moveTo>
                    <a:pt x="1198" y="71"/>
                  </a:moveTo>
                  <a:lnTo>
                    <a:pt x="1198" y="71"/>
                  </a:lnTo>
                  <a:lnTo>
                    <a:pt x="1095" y="71"/>
                  </a:lnTo>
                  <a:lnTo>
                    <a:pt x="1095" y="378"/>
                  </a:lnTo>
                  <a:lnTo>
                    <a:pt x="1036" y="378"/>
                  </a:lnTo>
                  <a:lnTo>
                    <a:pt x="1036" y="71"/>
                  </a:lnTo>
                  <a:lnTo>
                    <a:pt x="933" y="71"/>
                  </a:lnTo>
                  <a:lnTo>
                    <a:pt x="933" y="21"/>
                  </a:lnTo>
                  <a:lnTo>
                    <a:pt x="1198" y="21"/>
                  </a:lnTo>
                  <a:lnTo>
                    <a:pt x="1198" y="71"/>
                  </a:lnTo>
                  <a:close/>
                  <a:moveTo>
                    <a:pt x="746" y="225"/>
                  </a:moveTo>
                  <a:lnTo>
                    <a:pt x="746" y="225"/>
                  </a:lnTo>
                  <a:cubicBezTo>
                    <a:pt x="746" y="204"/>
                    <a:pt x="741" y="188"/>
                    <a:pt x="731" y="177"/>
                  </a:cubicBezTo>
                  <a:cubicBezTo>
                    <a:pt x="721" y="165"/>
                    <a:pt x="708" y="159"/>
                    <a:pt x="691" y="159"/>
                  </a:cubicBezTo>
                  <a:cubicBezTo>
                    <a:pt x="675" y="159"/>
                    <a:pt x="660" y="165"/>
                    <a:pt x="649" y="177"/>
                  </a:cubicBezTo>
                  <a:cubicBezTo>
                    <a:pt x="637" y="190"/>
                    <a:pt x="630" y="205"/>
                    <a:pt x="627" y="225"/>
                  </a:cubicBezTo>
                  <a:lnTo>
                    <a:pt x="746" y="225"/>
                  </a:lnTo>
                  <a:close/>
                  <a:moveTo>
                    <a:pt x="802" y="266"/>
                  </a:moveTo>
                  <a:lnTo>
                    <a:pt x="802" y="266"/>
                  </a:lnTo>
                  <a:lnTo>
                    <a:pt x="627" y="266"/>
                  </a:lnTo>
                  <a:cubicBezTo>
                    <a:pt x="628" y="289"/>
                    <a:pt x="635" y="308"/>
                    <a:pt x="649" y="320"/>
                  </a:cubicBezTo>
                  <a:cubicBezTo>
                    <a:pt x="663" y="333"/>
                    <a:pt x="682" y="339"/>
                    <a:pt x="707" y="339"/>
                  </a:cubicBezTo>
                  <a:cubicBezTo>
                    <a:pt x="734" y="339"/>
                    <a:pt x="759" y="331"/>
                    <a:pt x="782" y="315"/>
                  </a:cubicBezTo>
                  <a:lnTo>
                    <a:pt x="782" y="362"/>
                  </a:lnTo>
                  <a:cubicBezTo>
                    <a:pt x="759" y="376"/>
                    <a:pt x="728" y="384"/>
                    <a:pt x="689" y="384"/>
                  </a:cubicBezTo>
                  <a:cubicBezTo>
                    <a:pt x="652" y="384"/>
                    <a:pt x="622" y="372"/>
                    <a:pt x="601" y="349"/>
                  </a:cubicBezTo>
                  <a:cubicBezTo>
                    <a:pt x="579" y="326"/>
                    <a:pt x="569" y="293"/>
                    <a:pt x="569" y="251"/>
                  </a:cubicBezTo>
                  <a:cubicBezTo>
                    <a:pt x="569" y="211"/>
                    <a:pt x="581" y="179"/>
                    <a:pt x="604" y="154"/>
                  </a:cubicBezTo>
                  <a:cubicBezTo>
                    <a:pt x="628" y="129"/>
                    <a:pt x="657" y="117"/>
                    <a:pt x="692" y="117"/>
                  </a:cubicBezTo>
                  <a:cubicBezTo>
                    <a:pt x="727" y="117"/>
                    <a:pt x="754" y="128"/>
                    <a:pt x="773" y="150"/>
                  </a:cubicBezTo>
                  <a:cubicBezTo>
                    <a:pt x="792" y="173"/>
                    <a:pt x="802" y="204"/>
                    <a:pt x="802" y="244"/>
                  </a:cubicBezTo>
                  <a:lnTo>
                    <a:pt x="802" y="266"/>
                  </a:lnTo>
                  <a:close/>
                  <a:moveTo>
                    <a:pt x="526" y="378"/>
                  </a:moveTo>
                  <a:lnTo>
                    <a:pt x="526" y="378"/>
                  </a:lnTo>
                  <a:lnTo>
                    <a:pt x="468" y="378"/>
                  </a:lnTo>
                  <a:lnTo>
                    <a:pt x="468" y="238"/>
                  </a:lnTo>
                  <a:cubicBezTo>
                    <a:pt x="468" y="188"/>
                    <a:pt x="451" y="163"/>
                    <a:pt x="417" y="163"/>
                  </a:cubicBezTo>
                  <a:cubicBezTo>
                    <a:pt x="400" y="163"/>
                    <a:pt x="386" y="170"/>
                    <a:pt x="374" y="184"/>
                  </a:cubicBezTo>
                  <a:cubicBezTo>
                    <a:pt x="362" y="199"/>
                    <a:pt x="357" y="218"/>
                    <a:pt x="357" y="240"/>
                  </a:cubicBezTo>
                  <a:lnTo>
                    <a:pt x="357" y="378"/>
                  </a:lnTo>
                  <a:lnTo>
                    <a:pt x="298" y="378"/>
                  </a:lnTo>
                  <a:lnTo>
                    <a:pt x="298" y="0"/>
                  </a:lnTo>
                  <a:lnTo>
                    <a:pt x="357" y="0"/>
                  </a:lnTo>
                  <a:lnTo>
                    <a:pt x="357" y="165"/>
                  </a:lnTo>
                  <a:lnTo>
                    <a:pt x="358" y="165"/>
                  </a:lnTo>
                  <a:cubicBezTo>
                    <a:pt x="377" y="133"/>
                    <a:pt x="405" y="117"/>
                    <a:pt x="441" y="117"/>
                  </a:cubicBezTo>
                  <a:cubicBezTo>
                    <a:pt x="497" y="117"/>
                    <a:pt x="526" y="151"/>
                    <a:pt x="526" y="221"/>
                  </a:cubicBezTo>
                  <a:lnTo>
                    <a:pt x="526" y="378"/>
                  </a:lnTo>
                  <a:close/>
                  <a:moveTo>
                    <a:pt x="265" y="71"/>
                  </a:moveTo>
                  <a:lnTo>
                    <a:pt x="265" y="71"/>
                  </a:lnTo>
                  <a:lnTo>
                    <a:pt x="162" y="71"/>
                  </a:lnTo>
                  <a:lnTo>
                    <a:pt x="162" y="378"/>
                  </a:lnTo>
                  <a:lnTo>
                    <a:pt x="102" y="378"/>
                  </a:lnTo>
                  <a:lnTo>
                    <a:pt x="102" y="71"/>
                  </a:lnTo>
                  <a:lnTo>
                    <a:pt x="0" y="71"/>
                  </a:lnTo>
                  <a:lnTo>
                    <a:pt x="0" y="21"/>
                  </a:lnTo>
                  <a:lnTo>
                    <a:pt x="265" y="21"/>
                  </a:lnTo>
                  <a:lnTo>
                    <a:pt x="265" y="71"/>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274140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D83B0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7" name="Text Placeholder 4">
            <a:extLst>
              <a:ext uri="{FF2B5EF4-FFF2-40B4-BE49-F238E27FC236}">
                <a16:creationId xmlns:a16="http://schemas.microsoft.com/office/drawing/2014/main" id="{1FC2526B-B2B3-4BA5-AC17-B1AAD1FF4B5D}"/>
              </a:ext>
            </a:extLst>
          </p:cNvPr>
          <p:cNvSpPr>
            <a:spLocks noGrp="1"/>
          </p:cNvSpPr>
          <p:nvPr>
            <p:ph type="body" sz="quarter" idx="14" hasCustomPrompt="1"/>
          </p:nvPr>
        </p:nvSpPr>
        <p:spPr>
          <a:xfrm>
            <a:off x="584200" y="6016752"/>
            <a:ext cx="55138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6" name="MS logo gray - EMF" descr="Microsoft logo, gray text version">
            <a:extLst>
              <a:ext uri="{FF2B5EF4-FFF2-40B4-BE49-F238E27FC236}">
                <a16:creationId xmlns:a16="http://schemas.microsoft.com/office/drawing/2014/main" id="{F28077D6-7EB1-4B7E-84A0-48374B645BA8}"/>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863917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8" name="Text Placeholder 4">
            <a:extLst>
              <a:ext uri="{FF2B5EF4-FFF2-40B4-BE49-F238E27FC236}">
                <a16:creationId xmlns:a16="http://schemas.microsoft.com/office/drawing/2014/main" id="{33510880-83DD-48A9-A111-05C52DE11113}"/>
              </a:ext>
            </a:extLst>
          </p:cNvPr>
          <p:cNvSpPr>
            <a:spLocks noGrp="1"/>
          </p:cNvSpPr>
          <p:nvPr>
            <p:ph type="body" sz="quarter" idx="14" hasCustomPrompt="1"/>
          </p:nvPr>
        </p:nvSpPr>
        <p:spPr>
          <a:xfrm>
            <a:off x="584200" y="6016752"/>
            <a:ext cx="2743200"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7" name="Picture 6" descr="Microsoft Ignite The Tour graphic">
            <a:extLst>
              <a:ext uri="{FF2B5EF4-FFF2-40B4-BE49-F238E27FC236}">
                <a16:creationId xmlns:a16="http://schemas.microsoft.com/office/drawing/2014/main" id="{634884E1-B5A4-420C-A2DE-6323A92F07E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906486" y="0"/>
            <a:ext cx="9285514"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238635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7" name="Text Placeholder 4">
            <a:extLst>
              <a:ext uri="{FF2B5EF4-FFF2-40B4-BE49-F238E27FC236}">
                <a16:creationId xmlns:a16="http://schemas.microsoft.com/office/drawing/2014/main" id="{9DABB7D0-35E4-4977-B6DF-FC6413167548}"/>
              </a:ext>
            </a:extLst>
          </p:cNvPr>
          <p:cNvSpPr>
            <a:spLocks noGrp="1"/>
          </p:cNvSpPr>
          <p:nvPr>
            <p:ph type="body" sz="quarter" idx="14" hasCustomPrompt="1"/>
          </p:nvPr>
        </p:nvSpPr>
        <p:spPr>
          <a:xfrm>
            <a:off x="584200" y="6016752"/>
            <a:ext cx="55138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8" name="Picture 7" descr="Microsoft Ignite The Tour graphic">
            <a:extLst>
              <a:ext uri="{FF2B5EF4-FFF2-40B4-BE49-F238E27FC236}">
                <a16:creationId xmlns:a16="http://schemas.microsoft.com/office/drawing/2014/main" id="{0DD4EC91-2113-42B5-BCCE-4B5CFDA84CC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294626" y="-1"/>
            <a:ext cx="6897374" cy="6858001"/>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69472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775A9BF-C6D3-4517-B16F-782261BCAC6E}"/>
              </a:ext>
            </a:extLst>
          </p:cNvPr>
          <p:cNvSpPr>
            <a:spLocks noGrp="1"/>
          </p:cNvSpPr>
          <p:nvPr>
            <p:ph type="dt" sz="half" idx="10"/>
          </p:nvPr>
        </p:nvSpPr>
        <p:spPr/>
        <p:txBody>
          <a:bodyPr/>
          <a:lstStyle/>
          <a:p>
            <a:fld id="{894C087B-338C-4182-AF63-7FDC88A654E5}" type="datetimeFigureOut">
              <a:rPr lang="en-GB" smtClean="0"/>
              <a:t>22/07/2021</a:t>
            </a:fld>
            <a:endParaRPr lang="en-GB"/>
          </a:p>
        </p:txBody>
      </p:sp>
      <p:sp>
        <p:nvSpPr>
          <p:cNvPr id="3" name="Footer Placeholder 2">
            <a:extLst>
              <a:ext uri="{FF2B5EF4-FFF2-40B4-BE49-F238E27FC236}">
                <a16:creationId xmlns:a16="http://schemas.microsoft.com/office/drawing/2014/main" id="{2E1781E7-A5FA-4758-A445-BB72CBBAEB47}"/>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E6D817DF-8FF3-4A85-A541-417EA08295E5}"/>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948326066"/>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6" name="Text Placeholder 4">
            <a:extLst>
              <a:ext uri="{FF2B5EF4-FFF2-40B4-BE49-F238E27FC236}">
                <a16:creationId xmlns:a16="http://schemas.microsoft.com/office/drawing/2014/main" id="{057C73B5-0E5D-44A8-AE3C-5A0E30422215}"/>
              </a:ext>
            </a:extLst>
          </p:cNvPr>
          <p:cNvSpPr>
            <a:spLocks noGrp="1"/>
          </p:cNvSpPr>
          <p:nvPr>
            <p:ph type="body" sz="quarter" idx="13" hasCustomPrompt="1"/>
          </p:nvPr>
        </p:nvSpPr>
        <p:spPr>
          <a:xfrm>
            <a:off x="585216" y="6047530"/>
            <a:ext cx="4174108" cy="276999"/>
          </a:xfrm>
          <a:noFill/>
        </p:spPr>
        <p:txBody>
          <a:bodyPr wrap="square" lIns="0" tIns="0" rIns="0" bIns="0" anchor="b">
            <a:sp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8" name="Picture 7" descr="Two people at a Microsoft event">
            <a:extLst>
              <a:ext uri="{FF2B5EF4-FFF2-40B4-BE49-F238E27FC236}">
                <a16:creationId xmlns:a16="http://schemas.microsoft.com/office/drawing/2014/main" id="{167E3A30-9E9A-405B-9E9F-54CF1376467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771471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7257886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6681622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2141370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4173601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7718804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2009235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32217038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22447953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dirty="0"/>
              <a:t>Square photo layout with smaller text</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98234912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6344B6-05A6-40AD-A0D5-84415341A7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1CE0FD1A-7A7B-4F2B-B0FA-C078F2F6EFD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28C5C5ED-61A5-438A-ADF2-543BEB36377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FAD750B-F51F-4C18-B128-31025C13497E}"/>
              </a:ext>
            </a:extLst>
          </p:cNvPr>
          <p:cNvSpPr>
            <a:spLocks noGrp="1"/>
          </p:cNvSpPr>
          <p:nvPr>
            <p:ph type="dt" sz="half" idx="10"/>
          </p:nvPr>
        </p:nvSpPr>
        <p:spPr/>
        <p:txBody>
          <a:bodyPr/>
          <a:lstStyle/>
          <a:p>
            <a:fld id="{894C087B-338C-4182-AF63-7FDC88A654E5}" type="datetimeFigureOut">
              <a:rPr lang="en-GB" smtClean="0"/>
              <a:t>22/07/2021</a:t>
            </a:fld>
            <a:endParaRPr lang="en-GB"/>
          </a:p>
        </p:txBody>
      </p:sp>
      <p:sp>
        <p:nvSpPr>
          <p:cNvPr id="6" name="Footer Placeholder 5">
            <a:extLst>
              <a:ext uri="{FF2B5EF4-FFF2-40B4-BE49-F238E27FC236}">
                <a16:creationId xmlns:a16="http://schemas.microsoft.com/office/drawing/2014/main" id="{BD5044FD-7E93-42F7-A997-882BB91ABE20}"/>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4472C20-07DB-477A-87DF-09531BF2B089}"/>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2065062552"/>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1688417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41688465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dirty="0"/>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02345256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13106467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dirty="0"/>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71117439"/>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2806478381"/>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8960836"/>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a:noFill/>
        </p:spPr>
        <p:txBody>
          <a:bodyPr anchor="ctr"/>
          <a:lstStyle>
            <a:lvl1pPr>
              <a:defRPr>
                <a:solidFill>
                  <a:schemeClr val="bg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44660161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46060738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014432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28FAE-9827-478A-8F6B-A43B2DADA46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AC0A7314-648C-4A5A-9F1B-48D9056265F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D90F1FFD-6CCD-4095-92A2-9CCC3FC0C35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E31865F-0544-41A7-91AD-522E086C58E9}"/>
              </a:ext>
            </a:extLst>
          </p:cNvPr>
          <p:cNvSpPr>
            <a:spLocks noGrp="1"/>
          </p:cNvSpPr>
          <p:nvPr>
            <p:ph type="dt" sz="half" idx="10"/>
          </p:nvPr>
        </p:nvSpPr>
        <p:spPr/>
        <p:txBody>
          <a:bodyPr/>
          <a:lstStyle/>
          <a:p>
            <a:fld id="{894C087B-338C-4182-AF63-7FDC88A654E5}" type="datetimeFigureOut">
              <a:rPr lang="en-GB" smtClean="0"/>
              <a:t>22/07/2021</a:t>
            </a:fld>
            <a:endParaRPr lang="en-GB"/>
          </a:p>
        </p:txBody>
      </p:sp>
      <p:sp>
        <p:nvSpPr>
          <p:cNvPr id="6" name="Footer Placeholder 5">
            <a:extLst>
              <a:ext uri="{FF2B5EF4-FFF2-40B4-BE49-F238E27FC236}">
                <a16:creationId xmlns:a16="http://schemas.microsoft.com/office/drawing/2014/main" id="{86C8F60B-37F7-43C1-980C-4782A5D1B1EC}"/>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0881E98-6B33-48D6-8267-8D7B35721353}"/>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30808038"/>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55107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7" name="Picture 6" descr="Microsoft Ignite The Tour graphic">
            <a:extLst>
              <a:ext uri="{FF2B5EF4-FFF2-40B4-BE49-F238E27FC236}">
                <a16:creationId xmlns:a16="http://schemas.microsoft.com/office/drawing/2014/main" id="{49EFE72D-84A8-4C08-AF2F-E5E1B5A3FBD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145970" y="0"/>
            <a:ext cx="9046030" cy="6858000"/>
          </a:xfrm>
          <a:prstGeom prst="rect">
            <a:avLst/>
          </a:prstGeom>
        </p:spPr>
      </p:pic>
    </p:spTree>
    <p:extLst>
      <p:ext uri="{BB962C8B-B14F-4D97-AF65-F5344CB8AC3E}">
        <p14:creationId xmlns:p14="http://schemas.microsoft.com/office/powerpoint/2010/main" val="4190995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pic>
        <p:nvPicPr>
          <p:cNvPr id="5" name="Picture 4" descr="Microsoft Ignite The Tour graphic">
            <a:extLst>
              <a:ext uri="{FF2B5EF4-FFF2-40B4-BE49-F238E27FC236}">
                <a16:creationId xmlns:a16="http://schemas.microsoft.com/office/drawing/2014/main" id="{7CB8EBFF-20C5-402C-987B-C51DBE9A9DF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965371" y="0"/>
            <a:ext cx="6226629" cy="6858001"/>
          </a:xfrm>
          <a:prstGeom prst="rect">
            <a:avLst/>
          </a:prstGeom>
        </p:spPr>
      </p:pic>
    </p:spTree>
    <p:extLst>
      <p:ext uri="{BB962C8B-B14F-4D97-AF65-F5344CB8AC3E}">
        <p14:creationId xmlns:p14="http://schemas.microsoft.com/office/powerpoint/2010/main" val="2749964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604930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4969959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5101345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414199622"/>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18388829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Walkin">
    <p:bg bwMode="gray">
      <p:bgPr>
        <a:solidFill>
          <a:srgbClr val="E6EAEB"/>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11A79512-5207-4C2D-93CE-D43C0082D2A3}"/>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970116" y="0"/>
            <a:ext cx="8221884" cy="6857999"/>
          </a:xfrm>
          <a:prstGeom prst="rect">
            <a:avLst/>
          </a:prstGeom>
        </p:spPr>
      </p:pic>
      <p:pic>
        <p:nvPicPr>
          <p:cNvPr id="4" name="MS logo gray - EMF" descr="Microsoft logo, gray text version">
            <a:extLst>
              <a:ext uri="{FF2B5EF4-FFF2-40B4-BE49-F238E27FC236}">
                <a16:creationId xmlns:a16="http://schemas.microsoft.com/office/drawing/2014/main" id="{F0E3C08C-B20E-414D-AD23-CC662C2C5841}"/>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grpSp>
        <p:nvGrpSpPr>
          <p:cNvPr id="12" name="Group 11">
            <a:extLst>
              <a:ext uri="{FF2B5EF4-FFF2-40B4-BE49-F238E27FC236}">
                <a16:creationId xmlns:a16="http://schemas.microsoft.com/office/drawing/2014/main" id="{0AA4886A-CD55-4F6D-9D29-E9122B020C8B}"/>
              </a:ext>
            </a:extLst>
          </p:cNvPr>
          <p:cNvGrpSpPr/>
          <p:nvPr userDrawn="1"/>
        </p:nvGrpSpPr>
        <p:grpSpPr>
          <a:xfrm>
            <a:off x="576600" y="2002419"/>
            <a:ext cx="4170025" cy="2301387"/>
            <a:chOff x="576600" y="2002419"/>
            <a:chExt cx="4170025" cy="2301387"/>
          </a:xfrm>
        </p:grpSpPr>
        <p:pic>
          <p:nvPicPr>
            <p:cNvPr id="3" name="Picture 2" descr="A close up of a logo&#10;&#10;Description automatically generated">
              <a:extLst>
                <a:ext uri="{FF2B5EF4-FFF2-40B4-BE49-F238E27FC236}">
                  <a16:creationId xmlns:a16="http://schemas.microsoft.com/office/drawing/2014/main" id="{88B1501B-B3B4-4848-B7C2-263C99292DD2}"/>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584201" y="2002419"/>
              <a:ext cx="3172944" cy="1426579"/>
            </a:xfrm>
            <a:prstGeom prst="rect">
              <a:avLst/>
            </a:prstGeom>
          </p:spPr>
        </p:pic>
        <p:pic>
          <p:nvPicPr>
            <p:cNvPr id="7" name="Picture 6">
              <a:extLst>
                <a:ext uri="{FF2B5EF4-FFF2-40B4-BE49-F238E27FC236}">
                  <a16:creationId xmlns:a16="http://schemas.microsoft.com/office/drawing/2014/main" id="{7A0C8DF6-81D8-4842-A0DF-8FE8AA8464E1}"/>
                </a:ext>
              </a:extLst>
            </p:cNvPr>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576600" y="3962400"/>
              <a:ext cx="4170025" cy="341406"/>
            </a:xfrm>
            <a:prstGeom prst="rect">
              <a:avLst/>
            </a:prstGeom>
          </p:spPr>
        </p:pic>
      </p:grpSp>
    </p:spTree>
    <p:extLst>
      <p:ext uri="{BB962C8B-B14F-4D97-AF65-F5344CB8AC3E}">
        <p14:creationId xmlns:p14="http://schemas.microsoft.com/office/powerpoint/2010/main" val="163696539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rgbClr val="E6EBED"/>
        </a:solidFill>
        <a:effectLst/>
      </p:bgPr>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B9532AFA-78E5-4324-9D56-4D4CE7440E29}"/>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7" name="Text Placeholder 4">
            <a:extLst>
              <a:ext uri="{FF2B5EF4-FFF2-40B4-BE49-F238E27FC236}">
                <a16:creationId xmlns:a16="http://schemas.microsoft.com/office/drawing/2014/main" id="{812B2AD1-076F-40BF-98F1-311E3BBCE5BE}"/>
              </a:ext>
            </a:extLst>
          </p:cNvPr>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8333">
                      <a:schemeClr val="tx1"/>
                    </a:gs>
                    <a:gs pos="26000">
                      <a:schemeClr val="tx1"/>
                    </a:gs>
                  </a:gsLst>
                  <a:lin ang="5400000" scaled="1"/>
                </a:gradFill>
                <a:latin typeface="+mn-lt"/>
                <a:cs typeface="Segoe UI" panose="020B0502040204020203" pitchFamily="34" charset="0"/>
              </a:defRPr>
            </a:lvl1pPr>
          </a:lstStyle>
          <a:p>
            <a:pPr lvl="0"/>
            <a:r>
              <a:rPr lang="en-US"/>
              <a:t>Speaker name or subtitle</a:t>
            </a:r>
          </a:p>
        </p:txBody>
      </p:sp>
      <p:sp>
        <p:nvSpPr>
          <p:cNvPr id="8" name="Title 1">
            <a:extLst>
              <a:ext uri="{FF2B5EF4-FFF2-40B4-BE49-F238E27FC236}">
                <a16:creationId xmlns:a16="http://schemas.microsoft.com/office/drawing/2014/main" id="{EE7D0842-89C9-4B62-8E7E-CD55867316F2}"/>
              </a:ext>
            </a:extLst>
          </p:cNvPr>
          <p:cNvSpPr>
            <a:spLocks noGrp="1"/>
          </p:cNvSpPr>
          <p:nvPr>
            <p:ph type="title" hasCustomPrompt="1"/>
          </p:nvPr>
        </p:nvSpPr>
        <p:spPr>
          <a:xfrm>
            <a:off x="588263" y="2425541"/>
            <a:ext cx="4167887" cy="1107996"/>
          </a:xfrm>
        </p:spPr>
        <p:txBody>
          <a:bodyPr anchor="b" anchorCtr="0">
            <a:spAutoFit/>
          </a:bodyPr>
          <a:lstStyle>
            <a:lvl1pPr>
              <a:defRPr>
                <a:gradFill>
                  <a:gsLst>
                    <a:gs pos="8333">
                      <a:schemeClr val="tx1"/>
                    </a:gs>
                    <a:gs pos="26000">
                      <a:schemeClr val="tx1"/>
                    </a:gs>
                  </a:gsLst>
                  <a:lin ang="5400000" scaled="1"/>
                </a:gradFill>
              </a:defRPr>
            </a:lvl1pPr>
          </a:lstStyle>
          <a:p>
            <a:r>
              <a:rPr lang="en-US"/>
              <a:t>Event name or presentation title </a:t>
            </a:r>
          </a:p>
        </p:txBody>
      </p:sp>
      <p:grpSp>
        <p:nvGrpSpPr>
          <p:cNvPr id="13" name="Group 12">
            <a:extLst>
              <a:ext uri="{FF2B5EF4-FFF2-40B4-BE49-F238E27FC236}">
                <a16:creationId xmlns:a16="http://schemas.microsoft.com/office/drawing/2014/main" id="{5C67BE41-7986-462F-AC1B-939AF1CF94E7}"/>
              </a:ext>
            </a:extLst>
          </p:cNvPr>
          <p:cNvGrpSpPr/>
          <p:nvPr userDrawn="1"/>
        </p:nvGrpSpPr>
        <p:grpSpPr bwMode="gray">
          <a:xfrm>
            <a:off x="5227320" y="0"/>
            <a:ext cx="6964680" cy="6858000"/>
            <a:chOff x="5227320" y="0"/>
            <a:chExt cx="6964680" cy="6858000"/>
          </a:xfrm>
        </p:grpSpPr>
        <p:pic>
          <p:nvPicPr>
            <p:cNvPr id="10" name="Picture 9">
              <a:extLst>
                <a:ext uri="{FF2B5EF4-FFF2-40B4-BE49-F238E27FC236}">
                  <a16:creationId xmlns:a16="http://schemas.microsoft.com/office/drawing/2014/main" id="{EEB323DA-E527-48B8-B69F-D0670E17AB00}"/>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l="-1"/>
            <a:stretch/>
          </p:blipFill>
          <p:spPr bwMode="gray">
            <a:xfrm>
              <a:off x="5440680" y="0"/>
              <a:ext cx="6751320" cy="6858000"/>
            </a:xfrm>
            <a:prstGeom prst="rect">
              <a:avLst/>
            </a:prstGeom>
          </p:spPr>
        </p:pic>
        <p:sp>
          <p:nvSpPr>
            <p:cNvPr id="11" name="Rectangle 10">
              <a:extLst>
                <a:ext uri="{FF2B5EF4-FFF2-40B4-BE49-F238E27FC236}">
                  <a16:creationId xmlns:a16="http://schemas.microsoft.com/office/drawing/2014/main" id="{13096CD5-C9AD-44A0-AA99-044AA84D82E4}"/>
                </a:ext>
              </a:extLst>
            </p:cNvPr>
            <p:cNvSpPr/>
            <p:nvPr userDrawn="1"/>
          </p:nvSpPr>
          <p:spPr bwMode="gray">
            <a:xfrm>
              <a:off x="10149840" y="3139440"/>
              <a:ext cx="2042160" cy="2438400"/>
            </a:xfrm>
            <a:prstGeom prst="rect">
              <a:avLst/>
            </a:prstGeom>
            <a:solidFill>
              <a:srgbClr val="E7EB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1AEB9608-944D-482E-9956-098EFE96D035}"/>
                </a:ext>
              </a:extLst>
            </p:cNvPr>
            <p:cNvSpPr/>
            <p:nvPr userDrawn="1"/>
          </p:nvSpPr>
          <p:spPr bwMode="gray">
            <a:xfrm>
              <a:off x="5227320" y="0"/>
              <a:ext cx="2042160" cy="1584960"/>
            </a:xfrm>
            <a:prstGeom prst="rect">
              <a:avLst/>
            </a:prstGeom>
            <a:solidFill>
              <a:srgbClr val="E7EB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10308867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5953167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image" Target="../media/image5.emf"/><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theme" Target="../theme/theme2.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0" Type="http://schemas.openxmlformats.org/officeDocument/2006/relationships/slideLayout" Target="../slideLayouts/slideLayout28.xml"/><Relationship Id="rId4" Type="http://schemas.openxmlformats.org/officeDocument/2006/relationships/slideLayout" Target="../slideLayouts/slideLayout22.xml"/><Relationship Id="rId9" Type="http://schemas.openxmlformats.org/officeDocument/2006/relationships/slideLayout" Target="../slideLayouts/slideLayout2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slideLayout" Target="../slideLayouts/slideLayout55.xml"/><Relationship Id="rId3" Type="http://schemas.openxmlformats.org/officeDocument/2006/relationships/slideLayout" Target="../slideLayouts/slideLayout32.xml"/><Relationship Id="rId21" Type="http://schemas.openxmlformats.org/officeDocument/2006/relationships/slideLayout" Target="../slideLayouts/slideLayout50.xml"/><Relationship Id="rId34" Type="http://schemas.openxmlformats.org/officeDocument/2006/relationships/slideLayout" Target="../slideLayouts/slideLayout63.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slideLayout" Target="../slideLayouts/slideLayout54.xml"/><Relationship Id="rId33" Type="http://schemas.openxmlformats.org/officeDocument/2006/relationships/slideLayout" Target="../slideLayouts/slideLayout62.xml"/><Relationship Id="rId38" Type="http://schemas.openxmlformats.org/officeDocument/2006/relationships/image" Target="../media/image7.emf"/><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29" Type="http://schemas.openxmlformats.org/officeDocument/2006/relationships/slideLayout" Target="../slideLayouts/slideLayout58.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32" Type="http://schemas.openxmlformats.org/officeDocument/2006/relationships/slideLayout" Target="../slideLayouts/slideLayout61.xml"/><Relationship Id="rId37" Type="http://schemas.openxmlformats.org/officeDocument/2006/relationships/theme" Target="../theme/theme3.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28" Type="http://schemas.openxmlformats.org/officeDocument/2006/relationships/slideLayout" Target="../slideLayouts/slideLayout57.xml"/><Relationship Id="rId36" Type="http://schemas.openxmlformats.org/officeDocument/2006/relationships/slideLayout" Target="../slideLayouts/slideLayout65.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31" Type="http://schemas.openxmlformats.org/officeDocument/2006/relationships/slideLayout" Target="../slideLayouts/slideLayout60.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 Id="rId27" Type="http://schemas.openxmlformats.org/officeDocument/2006/relationships/slideLayout" Target="../slideLayouts/slideLayout56.xml"/><Relationship Id="rId30" Type="http://schemas.openxmlformats.org/officeDocument/2006/relationships/slideLayout" Target="../slideLayouts/slideLayout59.xml"/><Relationship Id="rId35" Type="http://schemas.openxmlformats.org/officeDocument/2006/relationships/slideLayout" Target="../slideLayouts/slideLayout6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3.xml"/><Relationship Id="rId13" Type="http://schemas.openxmlformats.org/officeDocument/2006/relationships/slideLayout" Target="../slideLayouts/slideLayout78.xml"/><Relationship Id="rId18" Type="http://schemas.openxmlformats.org/officeDocument/2006/relationships/slideLayout" Target="../slideLayouts/slideLayout83.xml"/><Relationship Id="rId26" Type="http://schemas.openxmlformats.org/officeDocument/2006/relationships/slideLayout" Target="../slideLayouts/slideLayout91.xml"/><Relationship Id="rId3" Type="http://schemas.openxmlformats.org/officeDocument/2006/relationships/slideLayout" Target="../slideLayouts/slideLayout68.xml"/><Relationship Id="rId21" Type="http://schemas.openxmlformats.org/officeDocument/2006/relationships/slideLayout" Target="../slideLayouts/slideLayout86.xml"/><Relationship Id="rId7" Type="http://schemas.openxmlformats.org/officeDocument/2006/relationships/slideLayout" Target="../slideLayouts/slideLayout72.xml"/><Relationship Id="rId12" Type="http://schemas.openxmlformats.org/officeDocument/2006/relationships/slideLayout" Target="../slideLayouts/slideLayout77.xml"/><Relationship Id="rId17" Type="http://schemas.openxmlformats.org/officeDocument/2006/relationships/slideLayout" Target="../slideLayouts/slideLayout82.xml"/><Relationship Id="rId25" Type="http://schemas.openxmlformats.org/officeDocument/2006/relationships/slideLayout" Target="../slideLayouts/slideLayout90.xml"/><Relationship Id="rId33" Type="http://schemas.openxmlformats.org/officeDocument/2006/relationships/image" Target="../media/image7.emf"/><Relationship Id="rId2" Type="http://schemas.openxmlformats.org/officeDocument/2006/relationships/slideLayout" Target="../slideLayouts/slideLayout67.xml"/><Relationship Id="rId16" Type="http://schemas.openxmlformats.org/officeDocument/2006/relationships/slideLayout" Target="../slideLayouts/slideLayout81.xml"/><Relationship Id="rId20" Type="http://schemas.openxmlformats.org/officeDocument/2006/relationships/slideLayout" Target="../slideLayouts/slideLayout85.xml"/><Relationship Id="rId29" Type="http://schemas.openxmlformats.org/officeDocument/2006/relationships/slideLayout" Target="../slideLayouts/slideLayout94.xml"/><Relationship Id="rId1" Type="http://schemas.openxmlformats.org/officeDocument/2006/relationships/slideLayout" Target="../slideLayouts/slideLayout66.xml"/><Relationship Id="rId6" Type="http://schemas.openxmlformats.org/officeDocument/2006/relationships/slideLayout" Target="../slideLayouts/slideLayout71.xml"/><Relationship Id="rId11" Type="http://schemas.openxmlformats.org/officeDocument/2006/relationships/slideLayout" Target="../slideLayouts/slideLayout76.xml"/><Relationship Id="rId24" Type="http://schemas.openxmlformats.org/officeDocument/2006/relationships/slideLayout" Target="../slideLayouts/slideLayout89.xml"/><Relationship Id="rId32" Type="http://schemas.openxmlformats.org/officeDocument/2006/relationships/theme" Target="../theme/theme4.xml"/><Relationship Id="rId5" Type="http://schemas.openxmlformats.org/officeDocument/2006/relationships/slideLayout" Target="../slideLayouts/slideLayout70.xml"/><Relationship Id="rId15" Type="http://schemas.openxmlformats.org/officeDocument/2006/relationships/slideLayout" Target="../slideLayouts/slideLayout80.xml"/><Relationship Id="rId23" Type="http://schemas.openxmlformats.org/officeDocument/2006/relationships/slideLayout" Target="../slideLayouts/slideLayout88.xml"/><Relationship Id="rId28" Type="http://schemas.openxmlformats.org/officeDocument/2006/relationships/slideLayout" Target="../slideLayouts/slideLayout93.xml"/><Relationship Id="rId10" Type="http://schemas.openxmlformats.org/officeDocument/2006/relationships/slideLayout" Target="../slideLayouts/slideLayout75.xml"/><Relationship Id="rId19" Type="http://schemas.openxmlformats.org/officeDocument/2006/relationships/slideLayout" Target="../slideLayouts/slideLayout84.xml"/><Relationship Id="rId31" Type="http://schemas.openxmlformats.org/officeDocument/2006/relationships/slideLayout" Target="../slideLayouts/slideLayout96.xml"/><Relationship Id="rId4" Type="http://schemas.openxmlformats.org/officeDocument/2006/relationships/slideLayout" Target="../slideLayouts/slideLayout69.xml"/><Relationship Id="rId9" Type="http://schemas.openxmlformats.org/officeDocument/2006/relationships/slideLayout" Target="../slideLayouts/slideLayout74.xml"/><Relationship Id="rId14" Type="http://schemas.openxmlformats.org/officeDocument/2006/relationships/slideLayout" Target="../slideLayouts/slideLayout79.xml"/><Relationship Id="rId22" Type="http://schemas.openxmlformats.org/officeDocument/2006/relationships/slideLayout" Target="../slideLayouts/slideLayout87.xml"/><Relationship Id="rId27" Type="http://schemas.openxmlformats.org/officeDocument/2006/relationships/slideLayout" Target="../slideLayouts/slideLayout92.xml"/><Relationship Id="rId30" Type="http://schemas.openxmlformats.org/officeDocument/2006/relationships/slideLayout" Target="../slideLayouts/slideLayout9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04.xml"/><Relationship Id="rId13" Type="http://schemas.openxmlformats.org/officeDocument/2006/relationships/slideLayout" Target="../slideLayouts/slideLayout109.xml"/><Relationship Id="rId18" Type="http://schemas.openxmlformats.org/officeDocument/2006/relationships/slideLayout" Target="../slideLayouts/slideLayout114.xml"/><Relationship Id="rId26" Type="http://schemas.openxmlformats.org/officeDocument/2006/relationships/slideLayout" Target="../slideLayouts/slideLayout122.xml"/><Relationship Id="rId3" Type="http://schemas.openxmlformats.org/officeDocument/2006/relationships/slideLayout" Target="../slideLayouts/slideLayout99.xml"/><Relationship Id="rId21" Type="http://schemas.openxmlformats.org/officeDocument/2006/relationships/slideLayout" Target="../slideLayouts/slideLayout117.xml"/><Relationship Id="rId34" Type="http://schemas.openxmlformats.org/officeDocument/2006/relationships/slideLayout" Target="../slideLayouts/slideLayout130.xml"/><Relationship Id="rId7" Type="http://schemas.openxmlformats.org/officeDocument/2006/relationships/slideLayout" Target="../slideLayouts/slideLayout103.xml"/><Relationship Id="rId12" Type="http://schemas.openxmlformats.org/officeDocument/2006/relationships/slideLayout" Target="../slideLayouts/slideLayout108.xml"/><Relationship Id="rId17" Type="http://schemas.openxmlformats.org/officeDocument/2006/relationships/slideLayout" Target="../slideLayouts/slideLayout113.xml"/><Relationship Id="rId25" Type="http://schemas.openxmlformats.org/officeDocument/2006/relationships/slideLayout" Target="../slideLayouts/slideLayout121.xml"/><Relationship Id="rId33" Type="http://schemas.openxmlformats.org/officeDocument/2006/relationships/slideLayout" Target="../slideLayouts/slideLayout129.xml"/><Relationship Id="rId2" Type="http://schemas.openxmlformats.org/officeDocument/2006/relationships/slideLayout" Target="../slideLayouts/slideLayout98.xml"/><Relationship Id="rId16" Type="http://schemas.openxmlformats.org/officeDocument/2006/relationships/slideLayout" Target="../slideLayouts/slideLayout112.xml"/><Relationship Id="rId20" Type="http://schemas.openxmlformats.org/officeDocument/2006/relationships/slideLayout" Target="../slideLayouts/slideLayout116.xml"/><Relationship Id="rId29" Type="http://schemas.openxmlformats.org/officeDocument/2006/relationships/slideLayout" Target="../slideLayouts/slideLayout125.xml"/><Relationship Id="rId1" Type="http://schemas.openxmlformats.org/officeDocument/2006/relationships/slideLayout" Target="../slideLayouts/slideLayout97.xml"/><Relationship Id="rId6" Type="http://schemas.openxmlformats.org/officeDocument/2006/relationships/slideLayout" Target="../slideLayouts/slideLayout102.xml"/><Relationship Id="rId11" Type="http://schemas.openxmlformats.org/officeDocument/2006/relationships/slideLayout" Target="../slideLayouts/slideLayout107.xml"/><Relationship Id="rId24" Type="http://schemas.openxmlformats.org/officeDocument/2006/relationships/slideLayout" Target="../slideLayouts/slideLayout120.xml"/><Relationship Id="rId32" Type="http://schemas.openxmlformats.org/officeDocument/2006/relationships/slideLayout" Target="../slideLayouts/slideLayout128.xml"/><Relationship Id="rId5" Type="http://schemas.openxmlformats.org/officeDocument/2006/relationships/slideLayout" Target="../slideLayouts/slideLayout101.xml"/><Relationship Id="rId15" Type="http://schemas.openxmlformats.org/officeDocument/2006/relationships/slideLayout" Target="../slideLayouts/slideLayout111.xml"/><Relationship Id="rId23" Type="http://schemas.openxmlformats.org/officeDocument/2006/relationships/slideLayout" Target="../slideLayouts/slideLayout119.xml"/><Relationship Id="rId28" Type="http://schemas.openxmlformats.org/officeDocument/2006/relationships/slideLayout" Target="../slideLayouts/slideLayout124.xml"/><Relationship Id="rId36" Type="http://schemas.openxmlformats.org/officeDocument/2006/relationships/image" Target="../media/image7.emf"/><Relationship Id="rId10" Type="http://schemas.openxmlformats.org/officeDocument/2006/relationships/slideLayout" Target="../slideLayouts/slideLayout106.xml"/><Relationship Id="rId19" Type="http://schemas.openxmlformats.org/officeDocument/2006/relationships/slideLayout" Target="../slideLayouts/slideLayout115.xml"/><Relationship Id="rId31" Type="http://schemas.openxmlformats.org/officeDocument/2006/relationships/slideLayout" Target="../slideLayouts/slideLayout127.xml"/><Relationship Id="rId4" Type="http://schemas.openxmlformats.org/officeDocument/2006/relationships/slideLayout" Target="../slideLayouts/slideLayout100.xml"/><Relationship Id="rId9" Type="http://schemas.openxmlformats.org/officeDocument/2006/relationships/slideLayout" Target="../slideLayouts/slideLayout105.xml"/><Relationship Id="rId14" Type="http://schemas.openxmlformats.org/officeDocument/2006/relationships/slideLayout" Target="../slideLayouts/slideLayout110.xml"/><Relationship Id="rId22" Type="http://schemas.openxmlformats.org/officeDocument/2006/relationships/slideLayout" Target="../slideLayouts/slideLayout118.xml"/><Relationship Id="rId27" Type="http://schemas.openxmlformats.org/officeDocument/2006/relationships/slideLayout" Target="../slideLayouts/slideLayout123.xml"/><Relationship Id="rId30" Type="http://schemas.openxmlformats.org/officeDocument/2006/relationships/slideLayout" Target="../slideLayouts/slideLayout126.xml"/><Relationship Id="rId35"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38.xml"/><Relationship Id="rId13" Type="http://schemas.openxmlformats.org/officeDocument/2006/relationships/slideLayout" Target="../slideLayouts/slideLayout143.xml"/><Relationship Id="rId18" Type="http://schemas.openxmlformats.org/officeDocument/2006/relationships/slideLayout" Target="../slideLayouts/slideLayout148.xml"/><Relationship Id="rId26" Type="http://schemas.openxmlformats.org/officeDocument/2006/relationships/image" Target="../media/image37.emf"/><Relationship Id="rId3" Type="http://schemas.openxmlformats.org/officeDocument/2006/relationships/slideLayout" Target="../slideLayouts/slideLayout133.xml"/><Relationship Id="rId21" Type="http://schemas.openxmlformats.org/officeDocument/2006/relationships/slideLayout" Target="../slideLayouts/slideLayout151.xml"/><Relationship Id="rId7" Type="http://schemas.openxmlformats.org/officeDocument/2006/relationships/slideLayout" Target="../slideLayouts/slideLayout137.xml"/><Relationship Id="rId12" Type="http://schemas.openxmlformats.org/officeDocument/2006/relationships/slideLayout" Target="../slideLayouts/slideLayout142.xml"/><Relationship Id="rId17" Type="http://schemas.openxmlformats.org/officeDocument/2006/relationships/slideLayout" Target="../slideLayouts/slideLayout147.xml"/><Relationship Id="rId25" Type="http://schemas.openxmlformats.org/officeDocument/2006/relationships/theme" Target="../theme/theme6.xml"/><Relationship Id="rId2" Type="http://schemas.openxmlformats.org/officeDocument/2006/relationships/slideLayout" Target="../slideLayouts/slideLayout132.xml"/><Relationship Id="rId16" Type="http://schemas.openxmlformats.org/officeDocument/2006/relationships/slideLayout" Target="../slideLayouts/slideLayout146.xml"/><Relationship Id="rId20" Type="http://schemas.openxmlformats.org/officeDocument/2006/relationships/slideLayout" Target="../slideLayouts/slideLayout150.xml"/><Relationship Id="rId1" Type="http://schemas.openxmlformats.org/officeDocument/2006/relationships/slideLayout" Target="../slideLayouts/slideLayout131.xml"/><Relationship Id="rId6" Type="http://schemas.openxmlformats.org/officeDocument/2006/relationships/slideLayout" Target="../slideLayouts/slideLayout136.xml"/><Relationship Id="rId11" Type="http://schemas.openxmlformats.org/officeDocument/2006/relationships/slideLayout" Target="../slideLayouts/slideLayout141.xml"/><Relationship Id="rId24" Type="http://schemas.openxmlformats.org/officeDocument/2006/relationships/slideLayout" Target="../slideLayouts/slideLayout154.xml"/><Relationship Id="rId5" Type="http://schemas.openxmlformats.org/officeDocument/2006/relationships/slideLayout" Target="../slideLayouts/slideLayout135.xml"/><Relationship Id="rId15" Type="http://schemas.openxmlformats.org/officeDocument/2006/relationships/slideLayout" Target="../slideLayouts/slideLayout145.xml"/><Relationship Id="rId23" Type="http://schemas.openxmlformats.org/officeDocument/2006/relationships/slideLayout" Target="../slideLayouts/slideLayout153.xml"/><Relationship Id="rId10" Type="http://schemas.openxmlformats.org/officeDocument/2006/relationships/slideLayout" Target="../slideLayouts/slideLayout140.xml"/><Relationship Id="rId19" Type="http://schemas.openxmlformats.org/officeDocument/2006/relationships/slideLayout" Target="../slideLayouts/slideLayout149.xml"/><Relationship Id="rId4" Type="http://schemas.openxmlformats.org/officeDocument/2006/relationships/slideLayout" Target="../slideLayouts/slideLayout134.xml"/><Relationship Id="rId9" Type="http://schemas.openxmlformats.org/officeDocument/2006/relationships/slideLayout" Target="../slideLayouts/slideLayout139.xml"/><Relationship Id="rId14" Type="http://schemas.openxmlformats.org/officeDocument/2006/relationships/slideLayout" Target="../slideLayouts/slideLayout144.xml"/><Relationship Id="rId22" Type="http://schemas.openxmlformats.org/officeDocument/2006/relationships/slideLayout" Target="../slideLayouts/slideLayout152.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62.xml"/><Relationship Id="rId13" Type="http://schemas.openxmlformats.org/officeDocument/2006/relationships/slideLayout" Target="../slideLayouts/slideLayout167.xml"/><Relationship Id="rId18" Type="http://schemas.openxmlformats.org/officeDocument/2006/relationships/slideLayout" Target="../slideLayouts/slideLayout172.xml"/><Relationship Id="rId26" Type="http://schemas.openxmlformats.org/officeDocument/2006/relationships/slideLayout" Target="../slideLayouts/slideLayout180.xml"/><Relationship Id="rId3" Type="http://schemas.openxmlformats.org/officeDocument/2006/relationships/slideLayout" Target="../slideLayouts/slideLayout157.xml"/><Relationship Id="rId21" Type="http://schemas.openxmlformats.org/officeDocument/2006/relationships/slideLayout" Target="../slideLayouts/slideLayout175.xml"/><Relationship Id="rId7" Type="http://schemas.openxmlformats.org/officeDocument/2006/relationships/slideLayout" Target="../slideLayouts/slideLayout161.xml"/><Relationship Id="rId12" Type="http://schemas.openxmlformats.org/officeDocument/2006/relationships/slideLayout" Target="../slideLayouts/slideLayout166.xml"/><Relationship Id="rId17" Type="http://schemas.openxmlformats.org/officeDocument/2006/relationships/slideLayout" Target="../slideLayouts/slideLayout171.xml"/><Relationship Id="rId25" Type="http://schemas.openxmlformats.org/officeDocument/2006/relationships/slideLayout" Target="../slideLayouts/slideLayout179.xml"/><Relationship Id="rId33" Type="http://schemas.openxmlformats.org/officeDocument/2006/relationships/image" Target="../media/image7.emf"/><Relationship Id="rId2" Type="http://schemas.openxmlformats.org/officeDocument/2006/relationships/slideLayout" Target="../slideLayouts/slideLayout156.xml"/><Relationship Id="rId16" Type="http://schemas.openxmlformats.org/officeDocument/2006/relationships/slideLayout" Target="../slideLayouts/slideLayout170.xml"/><Relationship Id="rId20" Type="http://schemas.openxmlformats.org/officeDocument/2006/relationships/slideLayout" Target="../slideLayouts/slideLayout174.xml"/><Relationship Id="rId29" Type="http://schemas.openxmlformats.org/officeDocument/2006/relationships/slideLayout" Target="../slideLayouts/slideLayout183.xml"/><Relationship Id="rId1" Type="http://schemas.openxmlformats.org/officeDocument/2006/relationships/slideLayout" Target="../slideLayouts/slideLayout155.xml"/><Relationship Id="rId6" Type="http://schemas.openxmlformats.org/officeDocument/2006/relationships/slideLayout" Target="../slideLayouts/slideLayout160.xml"/><Relationship Id="rId11" Type="http://schemas.openxmlformats.org/officeDocument/2006/relationships/slideLayout" Target="../slideLayouts/slideLayout165.xml"/><Relationship Id="rId24" Type="http://schemas.openxmlformats.org/officeDocument/2006/relationships/slideLayout" Target="../slideLayouts/slideLayout178.xml"/><Relationship Id="rId32" Type="http://schemas.openxmlformats.org/officeDocument/2006/relationships/theme" Target="../theme/theme7.xml"/><Relationship Id="rId5" Type="http://schemas.openxmlformats.org/officeDocument/2006/relationships/slideLayout" Target="../slideLayouts/slideLayout159.xml"/><Relationship Id="rId15" Type="http://schemas.openxmlformats.org/officeDocument/2006/relationships/slideLayout" Target="../slideLayouts/slideLayout169.xml"/><Relationship Id="rId23" Type="http://schemas.openxmlformats.org/officeDocument/2006/relationships/slideLayout" Target="../slideLayouts/slideLayout177.xml"/><Relationship Id="rId28" Type="http://schemas.openxmlformats.org/officeDocument/2006/relationships/slideLayout" Target="../slideLayouts/slideLayout182.xml"/><Relationship Id="rId10" Type="http://schemas.openxmlformats.org/officeDocument/2006/relationships/slideLayout" Target="../slideLayouts/slideLayout164.xml"/><Relationship Id="rId19" Type="http://schemas.openxmlformats.org/officeDocument/2006/relationships/slideLayout" Target="../slideLayouts/slideLayout173.xml"/><Relationship Id="rId31" Type="http://schemas.openxmlformats.org/officeDocument/2006/relationships/slideLayout" Target="../slideLayouts/slideLayout185.xml"/><Relationship Id="rId4" Type="http://schemas.openxmlformats.org/officeDocument/2006/relationships/slideLayout" Target="../slideLayouts/slideLayout158.xml"/><Relationship Id="rId9" Type="http://schemas.openxmlformats.org/officeDocument/2006/relationships/slideLayout" Target="../slideLayouts/slideLayout163.xml"/><Relationship Id="rId14" Type="http://schemas.openxmlformats.org/officeDocument/2006/relationships/slideLayout" Target="../slideLayouts/slideLayout168.xml"/><Relationship Id="rId22" Type="http://schemas.openxmlformats.org/officeDocument/2006/relationships/slideLayout" Target="../slideLayouts/slideLayout176.xml"/><Relationship Id="rId27" Type="http://schemas.openxmlformats.org/officeDocument/2006/relationships/slideLayout" Target="../slideLayouts/slideLayout181.xml"/><Relationship Id="rId30" Type="http://schemas.openxmlformats.org/officeDocument/2006/relationships/slideLayout" Target="../slideLayouts/slideLayout18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A3D687-A5EA-4D96-A85D-D2D9D04AD70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51AAEAB5-DC0C-426A-B60D-5262A15FE10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F65D7CD-6EA3-4722-A34D-7411B979EEE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94C087B-338C-4182-AF63-7FDC88A654E5}" type="datetimeFigureOut">
              <a:rPr lang="en-GB" smtClean="0"/>
              <a:t>22/07/2021</a:t>
            </a:fld>
            <a:endParaRPr lang="en-GB"/>
          </a:p>
        </p:txBody>
      </p:sp>
      <p:sp>
        <p:nvSpPr>
          <p:cNvPr id="5" name="Footer Placeholder 4">
            <a:extLst>
              <a:ext uri="{FF2B5EF4-FFF2-40B4-BE49-F238E27FC236}">
                <a16:creationId xmlns:a16="http://schemas.microsoft.com/office/drawing/2014/main" id="{B38C7240-C5F2-45C9-B23A-C12308473BC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4F05E035-D116-4AEA-AD4B-404CAA7A956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02F0A34-BAD1-4950-8C8E-B7187CF3EDFA}" type="slidenum">
              <a:rPr lang="en-GB" smtClean="0"/>
              <a:t>‹#›</a:t>
            </a:fld>
            <a:endParaRPr lang="en-GB"/>
          </a:p>
        </p:txBody>
      </p:sp>
    </p:spTree>
    <p:extLst>
      <p:ext uri="{BB962C8B-B14F-4D97-AF65-F5344CB8AC3E}">
        <p14:creationId xmlns:p14="http://schemas.microsoft.com/office/powerpoint/2010/main" val="33534024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2" r:id="rId13"/>
    <p:sldLayoutId id="2147483759" r:id="rId14"/>
    <p:sldLayoutId id="2147483884" r:id="rId15"/>
    <p:sldLayoutId id="2147483885" r:id="rId16"/>
    <p:sldLayoutId id="2147483887" r:id="rId17"/>
    <p:sldLayoutId id="2147483888" r:id="rId1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13" cstate="email">
            <a:extLst>
              <a:ext uri="{28A0092B-C50C-407E-A947-70E740481C1C}">
                <a14:useLocalDpi xmlns:a14="http://schemas.microsoft.com/office/drawing/2010/main"/>
              </a:ext>
            </a:extLst>
          </a:blip>
          <a:stretch>
            <a:fillRect/>
          </a:stretch>
        </p:blipFill>
        <p:spPr>
          <a:xfrm rot="5400000">
            <a:off x="9179299" y="3012080"/>
            <a:ext cx="6858623" cy="833219"/>
          </a:xfrm>
          <a:prstGeom prst="rect">
            <a:avLst/>
          </a:prstGeom>
        </p:spPr>
      </p:pic>
    </p:spTree>
    <p:extLst>
      <p:ext uri="{BB962C8B-B14F-4D97-AF65-F5344CB8AC3E}">
        <p14:creationId xmlns:p14="http://schemas.microsoft.com/office/powerpoint/2010/main" val="2251741938"/>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3" r:id="rId7"/>
    <p:sldLayoutId id="2147483674" r:id="rId8"/>
    <p:sldLayoutId id="2147483675" r:id="rId9"/>
    <p:sldLayoutId id="2147483676" r:id="rId10"/>
    <p:sldLayoutId id="2147483677" r:id="rId11"/>
  </p:sldLayoutIdLst>
  <p:transition>
    <p:fade/>
  </p:transition>
  <p:txStyles>
    <p:titleStyle>
      <a:lvl1pPr algn="l" defTabSz="914367" rtl="0" eaLnBrk="1" latinLnBrk="0" hangingPunct="1">
        <a:lnSpc>
          <a:spcPct val="90000"/>
        </a:lnSpc>
        <a:spcBef>
          <a:spcPct val="0"/>
        </a:spcBef>
        <a:buNone/>
        <a:defRPr lang="en-US" sz="4705" b="0" kern="1200" cap="none" spc="-147"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p15:clr>
            <a:srgbClr val="C35EA4"/>
          </p15:clr>
        </p15:guide>
        <p15:guide id="4" pos="1528">
          <p15:clr>
            <a:srgbClr val="C35EA4"/>
          </p15:clr>
        </p15:guide>
        <p15:guide id="5" pos="2619">
          <p15:clr>
            <a:srgbClr val="C35EA4"/>
          </p15:clr>
        </p15:guide>
        <p15:guide id="6" pos="2765">
          <p15:clr>
            <a:srgbClr val="C35EA4"/>
          </p15:clr>
        </p15:guide>
        <p15:guide id="7" pos="3855">
          <p15:clr>
            <a:srgbClr val="C35EA4"/>
          </p15:clr>
        </p15:guide>
        <p15:guide id="8" pos="4003">
          <p15:clr>
            <a:srgbClr val="C35EA4"/>
          </p15:clr>
        </p15:guide>
        <p15:guide id="9" pos="5083">
          <p15:clr>
            <a:srgbClr val="C35EA4"/>
          </p15:clr>
        </p15:guide>
        <p15:guide id="10" pos="5231">
          <p15:clr>
            <a:srgbClr val="C35EA4"/>
          </p15:clr>
        </p15:guide>
        <p15:guide id="11" pos="6323">
          <p15:clr>
            <a:srgbClr val="C35EA4"/>
          </p15:clr>
        </p15:guide>
        <p15:guide id="12" pos="6469">
          <p15:clr>
            <a:srgbClr val="C35EA4"/>
          </p15:clr>
        </p15:guide>
        <p15:guide id="16" pos="293">
          <p15:clr>
            <a:srgbClr val="F26B43"/>
          </p15:clr>
        </p15:guide>
        <p15:guide id="17" pos="7392">
          <p15:clr>
            <a:srgbClr val="F26B43"/>
          </p15:clr>
        </p15:guide>
        <p15:guide id="18" orient="horz" pos="751">
          <p15:clr>
            <a:srgbClr val="5ACBF0"/>
          </p15:clr>
        </p15:guide>
        <p15:guide id="19" orient="horz" pos="1366">
          <p15:clr>
            <a:srgbClr val="5ACBF0"/>
          </p15:clr>
        </p15:guide>
        <p15:guide id="20" orient="horz" pos="605">
          <p15:clr>
            <a:srgbClr val="5ACBF0"/>
          </p15:clr>
        </p15:guide>
        <p15:guide id="21" orient="horz" pos="1514">
          <p15:clr>
            <a:srgbClr val="5ACBF0"/>
          </p15:clr>
        </p15:guide>
        <p15:guide id="22" orient="horz" pos="2130">
          <p15:clr>
            <a:srgbClr val="5ACBF0"/>
          </p15:clr>
        </p15:guide>
        <p15:guide id="23" orient="horz" pos="2275">
          <p15:clr>
            <a:srgbClr val="5ACBF0"/>
          </p15:clr>
        </p15:guide>
        <p15:guide id="25" orient="horz" pos="288">
          <p15:clr>
            <a:srgbClr val="F26B43"/>
          </p15:clr>
        </p15:guide>
        <p15:guide id="26" orient="horz" pos="4014">
          <p15:clr>
            <a:srgbClr val="F26B43"/>
          </p15:clr>
        </p15:guide>
        <p15:guide id="27" orient="horz" pos="2891">
          <p15:clr>
            <a:srgbClr val="5ACBF0"/>
          </p15:clr>
        </p15:guide>
        <p15:guide id="28" orient="horz" pos="3038">
          <p15:clr>
            <a:srgbClr val="5ACBF0"/>
          </p15:clr>
        </p15:guide>
        <p15:guide id="29" orient="horz" pos="3654">
          <p15:clr>
            <a:srgbClr val="5ACBF0"/>
          </p15:clr>
        </p15:guide>
        <p15:guide id="30" orient="horz" pos="3800">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8"/>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986705886"/>
      </p:ext>
    </p:extLst>
  </p:cSld>
  <p:clrMap bg1="dk1" tx1="lt1" bg2="dk2" tx2="lt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 id="2147483700" r:id="rId13"/>
    <p:sldLayoutId id="2147483701" r:id="rId14"/>
    <p:sldLayoutId id="2147483702" r:id="rId15"/>
    <p:sldLayoutId id="2147483703" r:id="rId16"/>
    <p:sldLayoutId id="2147483704" r:id="rId17"/>
    <p:sldLayoutId id="2147483705" r:id="rId18"/>
    <p:sldLayoutId id="2147483706" r:id="rId19"/>
    <p:sldLayoutId id="2147483707" r:id="rId20"/>
    <p:sldLayoutId id="2147483708" r:id="rId21"/>
    <p:sldLayoutId id="2147483709" r:id="rId22"/>
    <p:sldLayoutId id="2147483710" r:id="rId23"/>
    <p:sldLayoutId id="2147483711" r:id="rId24"/>
    <p:sldLayoutId id="2147483712" r:id="rId25"/>
    <p:sldLayoutId id="2147483713" r:id="rId26"/>
    <p:sldLayoutId id="2147483714" r:id="rId27"/>
    <p:sldLayoutId id="2147483715" r:id="rId28"/>
    <p:sldLayoutId id="2147483716" r:id="rId29"/>
    <p:sldLayoutId id="2147483717" r:id="rId30"/>
    <p:sldLayoutId id="2147483718" r:id="rId31"/>
    <p:sldLayoutId id="2147483719" r:id="rId32"/>
    <p:sldLayoutId id="2147483720" r:id="rId33"/>
    <p:sldLayoutId id="2147483722" r:id="rId34"/>
    <p:sldLayoutId id="2147483723" r:id="rId35"/>
    <p:sldLayoutId id="2147483726" r:id="rId36"/>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3"/>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361497129"/>
      </p:ext>
    </p:extLst>
  </p:cSld>
  <p:clrMap bg1="lt1" tx1="dk1" bg2="lt2" tx2="dk2" accent1="accent1" accent2="accent2" accent3="accent3" accent4="accent4" accent5="accent5" accent6="accent6" hlink="hlink" folHlink="folHlink"/>
  <p:sldLayoutIdLst>
    <p:sldLayoutId id="2147483728" r:id="rId1"/>
    <p:sldLayoutId id="2147483729" r:id="rId2"/>
    <p:sldLayoutId id="2147483730" r:id="rId3"/>
    <p:sldLayoutId id="2147483731" r:id="rId4"/>
    <p:sldLayoutId id="2147483732" r:id="rId5"/>
    <p:sldLayoutId id="2147483733" r:id="rId6"/>
    <p:sldLayoutId id="2147483734" r:id="rId7"/>
    <p:sldLayoutId id="2147483735" r:id="rId8"/>
    <p:sldLayoutId id="2147483736" r:id="rId9"/>
    <p:sldLayoutId id="2147483737" r:id="rId10"/>
    <p:sldLayoutId id="2147483738" r:id="rId11"/>
    <p:sldLayoutId id="2147483739" r:id="rId12"/>
    <p:sldLayoutId id="2147483740" r:id="rId13"/>
    <p:sldLayoutId id="2147483741" r:id="rId14"/>
    <p:sldLayoutId id="2147483742" r:id="rId15"/>
    <p:sldLayoutId id="2147483743" r:id="rId16"/>
    <p:sldLayoutId id="2147483744" r:id="rId17"/>
    <p:sldLayoutId id="2147483745" r:id="rId18"/>
    <p:sldLayoutId id="2147483746" r:id="rId19"/>
    <p:sldLayoutId id="2147483747" r:id="rId20"/>
    <p:sldLayoutId id="2147483748" r:id="rId21"/>
    <p:sldLayoutId id="2147483749" r:id="rId22"/>
    <p:sldLayoutId id="2147483750" r:id="rId23"/>
    <p:sldLayoutId id="2147483751" r:id="rId24"/>
    <p:sldLayoutId id="2147483752" r:id="rId25"/>
    <p:sldLayoutId id="2147483753" r:id="rId26"/>
    <p:sldLayoutId id="2147483754" r:id="rId27"/>
    <p:sldLayoutId id="2147483755" r:id="rId28"/>
    <p:sldLayoutId id="2147483756" r:id="rId29"/>
    <p:sldLayoutId id="2147483757" r:id="rId30"/>
    <p:sldLayoutId id="2147483758"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6" cstate="email">
            <a:extLst>
              <a:ext uri="{28A0092B-C50C-407E-A947-70E740481C1C}">
                <a14:useLocalDpi xmlns:a14="http://schemas.microsoft.com/office/drawing/2010/main"/>
              </a:ext>
            </a:extLst>
          </a:blip>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851231796"/>
      </p:ext>
    </p:extLst>
  </p:cSld>
  <p:clrMap bg1="lt1" tx1="dk1" bg2="lt2" tx2="dk2" accent1="accent1" accent2="accent2" accent3="accent3" accent4="accent4" accent5="accent5" accent6="accent6" hlink="hlink" folHlink="folHlink"/>
  <p:sldLayoutIdLst>
    <p:sldLayoutId id="2147483765" r:id="rId1"/>
    <p:sldLayoutId id="2147483766" r:id="rId2"/>
    <p:sldLayoutId id="2147483767" r:id="rId3"/>
    <p:sldLayoutId id="2147483768" r:id="rId4"/>
    <p:sldLayoutId id="2147483769" r:id="rId5"/>
    <p:sldLayoutId id="2147483770" r:id="rId6"/>
    <p:sldLayoutId id="2147483771" r:id="rId7"/>
    <p:sldLayoutId id="2147483772" r:id="rId8"/>
    <p:sldLayoutId id="2147483773" r:id="rId9"/>
    <p:sldLayoutId id="2147483774" r:id="rId10"/>
    <p:sldLayoutId id="2147483775" r:id="rId11"/>
    <p:sldLayoutId id="2147483776" r:id="rId12"/>
    <p:sldLayoutId id="2147483777" r:id="rId13"/>
    <p:sldLayoutId id="2147483778" r:id="rId14"/>
    <p:sldLayoutId id="2147483779" r:id="rId15"/>
    <p:sldLayoutId id="2147483780" r:id="rId16"/>
    <p:sldLayoutId id="2147483781" r:id="rId17"/>
    <p:sldLayoutId id="2147483782" r:id="rId18"/>
    <p:sldLayoutId id="2147483783" r:id="rId19"/>
    <p:sldLayoutId id="2147483784" r:id="rId20"/>
    <p:sldLayoutId id="2147483785" r:id="rId21"/>
    <p:sldLayoutId id="2147483786" r:id="rId22"/>
    <p:sldLayoutId id="2147483787" r:id="rId23"/>
    <p:sldLayoutId id="2147483788" r:id="rId24"/>
    <p:sldLayoutId id="2147483789" r:id="rId25"/>
    <p:sldLayoutId id="2147483790" r:id="rId26"/>
    <p:sldLayoutId id="2147483791" r:id="rId27"/>
    <p:sldLayoutId id="2147483792" r:id="rId28"/>
    <p:sldLayoutId id="2147483793" r:id="rId29"/>
    <p:sldLayoutId id="2147483794" r:id="rId30"/>
    <p:sldLayoutId id="2147483795" r:id="rId31"/>
    <p:sldLayoutId id="2147483796" r:id="rId32"/>
    <p:sldLayoutId id="2147483797" r:id="rId33"/>
    <p:sldLayoutId id="2147483798" r:id="rId3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6">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218160440"/>
      </p:ext>
    </p:extLst>
  </p:cSld>
  <p:clrMap bg1="lt1" tx1="dk1" bg2="lt2" tx2="dk2" accent1="accent1" accent2="accent2" accent3="accent3" accent4="accent4" accent5="accent5" accent6="accent6" hlink="hlink" folHlink="folHlink"/>
  <p:sldLayoutIdLst>
    <p:sldLayoutId id="2147483820" r:id="rId1"/>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 id="2147483834" r:id="rId15"/>
    <p:sldLayoutId id="2147483835" r:id="rId16"/>
    <p:sldLayoutId id="2147483836" r:id="rId17"/>
    <p:sldLayoutId id="2147483837" r:id="rId18"/>
    <p:sldLayoutId id="2147483838" r:id="rId19"/>
    <p:sldLayoutId id="2147483840" r:id="rId20"/>
    <p:sldLayoutId id="2147483841" r:id="rId21"/>
    <p:sldLayoutId id="2147483842" r:id="rId22"/>
    <p:sldLayoutId id="2147483843" r:id="rId23"/>
    <p:sldLayoutId id="2147483844" r:id="rId24"/>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3"/>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121473925"/>
      </p:ext>
    </p:extLst>
  </p:cSld>
  <p:clrMap bg1="lt1" tx1="dk1" bg2="lt2" tx2="dk2" accent1="accent1" accent2="accent2" accent3="accent3" accent4="accent4" accent5="accent5" accent6="accent6" hlink="hlink" folHlink="folHlink"/>
  <p:sldLayoutIdLst>
    <p:sldLayoutId id="2147483846" r:id="rId1"/>
    <p:sldLayoutId id="2147483847" r:id="rId2"/>
    <p:sldLayoutId id="2147483848" r:id="rId3"/>
    <p:sldLayoutId id="2147483849" r:id="rId4"/>
    <p:sldLayoutId id="2147483850" r:id="rId5"/>
    <p:sldLayoutId id="2147483851" r:id="rId6"/>
    <p:sldLayoutId id="2147483852" r:id="rId7"/>
    <p:sldLayoutId id="2147483853" r:id="rId8"/>
    <p:sldLayoutId id="2147483854" r:id="rId9"/>
    <p:sldLayoutId id="2147483855" r:id="rId10"/>
    <p:sldLayoutId id="2147483856" r:id="rId11"/>
    <p:sldLayoutId id="2147483857" r:id="rId12"/>
    <p:sldLayoutId id="2147483858" r:id="rId13"/>
    <p:sldLayoutId id="2147483859" r:id="rId14"/>
    <p:sldLayoutId id="2147483860" r:id="rId15"/>
    <p:sldLayoutId id="2147483861" r:id="rId16"/>
    <p:sldLayoutId id="2147483862" r:id="rId17"/>
    <p:sldLayoutId id="2147483863" r:id="rId18"/>
    <p:sldLayoutId id="2147483864" r:id="rId19"/>
    <p:sldLayoutId id="2147483865" r:id="rId20"/>
    <p:sldLayoutId id="2147483866" r:id="rId21"/>
    <p:sldLayoutId id="2147483867" r:id="rId22"/>
    <p:sldLayoutId id="2147483868" r:id="rId23"/>
    <p:sldLayoutId id="2147483869" r:id="rId24"/>
    <p:sldLayoutId id="2147483870" r:id="rId25"/>
    <p:sldLayoutId id="2147483871" r:id="rId26"/>
    <p:sldLayoutId id="2147483872" r:id="rId27"/>
    <p:sldLayoutId id="2147483873" r:id="rId28"/>
    <p:sldLayoutId id="2147483874" r:id="rId29"/>
    <p:sldLayoutId id="2147483875" r:id="rId30"/>
    <p:sldLayoutId id="2147483876"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67.gif"/><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68.png"/></Relationships>
</file>

<file path=ppt/slides/_rels/slide1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image" Target="../media/image68.png"/></Relationships>
</file>

<file path=ppt/slides/_rels/slide1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3" Type="http://schemas.openxmlformats.org/officeDocument/2006/relationships/image" Target="../media/image79.png"/><Relationship Id="rId18" Type="http://schemas.microsoft.com/office/2007/relationships/hdphoto" Target="../media/hdphoto1.wdp"/><Relationship Id="rId26" Type="http://schemas.openxmlformats.org/officeDocument/2006/relationships/image" Target="../media/image88.png"/><Relationship Id="rId39" Type="http://schemas.openxmlformats.org/officeDocument/2006/relationships/image" Target="../media/image100.png"/><Relationship Id="rId3" Type="http://schemas.openxmlformats.org/officeDocument/2006/relationships/hyperlink" Target="https://customers.microsoft.com/Pages/CustomerStory.aspx?recid=14594" TargetMode="External"/><Relationship Id="rId21" Type="http://schemas.openxmlformats.org/officeDocument/2006/relationships/image" Target="../media/image84.jpeg"/><Relationship Id="rId34" Type="http://schemas.openxmlformats.org/officeDocument/2006/relationships/image" Target="../media/image95.png"/><Relationship Id="rId42" Type="http://schemas.openxmlformats.org/officeDocument/2006/relationships/image" Target="../media/image103.png"/><Relationship Id="rId47" Type="http://schemas.openxmlformats.org/officeDocument/2006/relationships/image" Target="../media/image107.jpeg"/><Relationship Id="rId50" Type="http://schemas.openxmlformats.org/officeDocument/2006/relationships/image" Target="../media/image110.jpeg"/><Relationship Id="rId7" Type="http://schemas.openxmlformats.org/officeDocument/2006/relationships/image" Target="../media/image74.jpeg"/><Relationship Id="rId12" Type="http://schemas.openxmlformats.org/officeDocument/2006/relationships/image" Target="../media/image78.jpeg"/><Relationship Id="rId17" Type="http://schemas.openxmlformats.org/officeDocument/2006/relationships/image" Target="../media/image82.png"/><Relationship Id="rId25" Type="http://schemas.openxmlformats.org/officeDocument/2006/relationships/hyperlink" Target="https://customers.microsoft.com/Pages/CustomerStory.aspx?recid=18356" TargetMode="External"/><Relationship Id="rId33" Type="http://schemas.openxmlformats.org/officeDocument/2006/relationships/hyperlink" Target="https://customers.microsoft.com/en-US/story/docusign-writes-its-name-on-a-new-market" TargetMode="External"/><Relationship Id="rId38" Type="http://schemas.openxmlformats.org/officeDocument/2006/relationships/image" Target="../media/image99.png"/><Relationship Id="rId46" Type="http://schemas.openxmlformats.org/officeDocument/2006/relationships/hyperlink" Target="https://customers.microsoft.com/Pages/CustomerStory.aspx?recid=12216" TargetMode="External"/><Relationship Id="rId2" Type="http://schemas.openxmlformats.org/officeDocument/2006/relationships/notesSlide" Target="../notesSlides/notesSlide15.xml"/><Relationship Id="rId16" Type="http://schemas.openxmlformats.org/officeDocument/2006/relationships/image" Target="../media/image81.jpeg"/><Relationship Id="rId20" Type="http://schemas.microsoft.com/office/2007/relationships/hdphoto" Target="../media/hdphoto2.wdp"/><Relationship Id="rId29" Type="http://schemas.openxmlformats.org/officeDocument/2006/relationships/image" Target="../media/image91.jpeg"/><Relationship Id="rId41" Type="http://schemas.openxmlformats.org/officeDocument/2006/relationships/image" Target="../media/image102.jpeg"/><Relationship Id="rId1" Type="http://schemas.openxmlformats.org/officeDocument/2006/relationships/slideLayout" Target="../slideLayouts/slideLayout6.xml"/><Relationship Id="rId6" Type="http://schemas.openxmlformats.org/officeDocument/2006/relationships/image" Target="../media/image73.jpeg"/><Relationship Id="rId11" Type="http://schemas.openxmlformats.org/officeDocument/2006/relationships/image" Target="../media/image77.jpeg"/><Relationship Id="rId24" Type="http://schemas.openxmlformats.org/officeDocument/2006/relationships/image" Target="../media/image87.png"/><Relationship Id="rId32" Type="http://schemas.openxmlformats.org/officeDocument/2006/relationships/image" Target="../media/image94.png"/><Relationship Id="rId37" Type="http://schemas.openxmlformats.org/officeDocument/2006/relationships/image" Target="../media/image98.png"/><Relationship Id="rId40" Type="http://schemas.openxmlformats.org/officeDocument/2006/relationships/image" Target="../media/image101.png"/><Relationship Id="rId45" Type="http://schemas.openxmlformats.org/officeDocument/2006/relationships/image" Target="../media/image106.png"/><Relationship Id="rId5" Type="http://schemas.openxmlformats.org/officeDocument/2006/relationships/image" Target="../media/image72.png"/><Relationship Id="rId15" Type="http://schemas.openxmlformats.org/officeDocument/2006/relationships/hyperlink" Target="https://customers.microsoft.com/Pages/CustomerStory.aspx?recid=18294" TargetMode="External"/><Relationship Id="rId23" Type="http://schemas.openxmlformats.org/officeDocument/2006/relationships/image" Target="../media/image86.jpeg"/><Relationship Id="rId28" Type="http://schemas.openxmlformats.org/officeDocument/2006/relationships/image" Target="../media/image90.png"/><Relationship Id="rId36" Type="http://schemas.openxmlformats.org/officeDocument/2006/relationships/image" Target="../media/image97.png"/><Relationship Id="rId49" Type="http://schemas.openxmlformats.org/officeDocument/2006/relationships/image" Target="../media/image109.jpeg"/><Relationship Id="rId10" Type="http://schemas.openxmlformats.org/officeDocument/2006/relationships/image" Target="../media/image76.png"/><Relationship Id="rId19" Type="http://schemas.openxmlformats.org/officeDocument/2006/relationships/image" Target="../media/image83.png"/><Relationship Id="rId31" Type="http://schemas.openxmlformats.org/officeDocument/2006/relationships/image" Target="../media/image93.jpeg"/><Relationship Id="rId44" Type="http://schemas.openxmlformats.org/officeDocument/2006/relationships/image" Target="../media/image105.png"/><Relationship Id="rId52" Type="http://schemas.openxmlformats.org/officeDocument/2006/relationships/image" Target="../media/image112.jpeg"/><Relationship Id="rId4" Type="http://schemas.openxmlformats.org/officeDocument/2006/relationships/image" Target="../media/image71.png"/><Relationship Id="rId9" Type="http://schemas.openxmlformats.org/officeDocument/2006/relationships/hyperlink" Target="https://customers.microsoft.com/Pages/CustomerStory.aspx?recid=8576" TargetMode="External"/><Relationship Id="rId14" Type="http://schemas.openxmlformats.org/officeDocument/2006/relationships/image" Target="../media/image80.png"/><Relationship Id="rId22" Type="http://schemas.openxmlformats.org/officeDocument/2006/relationships/image" Target="../media/image85.jpg"/><Relationship Id="rId27" Type="http://schemas.openxmlformats.org/officeDocument/2006/relationships/image" Target="../media/image89.png"/><Relationship Id="rId30" Type="http://schemas.openxmlformats.org/officeDocument/2006/relationships/image" Target="../media/image92.jpeg"/><Relationship Id="rId35" Type="http://schemas.openxmlformats.org/officeDocument/2006/relationships/image" Target="../media/image96.png"/><Relationship Id="rId43" Type="http://schemas.openxmlformats.org/officeDocument/2006/relationships/image" Target="../media/image104.jpeg"/><Relationship Id="rId48" Type="http://schemas.openxmlformats.org/officeDocument/2006/relationships/image" Target="../media/image108.png"/><Relationship Id="rId8" Type="http://schemas.openxmlformats.org/officeDocument/2006/relationships/image" Target="../media/image75.jpg"/><Relationship Id="rId51" Type="http://schemas.openxmlformats.org/officeDocument/2006/relationships/image" Target="../media/image11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113.jpg"/><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3" Type="http://schemas.openxmlformats.org/officeDocument/2006/relationships/image" Target="../media/image113.jpg"/><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3" Type="http://schemas.openxmlformats.org/officeDocument/2006/relationships/image" Target="../media/image113.jpg"/><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19.xml"/><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8" Type="http://schemas.openxmlformats.org/officeDocument/2006/relationships/image" Target="../media/image121.svg"/><Relationship Id="rId13" Type="http://schemas.openxmlformats.org/officeDocument/2006/relationships/image" Target="../media/image126.png"/><Relationship Id="rId3" Type="http://schemas.openxmlformats.org/officeDocument/2006/relationships/image" Target="../media/image116.png"/><Relationship Id="rId7" Type="http://schemas.openxmlformats.org/officeDocument/2006/relationships/image" Target="../media/image120.png"/><Relationship Id="rId12" Type="http://schemas.openxmlformats.org/officeDocument/2006/relationships/image" Target="../media/image125.svg"/><Relationship Id="rId2" Type="http://schemas.openxmlformats.org/officeDocument/2006/relationships/image" Target="../media/image115.png"/><Relationship Id="rId1" Type="http://schemas.openxmlformats.org/officeDocument/2006/relationships/slideLayout" Target="../slideLayouts/slideLayout6.xml"/><Relationship Id="rId6" Type="http://schemas.openxmlformats.org/officeDocument/2006/relationships/image" Target="../media/image119.svg"/><Relationship Id="rId11" Type="http://schemas.openxmlformats.org/officeDocument/2006/relationships/image" Target="../media/image124.png"/><Relationship Id="rId5" Type="http://schemas.openxmlformats.org/officeDocument/2006/relationships/image" Target="../media/image118.png"/><Relationship Id="rId10" Type="http://schemas.openxmlformats.org/officeDocument/2006/relationships/image" Target="../media/image123.svg"/><Relationship Id="rId4" Type="http://schemas.openxmlformats.org/officeDocument/2006/relationships/image" Target="../media/image117.svg"/><Relationship Id="rId9" Type="http://schemas.openxmlformats.org/officeDocument/2006/relationships/image" Target="../media/image122.png"/><Relationship Id="rId14" Type="http://schemas.openxmlformats.org/officeDocument/2006/relationships/image" Target="../media/image127.png"/></Relationships>
</file>

<file path=ppt/slides/_rels/slide25.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8" Type="http://schemas.openxmlformats.org/officeDocument/2006/relationships/image" Target="../media/image133.png"/><Relationship Id="rId3" Type="http://schemas.openxmlformats.org/officeDocument/2006/relationships/image" Target="../media/image128.png"/><Relationship Id="rId7" Type="http://schemas.openxmlformats.org/officeDocument/2006/relationships/image" Target="../media/image132.png"/><Relationship Id="rId2" Type="http://schemas.openxmlformats.org/officeDocument/2006/relationships/notesSlide" Target="../notesSlides/notesSlide20.xml"/><Relationship Id="rId1" Type="http://schemas.openxmlformats.org/officeDocument/2006/relationships/slideLayout" Target="../slideLayouts/slideLayout6.xml"/><Relationship Id="rId6" Type="http://schemas.openxmlformats.org/officeDocument/2006/relationships/image" Target="../media/image131.png"/><Relationship Id="rId11" Type="http://schemas.openxmlformats.org/officeDocument/2006/relationships/image" Target="../media/image136.png"/><Relationship Id="rId5" Type="http://schemas.openxmlformats.org/officeDocument/2006/relationships/image" Target="../media/image130.png"/><Relationship Id="rId10" Type="http://schemas.openxmlformats.org/officeDocument/2006/relationships/image" Target="../media/image135.png"/><Relationship Id="rId4" Type="http://schemas.openxmlformats.org/officeDocument/2006/relationships/image" Target="../media/image129.png"/><Relationship Id="rId9" Type="http://schemas.openxmlformats.org/officeDocument/2006/relationships/image" Target="../media/image134.png"/></Relationships>
</file>

<file path=ppt/slides/_rels/slide34.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3" Type="http://schemas.openxmlformats.org/officeDocument/2006/relationships/image" Target="../media/image139.svg"/><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42.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image" Target="../media/image143.jp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39.svg"/><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49.png"/><Relationship Id="rId1" Type="http://schemas.openxmlformats.org/officeDocument/2006/relationships/slideLayout" Target="../slideLayouts/slideLayout4.xml"/><Relationship Id="rId4" Type="http://schemas.openxmlformats.org/officeDocument/2006/relationships/image" Target="../media/image151.png"/></Relationships>
</file>

<file path=ppt/slides/_rels/slide47.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53.emf"/><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25.xml"/><Relationship Id="rId1" Type="http://schemas.openxmlformats.org/officeDocument/2006/relationships/slideLayout" Target="../slideLayouts/slideLayout17.xml"/></Relationships>
</file>

<file path=ppt/slides/_rels/slide52.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156.png"/><Relationship Id="rId1" Type="http://schemas.openxmlformats.org/officeDocument/2006/relationships/slideLayout" Target="../slideLayouts/slideLayout18.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57.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58.jpg"/><Relationship Id="rId7" Type="http://schemas.openxmlformats.org/officeDocument/2006/relationships/image" Target="../media/image62.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65.png"/></Relationships>
</file>

<file path=ppt/slides/_rels/slide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texto 1">
            <a:extLst>
              <a:ext uri="{FF2B5EF4-FFF2-40B4-BE49-F238E27FC236}">
                <a16:creationId xmlns:a16="http://schemas.microsoft.com/office/drawing/2014/main" id="{18BEC758-C63F-4A86-8510-25B6A8D23EB6}"/>
              </a:ext>
            </a:extLst>
          </p:cNvPr>
          <p:cNvSpPr txBox="1">
            <a:spLocks/>
          </p:cNvSpPr>
          <p:nvPr/>
        </p:nvSpPr>
        <p:spPr>
          <a:xfrm>
            <a:off x="0" y="0"/>
            <a:ext cx="12192000" cy="6857999"/>
          </a:xfrm>
          <a:prstGeom prst="rect">
            <a:avLst/>
          </a:prstGeom>
          <a:solidFill>
            <a:schemeClr val="bg1">
              <a:alpha val="25000"/>
            </a:schemeClr>
          </a:solidFill>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r>
              <a:rPr lang="en-US" sz="4000" b="1" dirty="0">
                <a:solidFill>
                  <a:srgbClr val="124548"/>
                </a:solidFill>
              </a:rPr>
              <a:t>Microsoft Power Platform</a:t>
            </a: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p:txBody>
      </p:sp>
    </p:spTree>
    <p:extLst>
      <p:ext uri="{BB962C8B-B14F-4D97-AF65-F5344CB8AC3E}">
        <p14:creationId xmlns:p14="http://schemas.microsoft.com/office/powerpoint/2010/main" val="38972760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8C68BE16-EAFF-4881-A88E-0569D2042094}"/>
              </a:ext>
            </a:extLst>
          </p:cNvPr>
          <p:cNvSpPr/>
          <p:nvPr/>
        </p:nvSpPr>
        <p:spPr bwMode="auto">
          <a:xfrm>
            <a:off x="1922963" y="2305192"/>
            <a:ext cx="1828800" cy="1828800"/>
          </a:xfrm>
          <a:prstGeom prst="ellipse">
            <a:avLst/>
          </a:prstGeom>
          <a:solidFill>
            <a:schemeClr val="accent6"/>
          </a:solidFill>
          <a:ln w="22225">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3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1</a:t>
            </a:r>
          </a:p>
        </p:txBody>
      </p:sp>
      <p:sp>
        <p:nvSpPr>
          <p:cNvPr id="4" name="Oval 3">
            <a:extLst>
              <a:ext uri="{FF2B5EF4-FFF2-40B4-BE49-F238E27FC236}">
                <a16:creationId xmlns:a16="http://schemas.microsoft.com/office/drawing/2014/main" id="{F14C8F5E-D026-4231-AA9B-17A341FF2489}"/>
              </a:ext>
            </a:extLst>
          </p:cNvPr>
          <p:cNvSpPr/>
          <p:nvPr/>
        </p:nvSpPr>
        <p:spPr bwMode="auto">
          <a:xfrm>
            <a:off x="8705614" y="2449414"/>
            <a:ext cx="1554480" cy="1554480"/>
          </a:xfrm>
          <a:prstGeom prst="ellipse">
            <a:avLst/>
          </a:prstGeom>
          <a:solidFill>
            <a:schemeClr val="bg1"/>
          </a:solidFill>
          <a:ln w="22225">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3600" b="0" i="0" u="none" strike="noStrike" kern="1200" cap="none" spc="0" normalizeH="0" baseline="0" noProof="0">
                <a:ln>
                  <a:noFill/>
                </a:ln>
                <a:gradFill>
                  <a:gsLst>
                    <a:gs pos="0">
                      <a:srgbClr val="DCDCDC"/>
                    </a:gs>
                    <a:gs pos="100000">
                      <a:srgbClr val="DCDCDC"/>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3</a:t>
            </a:r>
          </a:p>
        </p:txBody>
      </p:sp>
      <p:sp>
        <p:nvSpPr>
          <p:cNvPr id="5" name="Oval 4">
            <a:extLst>
              <a:ext uri="{FF2B5EF4-FFF2-40B4-BE49-F238E27FC236}">
                <a16:creationId xmlns:a16="http://schemas.microsoft.com/office/drawing/2014/main" id="{AF43EE05-9BE1-443A-B4C5-614B786ECB35}"/>
              </a:ext>
            </a:extLst>
          </p:cNvPr>
          <p:cNvSpPr/>
          <p:nvPr/>
        </p:nvSpPr>
        <p:spPr bwMode="auto">
          <a:xfrm>
            <a:off x="5458511" y="2449414"/>
            <a:ext cx="1554480" cy="1554480"/>
          </a:xfrm>
          <a:prstGeom prst="ellipse">
            <a:avLst/>
          </a:prstGeom>
          <a:solidFill>
            <a:schemeClr val="bg1"/>
          </a:solidFill>
          <a:ln w="22225">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3600" b="0" i="0" u="none" strike="noStrike" kern="1200" cap="none" spc="0" normalizeH="0" baseline="0" noProof="0">
                <a:ln>
                  <a:noFill/>
                </a:ln>
                <a:gradFill>
                  <a:gsLst>
                    <a:gs pos="0">
                      <a:srgbClr val="DCDCDC"/>
                    </a:gs>
                    <a:gs pos="100000">
                      <a:srgbClr val="DCDCDC"/>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2</a:t>
            </a:r>
          </a:p>
        </p:txBody>
      </p:sp>
      <p:sp>
        <p:nvSpPr>
          <p:cNvPr id="7" name="Oval 6">
            <a:extLst>
              <a:ext uri="{FF2B5EF4-FFF2-40B4-BE49-F238E27FC236}">
                <a16:creationId xmlns:a16="http://schemas.microsoft.com/office/drawing/2014/main" id="{380FC033-4060-4D98-A7DB-AF543A307DA3}"/>
              </a:ext>
            </a:extLst>
          </p:cNvPr>
          <p:cNvSpPr/>
          <p:nvPr/>
        </p:nvSpPr>
        <p:spPr bwMode="auto">
          <a:xfrm>
            <a:off x="1922963" y="2305192"/>
            <a:ext cx="1828800" cy="1828800"/>
          </a:xfrm>
          <a:prstGeom prst="ellipse">
            <a:avLst/>
          </a:prstGeom>
          <a:solidFill>
            <a:schemeClr val="accent6"/>
          </a:solidFill>
          <a:ln w="22225">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3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1</a:t>
            </a:r>
          </a:p>
        </p:txBody>
      </p:sp>
      <p:sp>
        <p:nvSpPr>
          <p:cNvPr id="8" name="Oval 7">
            <a:extLst>
              <a:ext uri="{FF2B5EF4-FFF2-40B4-BE49-F238E27FC236}">
                <a16:creationId xmlns:a16="http://schemas.microsoft.com/office/drawing/2014/main" id="{5BC29A08-5F7A-4BCF-87A5-981EEDDB20A0}"/>
              </a:ext>
            </a:extLst>
          </p:cNvPr>
          <p:cNvSpPr/>
          <p:nvPr/>
        </p:nvSpPr>
        <p:spPr bwMode="auto">
          <a:xfrm>
            <a:off x="8705614" y="2449414"/>
            <a:ext cx="1554480" cy="1554480"/>
          </a:xfrm>
          <a:prstGeom prst="ellipse">
            <a:avLst/>
          </a:prstGeom>
          <a:solidFill>
            <a:schemeClr val="bg1"/>
          </a:solidFill>
          <a:ln w="22225">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3600" b="0" i="0" u="none" strike="noStrike" kern="1200" cap="none" spc="0" normalizeH="0" baseline="0" noProof="0">
                <a:ln>
                  <a:noFill/>
                </a:ln>
                <a:gradFill>
                  <a:gsLst>
                    <a:gs pos="0">
                      <a:srgbClr val="DCDCDC"/>
                    </a:gs>
                    <a:gs pos="100000">
                      <a:srgbClr val="DCDCDC"/>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3</a:t>
            </a:r>
          </a:p>
        </p:txBody>
      </p:sp>
      <p:sp>
        <p:nvSpPr>
          <p:cNvPr id="9" name="Oval 8">
            <a:extLst>
              <a:ext uri="{FF2B5EF4-FFF2-40B4-BE49-F238E27FC236}">
                <a16:creationId xmlns:a16="http://schemas.microsoft.com/office/drawing/2014/main" id="{C77F3315-C2A6-45E7-BDAB-E1BBA353FE50}"/>
              </a:ext>
            </a:extLst>
          </p:cNvPr>
          <p:cNvSpPr/>
          <p:nvPr/>
        </p:nvSpPr>
        <p:spPr bwMode="auto">
          <a:xfrm>
            <a:off x="5458511" y="2449414"/>
            <a:ext cx="1554480" cy="1554480"/>
          </a:xfrm>
          <a:prstGeom prst="ellipse">
            <a:avLst/>
          </a:prstGeom>
          <a:solidFill>
            <a:schemeClr val="bg1"/>
          </a:solidFill>
          <a:ln w="22225">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3600" b="0" i="0" u="none" strike="noStrike" kern="1200" cap="none" spc="0" normalizeH="0" baseline="0" noProof="0">
                <a:ln>
                  <a:noFill/>
                </a:ln>
                <a:gradFill>
                  <a:gsLst>
                    <a:gs pos="0">
                      <a:srgbClr val="DCDCDC"/>
                    </a:gs>
                    <a:gs pos="100000">
                      <a:srgbClr val="DCDCDC"/>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2</a:t>
            </a:r>
          </a:p>
        </p:txBody>
      </p:sp>
    </p:spTree>
    <p:extLst>
      <p:ext uri="{BB962C8B-B14F-4D97-AF65-F5344CB8AC3E}">
        <p14:creationId xmlns:p14="http://schemas.microsoft.com/office/powerpoint/2010/main" val="2411528704"/>
      </p:ext>
    </p:extLst>
  </p:cSld>
  <p:clrMapOvr>
    <a:masterClrMapping/>
  </p:clrMapOvr>
  <mc:AlternateContent xmlns:mc="http://schemas.openxmlformats.org/markup-compatibility/2006" xmlns:p159="http://schemas.microsoft.com/office/powerpoint/2015/09/main">
    <mc:Choice Requires="p159">
      <p:transition advClick="0" advTm="0">
        <p159:morph option="byObject"/>
      </p:transition>
    </mc:Choice>
    <mc:Fallback xmlns:p14="http://schemas.microsoft.com/office/powerpoint/2010/main" xmlns:a16="http://schemas.microsoft.com/office/drawing/2014/main" xmlns="">
      <p:transition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499"/>
                                          </p:stCondLst>
                                        </p:cTn>
                                        <p:tgtEl>
                                          <p:spTgt spid="9"/>
                                        </p:tgtEl>
                                        <p:attrNameLst>
                                          <p:attrName>style.visibility</p:attrName>
                                        </p:attrNameLst>
                                      </p:cBhvr>
                                      <p:to>
                                        <p:strVal val="visible"/>
                                      </p:to>
                                    </p:set>
                                  </p:childTnLst>
                                </p:cTn>
                              </p:par>
                              <p:par>
                                <p:cTn id="9" presetID="1" presetClass="entr" presetSubtype="0" fill="hold" grpId="2"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par>
                          <p:cTn id="11" fill="hold">
                            <p:stCondLst>
                              <p:cond delay="500"/>
                            </p:stCondLst>
                            <p:childTnLst>
                              <p:par>
                                <p:cTn id="12" presetID="6" presetClass="emph" presetSubtype="0" decel="100000" fill="hold" grpId="1" nodeType="afterEffect">
                                  <p:stCondLst>
                                    <p:cond delay="200"/>
                                  </p:stCondLst>
                                  <p:childTnLst>
                                    <p:animScale>
                                      <p:cBhvr>
                                        <p:cTn id="13" dur="650" fill="hold"/>
                                        <p:tgtEl>
                                          <p:spTgt spid="9"/>
                                        </p:tgtEl>
                                      </p:cBhvr>
                                      <p:by x="125000" y="125000"/>
                                    </p:animScale>
                                  </p:childTnLst>
                                </p:cTn>
                              </p:par>
                              <p:par>
                                <p:cTn id="14" presetID="1" presetClass="emph" presetSubtype="2" decel="100000" fill="hold" nodeType="withEffect">
                                  <p:stCondLst>
                                    <p:cond delay="200"/>
                                  </p:stCondLst>
                                  <p:childTnLst>
                                    <p:animClr clrSpc="rgb" dir="cw">
                                      <p:cBhvr>
                                        <p:cTn id="15" dur="650" fill="hold"/>
                                        <p:tgtEl>
                                          <p:spTgt spid="9"/>
                                        </p:tgtEl>
                                        <p:attrNameLst>
                                          <p:attrName>fillcolor</p:attrName>
                                        </p:attrNameLst>
                                      </p:cBhvr>
                                      <p:to>
                                        <a:srgbClr val="0078D7"/>
                                      </p:to>
                                    </p:animClr>
                                    <p:set>
                                      <p:cBhvr>
                                        <p:cTn id="16" dur="650" fill="hold"/>
                                        <p:tgtEl>
                                          <p:spTgt spid="9"/>
                                        </p:tgtEl>
                                        <p:attrNameLst>
                                          <p:attrName>fill.type</p:attrName>
                                        </p:attrNameLst>
                                      </p:cBhvr>
                                      <p:to>
                                        <p:strVal val="solid"/>
                                      </p:to>
                                    </p:set>
                                    <p:set>
                                      <p:cBhvr>
                                        <p:cTn id="17" dur="650" fill="hold"/>
                                        <p:tgtEl>
                                          <p:spTgt spid="9"/>
                                        </p:tgtEl>
                                        <p:attrNameLst>
                                          <p:attrName>fill.on</p:attrName>
                                        </p:attrNameLst>
                                      </p:cBhvr>
                                      <p:to>
                                        <p:strVal val="true"/>
                                      </p:to>
                                    </p:set>
                                  </p:childTnLst>
                                </p:cTn>
                              </p:par>
                              <p:par>
                                <p:cTn id="18" presetID="7" presetClass="emph" presetSubtype="2" decel="100000" fill="hold" nodeType="withEffect">
                                  <p:stCondLst>
                                    <p:cond delay="200"/>
                                  </p:stCondLst>
                                  <p:childTnLst>
                                    <p:animClr clrSpc="rgb" dir="cw">
                                      <p:cBhvr>
                                        <p:cTn id="19" dur="650" fill="hold"/>
                                        <p:tgtEl>
                                          <p:spTgt spid="9"/>
                                        </p:tgtEl>
                                        <p:attrNameLst>
                                          <p:attrName>stroke.color</p:attrName>
                                        </p:attrNameLst>
                                      </p:cBhvr>
                                      <p:to>
                                        <a:srgbClr val="0078D7"/>
                                      </p:to>
                                    </p:animClr>
                                    <p:set>
                                      <p:cBhvr>
                                        <p:cTn id="20" dur="650" fill="hold"/>
                                        <p:tgtEl>
                                          <p:spTgt spid="9"/>
                                        </p:tgtEl>
                                        <p:attrNameLst>
                                          <p:attrName>stroke.on</p:attrName>
                                        </p:attrNameLst>
                                      </p:cBhvr>
                                      <p:to>
                                        <p:strVal val="true"/>
                                      </p:to>
                                    </p:set>
                                  </p:childTnLst>
                                </p:cTn>
                              </p:par>
                              <p:par>
                                <p:cTn id="21" presetID="3" presetClass="emph" presetSubtype="2" decel="100000" fill="hold" grpId="2" nodeType="withEffect">
                                  <p:stCondLst>
                                    <p:cond delay="200"/>
                                  </p:stCondLst>
                                  <p:childTnLst>
                                    <p:animClr clrSpc="rgb" dir="cw">
                                      <p:cBhvr override="childStyle">
                                        <p:cTn id="22" dur="650" fill="hold"/>
                                        <p:tgtEl>
                                          <p:spTgt spid="9"/>
                                        </p:tgtEl>
                                        <p:attrNameLst>
                                          <p:attrName>style.color</p:attrName>
                                        </p:attrNameLst>
                                      </p:cBhvr>
                                      <p:to>
                                        <a:schemeClr val="bg1"/>
                                      </p:to>
                                    </p:animClr>
                                  </p:childTnLst>
                                </p:cTn>
                              </p:par>
                              <p:par>
                                <p:cTn id="23" presetID="6" presetClass="emph" presetSubtype="0" decel="100000" fill="hold" grpId="0" nodeType="withEffect">
                                  <p:stCondLst>
                                    <p:cond delay="200"/>
                                  </p:stCondLst>
                                  <p:childTnLst>
                                    <p:animScale>
                                      <p:cBhvr>
                                        <p:cTn id="24" dur="650" fill="hold"/>
                                        <p:tgtEl>
                                          <p:spTgt spid="7"/>
                                        </p:tgtEl>
                                      </p:cBhvr>
                                      <p:by x="80000" y="80000"/>
                                    </p:animScale>
                                  </p:childTnLst>
                                </p:cTn>
                              </p:par>
                              <p:par>
                                <p:cTn id="25" presetID="3" presetClass="emph" presetSubtype="2" fill="hold" grpId="1" nodeType="withEffect">
                                  <p:stCondLst>
                                    <p:cond delay="200"/>
                                  </p:stCondLst>
                                  <p:childTnLst>
                                    <p:animClr clrSpc="rgb" dir="cw">
                                      <p:cBhvr override="childStyle">
                                        <p:cTn id="26" dur="650" fill="hold"/>
                                        <p:tgtEl>
                                          <p:spTgt spid="7"/>
                                        </p:tgtEl>
                                        <p:attrNameLst>
                                          <p:attrName>style.color</p:attrName>
                                        </p:attrNameLst>
                                      </p:cBhvr>
                                      <p:to>
                                        <a:schemeClr val="bg2"/>
                                      </p:to>
                                    </p:animClr>
                                  </p:childTnLst>
                                </p:cTn>
                              </p:par>
                              <p:par>
                                <p:cTn id="27" presetID="7" presetClass="emph" presetSubtype="2" decel="100000" fill="hold" nodeType="withEffect">
                                  <p:stCondLst>
                                    <p:cond delay="200"/>
                                  </p:stCondLst>
                                  <p:childTnLst>
                                    <p:animClr clrSpc="rgb" dir="cw">
                                      <p:cBhvr>
                                        <p:cTn id="28" dur="650" fill="hold"/>
                                        <p:tgtEl>
                                          <p:spTgt spid="7"/>
                                        </p:tgtEl>
                                        <p:attrNameLst>
                                          <p:attrName>stroke.color</p:attrName>
                                        </p:attrNameLst>
                                      </p:cBhvr>
                                      <p:to>
                                        <a:schemeClr val="bg2"/>
                                      </p:to>
                                    </p:animClr>
                                    <p:set>
                                      <p:cBhvr>
                                        <p:cTn id="29" dur="650" fill="hold"/>
                                        <p:tgtEl>
                                          <p:spTgt spid="7"/>
                                        </p:tgtEl>
                                        <p:attrNameLst>
                                          <p:attrName>stroke.on</p:attrName>
                                        </p:attrNameLst>
                                      </p:cBhvr>
                                      <p:to>
                                        <p:strVal val="true"/>
                                      </p:to>
                                    </p:set>
                                  </p:childTnLst>
                                </p:cTn>
                              </p:par>
                              <p:par>
                                <p:cTn id="30" presetID="1" presetClass="emph" presetSubtype="2" decel="100000" fill="hold" nodeType="withEffect">
                                  <p:stCondLst>
                                    <p:cond delay="200"/>
                                  </p:stCondLst>
                                  <p:childTnLst>
                                    <p:animClr clrSpc="rgb" dir="cw">
                                      <p:cBhvr>
                                        <p:cTn id="31" dur="650" fill="hold"/>
                                        <p:tgtEl>
                                          <p:spTgt spid="7"/>
                                        </p:tgtEl>
                                        <p:attrNameLst>
                                          <p:attrName>fillcolor</p:attrName>
                                        </p:attrNameLst>
                                      </p:cBhvr>
                                      <p:to>
                                        <a:schemeClr val="bg1"/>
                                      </p:to>
                                    </p:animClr>
                                    <p:set>
                                      <p:cBhvr>
                                        <p:cTn id="32" dur="650" fill="hold"/>
                                        <p:tgtEl>
                                          <p:spTgt spid="7"/>
                                        </p:tgtEl>
                                        <p:attrNameLst>
                                          <p:attrName>fill.type</p:attrName>
                                        </p:attrNameLst>
                                      </p:cBhvr>
                                      <p:to>
                                        <p:strVal val="solid"/>
                                      </p:to>
                                    </p:set>
                                    <p:set>
                                      <p:cBhvr>
                                        <p:cTn id="33" dur="650" fill="hold"/>
                                        <p:tgtEl>
                                          <p:spTgt spid="7"/>
                                        </p:tgtEl>
                                        <p:attrNameLst>
                                          <p:attrName>fill.on</p:attrName>
                                        </p:attrNameLst>
                                      </p:cBhvr>
                                      <p:to>
                                        <p:strVal val="true"/>
                                      </p:to>
                                    </p:set>
                                  </p:childTnLst>
                                </p:cTn>
                              </p:par>
                              <p:par>
                                <p:cTn id="34" presetID="1" presetClass="exit" presetSubtype="0" fill="hold" grpId="0" nodeType="withEffect">
                                  <p:stCondLst>
                                    <p:cond delay="0"/>
                                  </p:stCondLst>
                                  <p:childTnLst>
                                    <p:set>
                                      <p:cBhvr>
                                        <p:cTn id="35" dur="1" fill="hold">
                                          <p:stCondLst>
                                            <p:cond delay="0"/>
                                          </p:stCondLst>
                                        </p:cTn>
                                        <p:tgtEl>
                                          <p:spTgt spid="4"/>
                                        </p:tgtEl>
                                        <p:attrNameLst>
                                          <p:attrName>style.visibility</p:attrName>
                                        </p:attrNameLst>
                                      </p:cBhvr>
                                      <p:to>
                                        <p:strVal val="hidden"/>
                                      </p:to>
                                    </p:set>
                                  </p:childTnLst>
                                </p:cTn>
                              </p:par>
                              <p:par>
                                <p:cTn id="36" presetID="1" presetClass="exit" presetSubtype="0" fill="hold" grpId="0" nodeType="withEffect">
                                  <p:stCondLst>
                                    <p:cond delay="0"/>
                                  </p:stCondLst>
                                  <p:childTnLst>
                                    <p:set>
                                      <p:cBhvr>
                                        <p:cTn id="37" dur="1" fill="hold">
                                          <p:stCondLst>
                                            <p:cond delay="0"/>
                                          </p:stCondLst>
                                        </p:cTn>
                                        <p:tgtEl>
                                          <p:spTgt spid="5"/>
                                        </p:tgtEl>
                                        <p:attrNameLst>
                                          <p:attrName>style.visibility</p:attrName>
                                        </p:attrNameLst>
                                      </p:cBhvr>
                                      <p:to>
                                        <p:strVal val="hidden"/>
                                      </p:to>
                                    </p:set>
                                  </p:childTnLst>
                                </p:cTn>
                              </p:par>
                              <p:par>
                                <p:cTn id="38" presetID="1" presetClass="exit" presetSubtype="0" fill="hold" grpId="0" nodeType="withEffect">
                                  <p:stCondLst>
                                    <p:cond delay="0"/>
                                  </p:stCondLst>
                                  <p:childTnLst>
                                    <p:set>
                                      <p:cBhvr>
                                        <p:cTn id="39" dur="1" fill="hold">
                                          <p:stCondLst>
                                            <p:cond delay="0"/>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7" grpId="0" animBg="1"/>
      <p:bldP spid="7" grpId="1" animBg="1"/>
      <p:bldP spid="7" grpId="2" animBg="1"/>
      <p:bldP spid="8" grpId="0" animBg="1"/>
      <p:bldP spid="9" grpId="0" animBg="1"/>
      <p:bldP spid="9" grpId="1" animBg="1"/>
      <p:bldP spid="9" grpId="2"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1628052-40E4-412A-B55D-BF543BAD6413}"/>
              </a:ext>
            </a:extLst>
          </p:cNvPr>
          <p:cNvSpPr txBox="1"/>
          <p:nvPr/>
        </p:nvSpPr>
        <p:spPr>
          <a:xfrm>
            <a:off x="3168715" y="2161138"/>
            <a:ext cx="5854566" cy="1043363"/>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5400" b="0" i="0" u="none" strike="noStrike" kern="1200" cap="none" spc="-98" normalizeH="0" baseline="0" noProof="0" dirty="0">
                <a:ln w="3175">
                  <a:noFill/>
                </a:ln>
                <a:gradFill>
                  <a:gsLst>
                    <a:gs pos="24479">
                      <a:srgbClr val="505050"/>
                    </a:gs>
                    <a:gs pos="94000">
                      <a:srgbClr val="505050"/>
                    </a:gs>
                  </a:gsLst>
                  <a:lin ang="5400000" scaled="1"/>
                </a:gradFill>
                <a:effectLst/>
                <a:uLnTx/>
                <a:uFillTx/>
                <a:latin typeface="Segoe UI Light"/>
                <a:ea typeface="+mn-ea"/>
                <a:cs typeface="Segoe UI" pitchFamily="34" charset="0"/>
              </a:rPr>
              <a:t>Business Analysts</a:t>
            </a:r>
          </a:p>
        </p:txBody>
      </p:sp>
      <p:sp>
        <p:nvSpPr>
          <p:cNvPr id="21" name="TextBox 20">
            <a:extLst>
              <a:ext uri="{FF2B5EF4-FFF2-40B4-BE49-F238E27FC236}">
                <a16:creationId xmlns:a16="http://schemas.microsoft.com/office/drawing/2014/main" id="{6D15AAAC-83C1-471B-9141-D6EF6A79E2F5}"/>
              </a:ext>
            </a:extLst>
          </p:cNvPr>
          <p:cNvSpPr txBox="1"/>
          <p:nvPr/>
        </p:nvSpPr>
        <p:spPr>
          <a:xfrm>
            <a:off x="-1565446" y="3252202"/>
            <a:ext cx="10337533" cy="1043363"/>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5400" b="0" i="0" u="none" strike="noStrike" kern="1200" cap="none" spc="-98" normalizeH="0" baseline="0" noProof="0">
                <a:ln w="3175">
                  <a:noFill/>
                </a:ln>
                <a:gradFill>
                  <a:gsLst>
                    <a:gs pos="24479">
                      <a:srgbClr val="505050"/>
                    </a:gs>
                    <a:gs pos="94000">
                      <a:srgbClr val="505050"/>
                    </a:gs>
                  </a:gsLst>
                  <a:lin ang="5400000" scaled="1"/>
                </a:gradFill>
                <a:effectLst/>
                <a:uLnTx/>
                <a:uFillTx/>
                <a:latin typeface="Segoe UI Light" panose="020B0502040204020203" pitchFamily="34" charset="0"/>
                <a:ea typeface="+mn-ea"/>
                <a:cs typeface="Segoe UI Light" panose="020B0502040204020203" pitchFamily="34" charset="0"/>
              </a:rPr>
              <a:t>from</a:t>
            </a:r>
            <a:r>
              <a:rPr kumimoji="0" lang="en-US" sz="5400" b="0" i="0" u="none" strike="noStrike" kern="1200" cap="none" spc="-98" normalizeH="0" baseline="0" noProof="0">
                <a:ln w="3175">
                  <a:noFill/>
                </a:ln>
                <a:gradFill>
                  <a:gsLst>
                    <a:gs pos="24479">
                      <a:srgbClr val="505050"/>
                    </a:gs>
                    <a:gs pos="94000">
                      <a:srgbClr val="505050"/>
                    </a:gs>
                  </a:gsLst>
                  <a:lin ang="5400000" scaled="1"/>
                </a:gradFill>
                <a:effectLst/>
                <a:uLnTx/>
                <a:uFillTx/>
                <a:latin typeface="Segoe UI Semibold" panose="020B0702040204020203" pitchFamily="34" charset="0"/>
                <a:ea typeface="+mn-ea"/>
                <a:cs typeface="Segoe UI Semibold" panose="020B0702040204020203" pitchFamily="34" charset="0"/>
              </a:rPr>
              <a:t> </a:t>
            </a:r>
            <a:r>
              <a:rPr kumimoji="0" lang="en-US" sz="5400" b="0" i="0" u="none" strike="noStrike" kern="1200" cap="none" spc="-98" normalizeH="0" baseline="0" noProof="0">
                <a:ln w="3175">
                  <a:noFill/>
                </a:ln>
                <a:gradFill>
                  <a:gsLst>
                    <a:gs pos="24479">
                      <a:srgbClr val="0078D7"/>
                    </a:gs>
                    <a:gs pos="94000">
                      <a:srgbClr val="0078D7"/>
                    </a:gs>
                  </a:gsLst>
                  <a:lin ang="5400000" scaled="1"/>
                </a:gradFill>
                <a:effectLst/>
                <a:uLnTx/>
                <a:uFillTx/>
                <a:latin typeface="Segoe UI Semibold" panose="020B0702040204020203" pitchFamily="34" charset="0"/>
                <a:ea typeface="+mn-ea"/>
                <a:cs typeface="Segoe UI Semibold" panose="020B0702040204020203" pitchFamily="34" charset="0"/>
              </a:rPr>
              <a:t>Customers</a:t>
            </a:r>
          </a:p>
        </p:txBody>
      </p:sp>
      <p:sp>
        <p:nvSpPr>
          <p:cNvPr id="9" name="Oval 8">
            <a:extLst>
              <a:ext uri="{FF2B5EF4-FFF2-40B4-BE49-F238E27FC236}">
                <a16:creationId xmlns:a16="http://schemas.microsoft.com/office/drawing/2014/main" id="{72CA3CD7-0D71-466B-BCDF-E0A9EB7019B1}"/>
              </a:ext>
            </a:extLst>
          </p:cNvPr>
          <p:cNvSpPr/>
          <p:nvPr/>
        </p:nvSpPr>
        <p:spPr bwMode="auto">
          <a:xfrm>
            <a:off x="266577" y="289050"/>
            <a:ext cx="283464" cy="283464"/>
          </a:xfrm>
          <a:prstGeom prst="ellipse">
            <a:avLst/>
          </a:prstGeom>
          <a:solidFill>
            <a:schemeClr val="bg1"/>
          </a:solidFill>
          <a:ln w="22225">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500" b="0" i="0" u="none" strike="noStrike" kern="1200" cap="none" spc="0" normalizeH="0" baseline="0" noProof="0">
                <a:ln>
                  <a:noFill/>
                </a:ln>
                <a:gradFill>
                  <a:gsLst>
                    <a:gs pos="0">
                      <a:srgbClr val="EAEAEA"/>
                    </a:gs>
                    <a:gs pos="100000">
                      <a:srgbClr val="EAEAEA"/>
                    </a:gs>
                  </a:gsLst>
                  <a:lin ang="5400000" scaled="0"/>
                </a:gradFill>
                <a:effectLst/>
                <a:uLnTx/>
                <a:uFillTx/>
                <a:latin typeface="Segoe UI Semibold" panose="020B0702040204020203" pitchFamily="34" charset="0"/>
                <a:ea typeface="+mn-ea"/>
                <a:cs typeface="Segoe UI Semibold" panose="020B0702040204020203" pitchFamily="34" charset="0"/>
              </a:rPr>
              <a:t>1</a:t>
            </a:r>
          </a:p>
        </p:txBody>
      </p:sp>
      <p:sp>
        <p:nvSpPr>
          <p:cNvPr id="10" name="Oval 9">
            <a:extLst>
              <a:ext uri="{FF2B5EF4-FFF2-40B4-BE49-F238E27FC236}">
                <a16:creationId xmlns:a16="http://schemas.microsoft.com/office/drawing/2014/main" id="{92F6E364-F4D9-40C5-B120-F971C980C0AA}"/>
              </a:ext>
            </a:extLst>
          </p:cNvPr>
          <p:cNvSpPr/>
          <p:nvPr/>
        </p:nvSpPr>
        <p:spPr bwMode="auto">
          <a:xfrm flipH="1">
            <a:off x="1029025" y="290301"/>
            <a:ext cx="280960" cy="280962"/>
          </a:xfrm>
          <a:prstGeom prst="ellipse">
            <a:avLst/>
          </a:prstGeom>
          <a:solidFill>
            <a:schemeClr val="bg1"/>
          </a:solidFill>
          <a:ln w="22225">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500" b="0" i="0" u="none" strike="noStrike" kern="1200" cap="none" spc="0" normalizeH="0" baseline="0" noProof="0">
                <a:ln>
                  <a:noFill/>
                </a:ln>
                <a:gradFill>
                  <a:gsLst>
                    <a:gs pos="0">
                      <a:srgbClr val="EAEAEA"/>
                    </a:gs>
                    <a:gs pos="100000">
                      <a:srgbClr val="EAEAEA"/>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3</a:t>
            </a:r>
          </a:p>
        </p:txBody>
      </p:sp>
      <p:sp>
        <p:nvSpPr>
          <p:cNvPr id="4" name="Rectangle 3">
            <a:extLst>
              <a:ext uri="{FF2B5EF4-FFF2-40B4-BE49-F238E27FC236}">
                <a16:creationId xmlns:a16="http://schemas.microsoft.com/office/drawing/2014/main" id="{8B65784C-1E62-48BA-901F-88C4B0ECD83B}"/>
              </a:ext>
            </a:extLst>
          </p:cNvPr>
          <p:cNvSpPr/>
          <p:nvPr/>
        </p:nvSpPr>
        <p:spPr>
          <a:xfrm>
            <a:off x="6873037" y="3275826"/>
            <a:ext cx="4057586" cy="923330"/>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98" normalizeH="0" baseline="0" noProof="0" dirty="0">
                <a:ln w="3175">
                  <a:noFill/>
                </a:ln>
                <a:gradFill>
                  <a:gsLst>
                    <a:gs pos="24479">
                      <a:srgbClr val="505050"/>
                    </a:gs>
                    <a:gs pos="94000">
                      <a:srgbClr val="505050"/>
                    </a:gs>
                  </a:gsLst>
                  <a:lin ang="5400000" scaled="1"/>
                </a:gradFill>
                <a:effectLst/>
                <a:uLnTx/>
                <a:uFillTx/>
                <a:latin typeface="Segoe UI Light" panose="020B0502040204020203" pitchFamily="34" charset="0"/>
                <a:ea typeface="+mn-ea"/>
                <a:cs typeface="Segoe UI Light" panose="020B0502040204020203" pitchFamily="34" charset="0"/>
              </a:rPr>
              <a:t>to</a:t>
            </a:r>
            <a:r>
              <a:rPr kumimoji="0" lang="en-US" sz="5400" b="0" i="0" u="none" strike="noStrike" kern="1200" cap="none" spc="-98" normalizeH="0" baseline="0" noProof="0" dirty="0">
                <a:ln w="3175">
                  <a:noFill/>
                </a:ln>
                <a:gradFill>
                  <a:gsLst>
                    <a:gs pos="24479">
                      <a:srgbClr val="505050"/>
                    </a:gs>
                    <a:gs pos="94000">
                      <a:srgbClr val="505050"/>
                    </a:gs>
                  </a:gsLst>
                  <a:lin ang="5400000" scaled="1"/>
                </a:gradFill>
                <a:effectLst/>
                <a:uLnTx/>
                <a:uFillTx/>
                <a:latin typeface="Segoe UI Semibold" panose="020B0702040204020203" pitchFamily="34" charset="0"/>
                <a:ea typeface="+mn-ea"/>
                <a:cs typeface="Segoe UI Semibold" panose="020B0702040204020203" pitchFamily="34" charset="0"/>
              </a:rPr>
              <a:t> </a:t>
            </a:r>
            <a:r>
              <a:rPr kumimoji="0" lang="en-US" sz="5400" b="0" i="0" u="none" strike="noStrike" kern="1200" cap="none" spc="-98" normalizeH="0" baseline="0" noProof="0" dirty="0">
                <a:ln w="3175">
                  <a:noFill/>
                </a:ln>
                <a:gradFill>
                  <a:gsLst>
                    <a:gs pos="24479">
                      <a:srgbClr val="0078D7"/>
                    </a:gs>
                    <a:gs pos="94000">
                      <a:srgbClr val="0078D7"/>
                    </a:gs>
                  </a:gsLst>
                  <a:lin ang="5400000" scaled="1"/>
                </a:gradFill>
                <a:effectLst/>
                <a:uLnTx/>
                <a:uFillTx/>
                <a:latin typeface="Segoe UI Semibold" panose="020B0702040204020203" pitchFamily="34" charset="0"/>
                <a:ea typeface="+mn-ea"/>
                <a:cs typeface="Segoe UI Semibold" panose="020B0702040204020203" pitchFamily="34" charset="0"/>
              </a:rPr>
              <a:t>Advocates</a:t>
            </a:r>
            <a:endParaRPr kumimoji="0" lang="en-US" sz="1765" b="0" i="0" u="none" strike="noStrike" kern="1200" cap="none" spc="0" normalizeH="0" baseline="0" noProof="0" dirty="0">
              <a:ln>
                <a:noFill/>
              </a:ln>
              <a:solidFill>
                <a:srgbClr val="353535"/>
              </a:solidFill>
              <a:effectLst/>
              <a:uLnTx/>
              <a:uFillTx/>
              <a:latin typeface="Segoe UI Semilight"/>
              <a:ea typeface="+mn-ea"/>
              <a:cs typeface="+mn-cs"/>
            </a:endParaRPr>
          </a:p>
        </p:txBody>
      </p:sp>
      <p:cxnSp>
        <p:nvCxnSpPr>
          <p:cNvPr id="17" name="Straight Connector 16">
            <a:extLst>
              <a:ext uri="{FF2B5EF4-FFF2-40B4-BE49-F238E27FC236}">
                <a16:creationId xmlns:a16="http://schemas.microsoft.com/office/drawing/2014/main" id="{9F7C5014-FF05-49A7-89EF-66ADDE1C6AC3}"/>
              </a:ext>
            </a:extLst>
          </p:cNvPr>
          <p:cNvCxnSpPr>
            <a:cxnSpLocks/>
          </p:cNvCxnSpPr>
          <p:nvPr/>
        </p:nvCxnSpPr>
        <p:spPr>
          <a:xfrm>
            <a:off x="6418391" y="3513781"/>
            <a:ext cx="0" cy="505326"/>
          </a:xfrm>
          <a:prstGeom prst="line">
            <a:avLst/>
          </a:prstGeom>
          <a:ln w="22225">
            <a:solidFill>
              <a:schemeClr val="accent5">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1CE57B5E-2F71-46F4-8D82-09CE36C8662A}"/>
              </a:ext>
            </a:extLst>
          </p:cNvPr>
          <p:cNvSpPr/>
          <p:nvPr/>
        </p:nvSpPr>
        <p:spPr bwMode="auto">
          <a:xfrm>
            <a:off x="629513" y="270762"/>
            <a:ext cx="317256" cy="317256"/>
          </a:xfrm>
          <a:prstGeom prst="ellipse">
            <a:avLst/>
          </a:prstGeom>
          <a:solidFill>
            <a:schemeClr val="tx2"/>
          </a:solidFill>
          <a:ln w="2222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2</a:t>
            </a:r>
          </a:p>
        </p:txBody>
      </p:sp>
    </p:spTree>
    <p:extLst>
      <p:ext uri="{BB962C8B-B14F-4D97-AF65-F5344CB8AC3E}">
        <p14:creationId xmlns:p14="http://schemas.microsoft.com/office/powerpoint/2010/main" val="126966518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p14="http://schemas.microsoft.com/office/powerpoint/2010/main" xmlns:a16="http://schemas.microsoft.com/office/drawing/2014/main"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6" presetClass="entr" presetSubtype="26"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barn(inHorizontal)">
                                      <p:cBhvr>
                                        <p:cTn id="11" dur="500"/>
                                        <p:tgtEl>
                                          <p:spTgt spid="17"/>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1"/>
                                        </p:tgtEl>
                                        <p:attrNameLst>
                                          <p:attrName>style.visibility</p:attrName>
                                        </p:attrNameLst>
                                      </p:cBhvr>
                                      <p:to>
                                        <p:strVal val="visible"/>
                                      </p:to>
                                    </p:set>
                                    <p:animEffect transition="in" filter="fade">
                                      <p:cBhvr>
                                        <p:cTn id="14" dur="500"/>
                                        <p:tgtEl>
                                          <p:spTgt spid="21"/>
                                        </p:tgtEl>
                                      </p:cBhvr>
                                    </p:animEffect>
                                  </p:childTnLst>
                                </p:cTn>
                              </p:par>
                              <p:par>
                                <p:cTn id="15" presetID="42" presetClass="path" presetSubtype="0" decel="100000" fill="hold" grpId="1" nodeType="withEffect">
                                  <p:stCondLst>
                                    <p:cond delay="0"/>
                                  </p:stCondLst>
                                  <p:childTnLst>
                                    <p:animMotion origin="layout" path="M -2.91667E-6 -1.48148E-6 L 0.03672 -1.48148E-6 " pathEditMode="relative" rAng="0" ptsTypes="AA">
                                      <p:cBhvr>
                                        <p:cTn id="16" dur="500" spd="-100000" fill="hold"/>
                                        <p:tgtEl>
                                          <p:spTgt spid="21"/>
                                        </p:tgtEl>
                                        <p:attrNameLst>
                                          <p:attrName>ppt_x</p:attrName>
                                          <p:attrName>ppt_y</p:attrName>
                                        </p:attrNameLst>
                                      </p:cBhvr>
                                      <p:rCtr x="1836" y="0"/>
                                    </p:animMotion>
                                  </p:childTnLst>
                                </p:cTn>
                              </p:par>
                              <p:par>
                                <p:cTn id="17" presetID="10" presetClass="entr"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par>
                                <p:cTn id="20" presetID="42" presetClass="path" presetSubtype="0" decel="100000" fill="hold" grpId="1" nodeType="withEffect">
                                  <p:stCondLst>
                                    <p:cond delay="0"/>
                                  </p:stCondLst>
                                  <p:childTnLst>
                                    <p:animMotion origin="layout" path="M 1.875E-6 2.59259E-6 L -0.03672 2.59259E-6 " pathEditMode="relative" rAng="0" ptsTypes="AA">
                                      <p:cBhvr>
                                        <p:cTn id="21" dur="500" spd="-100000" fill="hold"/>
                                        <p:tgtEl>
                                          <p:spTgt spid="4"/>
                                        </p:tgtEl>
                                        <p:attrNameLst>
                                          <p:attrName>ppt_x</p:attrName>
                                          <p:attrName>ppt_y</p:attrName>
                                        </p:attrNameLst>
                                      </p:cBhvr>
                                      <p:rCtr x="-183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1" grpId="0"/>
      <p:bldP spid="21" grpId="1"/>
      <p:bldP spid="4" grpId="0"/>
      <p:bldP spid="4" grpId="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1628052-40E4-412A-B55D-BF543BAD6413}"/>
              </a:ext>
            </a:extLst>
          </p:cNvPr>
          <p:cNvSpPr txBox="1"/>
          <p:nvPr/>
        </p:nvSpPr>
        <p:spPr>
          <a:xfrm>
            <a:off x="879107" y="2907318"/>
            <a:ext cx="10337533" cy="1043363"/>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5400" b="0" i="0" u="none" strike="noStrike" kern="1200" cap="none" spc="-98" normalizeH="0" baseline="0" noProof="0">
                <a:ln w="3175">
                  <a:noFill/>
                </a:ln>
                <a:gradFill>
                  <a:gsLst>
                    <a:gs pos="24479">
                      <a:srgbClr val="353535"/>
                    </a:gs>
                    <a:gs pos="94000">
                      <a:srgbClr val="353535"/>
                    </a:gs>
                  </a:gsLst>
                  <a:lin ang="5400000" scaled="1"/>
                </a:gradFill>
                <a:effectLst/>
                <a:uLnTx/>
                <a:uFillTx/>
                <a:latin typeface="Segoe UI Light"/>
                <a:ea typeface="+mn-ea"/>
                <a:cs typeface="Segoe UI" pitchFamily="34" charset="0"/>
              </a:rPr>
              <a:t>Power BI Desktop = </a:t>
            </a:r>
            <a:r>
              <a:rPr kumimoji="0" lang="en-US" sz="5400" b="0" i="0" u="none" strike="noStrike" kern="1200" cap="none" spc="-98" normalizeH="0" baseline="0" noProof="0">
                <a:ln w="3175">
                  <a:noFill/>
                </a:ln>
                <a:gradFill>
                  <a:gsLst>
                    <a:gs pos="24479">
                      <a:srgbClr val="0078D7"/>
                    </a:gs>
                    <a:gs pos="94000">
                      <a:srgbClr val="0078D7"/>
                    </a:gs>
                  </a:gsLst>
                  <a:lin ang="5400000" scaled="1"/>
                </a:gradFill>
                <a:effectLst/>
                <a:uLnTx/>
                <a:uFillTx/>
                <a:latin typeface="Segoe UI Semibold" panose="020B0702040204020203" pitchFamily="34" charset="0"/>
                <a:ea typeface="+mn-ea"/>
                <a:cs typeface="Segoe UI Semibold" panose="020B0702040204020203" pitchFamily="34" charset="0"/>
              </a:rPr>
              <a:t>Free</a:t>
            </a:r>
          </a:p>
        </p:txBody>
      </p:sp>
      <p:sp>
        <p:nvSpPr>
          <p:cNvPr id="4" name="Oval 3">
            <a:extLst>
              <a:ext uri="{FF2B5EF4-FFF2-40B4-BE49-F238E27FC236}">
                <a16:creationId xmlns:a16="http://schemas.microsoft.com/office/drawing/2014/main" id="{9F50D809-7138-44C3-8ACF-1DB8720F08FF}"/>
              </a:ext>
            </a:extLst>
          </p:cNvPr>
          <p:cNvSpPr/>
          <p:nvPr/>
        </p:nvSpPr>
        <p:spPr bwMode="auto">
          <a:xfrm>
            <a:off x="266577" y="289050"/>
            <a:ext cx="283464" cy="283464"/>
          </a:xfrm>
          <a:prstGeom prst="ellipse">
            <a:avLst/>
          </a:prstGeom>
          <a:solidFill>
            <a:schemeClr val="bg1"/>
          </a:solidFill>
          <a:ln w="22225">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500" b="0" i="0" u="none" strike="noStrike" kern="1200" cap="none" spc="0" normalizeH="0" baseline="0" noProof="0">
                <a:ln>
                  <a:noFill/>
                </a:ln>
                <a:gradFill>
                  <a:gsLst>
                    <a:gs pos="0">
                      <a:srgbClr val="EAEAEA"/>
                    </a:gs>
                    <a:gs pos="100000">
                      <a:srgbClr val="EAEAEA"/>
                    </a:gs>
                  </a:gsLst>
                  <a:lin ang="5400000" scaled="0"/>
                </a:gradFill>
                <a:effectLst/>
                <a:uLnTx/>
                <a:uFillTx/>
                <a:latin typeface="Segoe UI Semibold" panose="020B0702040204020203" pitchFamily="34" charset="0"/>
                <a:ea typeface="+mn-ea"/>
                <a:cs typeface="Segoe UI Semibold" panose="020B0702040204020203" pitchFamily="34" charset="0"/>
              </a:rPr>
              <a:t>1</a:t>
            </a:r>
          </a:p>
        </p:txBody>
      </p:sp>
      <p:sp>
        <p:nvSpPr>
          <p:cNvPr id="5" name="Oval 4">
            <a:extLst>
              <a:ext uri="{FF2B5EF4-FFF2-40B4-BE49-F238E27FC236}">
                <a16:creationId xmlns:a16="http://schemas.microsoft.com/office/drawing/2014/main" id="{4E468B47-7C2F-4373-9678-DFA9135F63E1}"/>
              </a:ext>
            </a:extLst>
          </p:cNvPr>
          <p:cNvSpPr/>
          <p:nvPr/>
        </p:nvSpPr>
        <p:spPr bwMode="auto">
          <a:xfrm flipH="1">
            <a:off x="1029025" y="290301"/>
            <a:ext cx="280960" cy="280962"/>
          </a:xfrm>
          <a:prstGeom prst="ellipse">
            <a:avLst/>
          </a:prstGeom>
          <a:solidFill>
            <a:schemeClr val="bg1"/>
          </a:solidFill>
          <a:ln w="22225">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500" b="0" i="0" u="none" strike="noStrike" kern="1200" cap="none" spc="0" normalizeH="0" baseline="0" noProof="0">
                <a:ln>
                  <a:noFill/>
                </a:ln>
                <a:gradFill>
                  <a:gsLst>
                    <a:gs pos="0">
                      <a:srgbClr val="EAEAEA"/>
                    </a:gs>
                    <a:gs pos="100000">
                      <a:srgbClr val="EAEAEA"/>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3</a:t>
            </a:r>
          </a:p>
        </p:txBody>
      </p:sp>
      <p:sp>
        <p:nvSpPr>
          <p:cNvPr id="6" name="Oval 5">
            <a:extLst>
              <a:ext uri="{FF2B5EF4-FFF2-40B4-BE49-F238E27FC236}">
                <a16:creationId xmlns:a16="http://schemas.microsoft.com/office/drawing/2014/main" id="{4A80F15E-DA68-40A0-8259-ADF6864043D1}"/>
              </a:ext>
            </a:extLst>
          </p:cNvPr>
          <p:cNvSpPr/>
          <p:nvPr/>
        </p:nvSpPr>
        <p:spPr bwMode="auto">
          <a:xfrm flipH="1">
            <a:off x="629513" y="270762"/>
            <a:ext cx="320040" cy="320040"/>
          </a:xfrm>
          <a:prstGeom prst="ellipse">
            <a:avLst/>
          </a:prstGeom>
          <a:solidFill>
            <a:schemeClr val="tx2"/>
          </a:solidFill>
          <a:ln w="2222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2</a:t>
            </a:r>
          </a:p>
        </p:txBody>
      </p:sp>
    </p:spTree>
    <p:extLst>
      <p:ext uri="{BB962C8B-B14F-4D97-AF65-F5344CB8AC3E}">
        <p14:creationId xmlns:p14="http://schemas.microsoft.com/office/powerpoint/2010/main" val="1272720767"/>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grpId="1" nodeType="withEffect">
                                  <p:stCondLst>
                                    <p:cond delay="0"/>
                                  </p:stCondLst>
                                  <p:childTnLst>
                                    <p:animMotion origin="layout" path="M -2.65173E-6 1.48148E-6 L -2.65173E-6 0.04352 " pathEditMode="relative" rAng="0" ptsTypes="AA">
                                      <p:cBhvr>
                                        <p:cTn id="9" dur="500" spd="-100000" fill="hold"/>
                                        <p:tgtEl>
                                          <p:spTgt spid="3"/>
                                        </p:tgtEl>
                                        <p:attrNameLst>
                                          <p:attrName>ppt_x</p:attrName>
                                          <p:attrName>ppt_y</p:attrName>
                                        </p:attrNameLst>
                                      </p:cBhvr>
                                      <p:rCtr x="0" y="217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1689" y="3176557"/>
            <a:ext cx="3390603" cy="2389672"/>
          </a:xfrm>
          <a:prstGeom prst="rect">
            <a:avLst/>
          </a:prstGeom>
          <a:noFill/>
        </p:spPr>
        <p:txBody>
          <a:bodyPr wrap="square" lIns="143428" tIns="89642" rIns="143428" bIns="89642" rtlCol="0" anchor="ctr" anchorCtr="0">
            <a:spAutoFit/>
          </a:bodyPr>
          <a:lstStyle/>
          <a:p>
            <a:pPr marL="0" marR="0" lvl="0" indent="0" algn="l" defTabSz="913874" rtl="0" eaLnBrk="1" fontAlgn="auto" latinLnBrk="0" hangingPunct="1">
              <a:lnSpc>
                <a:spcPct val="90000"/>
              </a:lnSpc>
              <a:spcBef>
                <a:spcPts val="2353"/>
              </a:spcBef>
              <a:spcAft>
                <a:spcPts val="0"/>
              </a:spcAft>
              <a:buClrTx/>
              <a:buSzTx/>
              <a:buFontTx/>
              <a:buNone/>
              <a:tabLst/>
              <a:defRPr/>
            </a:pPr>
            <a:r>
              <a:rPr kumimoji="0" lang="en-US" sz="2353" b="0" i="0" u="none" strike="noStrike" kern="1200" cap="none" spc="0" normalizeH="0" baseline="0" noProof="0">
                <a:ln>
                  <a:noFill/>
                </a:ln>
                <a:gradFill>
                  <a:gsLst>
                    <a:gs pos="0">
                      <a:srgbClr val="0078D7"/>
                    </a:gs>
                    <a:gs pos="100000">
                      <a:srgbClr val="0078D7"/>
                    </a:gs>
                  </a:gsLst>
                  <a:lin ang="5400000" scaled="1"/>
                </a:gradFill>
                <a:effectLst/>
                <a:uLnTx/>
                <a:uFillTx/>
                <a:latin typeface="Segoe UI Semilight"/>
                <a:ea typeface="+mn-ea"/>
                <a:cs typeface="Segoe UI" panose="020B0502040204020203" pitchFamily="34" charset="0"/>
              </a:rPr>
              <a:t>Discovery &amp; exploration</a:t>
            </a:r>
          </a:p>
          <a:p>
            <a:pPr marL="0" marR="0" lvl="0" indent="0" algn="l" defTabSz="913874" rtl="0" eaLnBrk="1" fontAlgn="auto" latinLnBrk="0" hangingPunct="1">
              <a:lnSpc>
                <a:spcPct val="90000"/>
              </a:lnSpc>
              <a:spcBef>
                <a:spcPts val="2353"/>
              </a:spcBef>
              <a:spcAft>
                <a:spcPts val="0"/>
              </a:spcAft>
              <a:buClrTx/>
              <a:buSzTx/>
              <a:buFontTx/>
              <a:buNone/>
              <a:tabLst/>
              <a:defRPr/>
            </a:pPr>
            <a:r>
              <a:rPr kumimoji="0" lang="en-US" sz="2353" b="0" i="0" u="none" strike="noStrike" kern="1200" cap="none" spc="0" normalizeH="0" baseline="0" noProof="0">
                <a:ln>
                  <a:noFill/>
                </a:ln>
                <a:gradFill>
                  <a:gsLst>
                    <a:gs pos="0">
                      <a:srgbClr val="0078D7"/>
                    </a:gs>
                    <a:gs pos="100000">
                      <a:srgbClr val="0078D7"/>
                    </a:gs>
                  </a:gsLst>
                  <a:lin ang="5400000" scaled="1"/>
                </a:gradFill>
                <a:effectLst/>
                <a:uLnTx/>
                <a:uFillTx/>
                <a:latin typeface="Segoe UI Semilight"/>
                <a:ea typeface="+mn-ea"/>
                <a:cs typeface="Segoe UI" panose="020B0502040204020203" pitchFamily="34" charset="0"/>
              </a:rPr>
              <a:t>Easy report authoring</a:t>
            </a:r>
            <a:endParaRPr kumimoji="0" lang="en-US" sz="2353" b="0" i="0" u="none" strike="noStrike" kern="1200" cap="none" spc="0" normalizeH="0" baseline="0" noProof="0">
              <a:ln>
                <a:noFill/>
              </a:ln>
              <a:gradFill>
                <a:gsLst>
                  <a:gs pos="0">
                    <a:srgbClr val="0078D7"/>
                  </a:gs>
                  <a:gs pos="100000">
                    <a:srgbClr val="0078D7"/>
                  </a:gs>
                </a:gsLst>
                <a:lin ang="5400000" scaled="1"/>
              </a:gradFill>
              <a:effectLst/>
              <a:uLnTx/>
              <a:uFillTx/>
              <a:latin typeface="Segoe UI Semilight"/>
              <a:ea typeface="+mn-ea"/>
              <a:cs typeface="Segoe UI Semibold" panose="020B0702040204020203" pitchFamily="34" charset="0"/>
            </a:endParaRPr>
          </a:p>
          <a:p>
            <a:pPr marL="0" marR="0" lvl="0" indent="0" algn="l" defTabSz="913874" rtl="0" eaLnBrk="1" fontAlgn="auto" latinLnBrk="0" hangingPunct="1">
              <a:lnSpc>
                <a:spcPct val="90000"/>
              </a:lnSpc>
              <a:spcBef>
                <a:spcPts val="2353"/>
              </a:spcBef>
              <a:spcAft>
                <a:spcPts val="0"/>
              </a:spcAft>
              <a:buClrTx/>
              <a:buSzTx/>
              <a:buFontTx/>
              <a:buNone/>
              <a:tabLst/>
              <a:defRPr/>
            </a:pPr>
            <a:r>
              <a:rPr kumimoji="0" lang="en-US" sz="2353" b="0" i="0" u="none" strike="noStrike" kern="1200" cap="none" spc="0" normalizeH="0" baseline="0" noProof="0">
                <a:ln>
                  <a:noFill/>
                </a:ln>
                <a:gradFill>
                  <a:gsLst>
                    <a:gs pos="0">
                      <a:srgbClr val="0078D7"/>
                    </a:gs>
                    <a:gs pos="100000">
                      <a:srgbClr val="0078D7"/>
                    </a:gs>
                  </a:gsLst>
                  <a:lin ang="5400000" scaled="1"/>
                </a:gradFill>
                <a:effectLst/>
                <a:uLnTx/>
                <a:uFillTx/>
                <a:latin typeface="Segoe UI Semilight"/>
                <a:ea typeface="+mn-ea"/>
                <a:cs typeface="Segoe UI" panose="020B0502040204020203" pitchFamily="34" charset="0"/>
              </a:rPr>
              <a:t>Custom visualizations</a:t>
            </a:r>
          </a:p>
          <a:p>
            <a:pPr marL="0" marR="0" lvl="0" indent="0" algn="l" defTabSz="913874" rtl="0" eaLnBrk="1" fontAlgn="auto" latinLnBrk="0" hangingPunct="1">
              <a:lnSpc>
                <a:spcPct val="90000"/>
              </a:lnSpc>
              <a:spcBef>
                <a:spcPts val="2353"/>
              </a:spcBef>
              <a:spcAft>
                <a:spcPts val="0"/>
              </a:spcAft>
              <a:buClrTx/>
              <a:buSzTx/>
              <a:buFontTx/>
              <a:buNone/>
              <a:tabLst/>
              <a:defRPr/>
            </a:pPr>
            <a:r>
              <a:rPr kumimoji="0" lang="en-US" sz="2353" b="0" i="0" u="none" strike="noStrike" kern="1200" cap="none" spc="0" normalizeH="0" baseline="0" noProof="0">
                <a:ln>
                  <a:noFill/>
                </a:ln>
                <a:gradFill>
                  <a:gsLst>
                    <a:gs pos="0">
                      <a:srgbClr val="0078D7"/>
                    </a:gs>
                    <a:gs pos="100000">
                      <a:srgbClr val="0078D7"/>
                    </a:gs>
                  </a:gsLst>
                  <a:lin ang="5400000" scaled="1"/>
                </a:gradFill>
                <a:effectLst/>
                <a:uLnTx/>
                <a:uFillTx/>
                <a:latin typeface="Segoe UI Semilight"/>
                <a:ea typeface="+mn-ea"/>
                <a:cs typeface="Segoe UI" panose="020B0502040204020203" pitchFamily="34" charset="0"/>
              </a:rPr>
              <a:t>R integration</a:t>
            </a:r>
          </a:p>
        </p:txBody>
      </p:sp>
      <p:sp>
        <p:nvSpPr>
          <p:cNvPr id="7" name="Title 6"/>
          <p:cNvSpPr>
            <a:spLocks noGrp="1"/>
          </p:cNvSpPr>
          <p:nvPr>
            <p:ph type="title"/>
          </p:nvPr>
        </p:nvSpPr>
        <p:spPr>
          <a:xfrm>
            <a:off x="281690" y="933945"/>
            <a:ext cx="4324937" cy="2071116"/>
          </a:xfrm>
        </p:spPr>
        <p:txBody>
          <a:bodyPr vert="horz" wrap="square" lIns="143428" tIns="89642" rIns="143428" bIns="89642" rtlCol="0" anchor="t">
            <a:noAutofit/>
          </a:bodyPr>
          <a:lstStyle/>
          <a:p>
            <a:pPr defTabSz="914102" fontAlgn="base">
              <a:lnSpc>
                <a:spcPct val="95000"/>
              </a:lnSpc>
              <a:defRPr/>
            </a:pPr>
            <a:r>
              <a:rPr lang="en-US" sz="4313" spc="-98" dirty="0">
                <a:gradFill>
                  <a:gsLst>
                    <a:gs pos="24479">
                      <a:srgbClr val="505050"/>
                    </a:gs>
                    <a:gs pos="94000">
                      <a:srgbClr val="505050"/>
                    </a:gs>
                  </a:gsLst>
                  <a:lin ang="5400000" scaled="1"/>
                </a:gradFill>
                <a:latin typeface="Segoe UI Light"/>
              </a:rPr>
              <a:t>Create powerful </a:t>
            </a:r>
            <a:br>
              <a:rPr lang="en-US" sz="4313" spc="-98" dirty="0">
                <a:gradFill>
                  <a:gsLst>
                    <a:gs pos="24479">
                      <a:srgbClr val="505050"/>
                    </a:gs>
                    <a:gs pos="94000">
                      <a:srgbClr val="505050"/>
                    </a:gs>
                  </a:gsLst>
                  <a:lin ang="5400000" scaled="1"/>
                </a:gradFill>
                <a:latin typeface="Segoe UI Light"/>
              </a:rPr>
            </a:br>
            <a:r>
              <a:rPr lang="en-US" sz="4313" spc="-98" dirty="0">
                <a:gradFill>
                  <a:gsLst>
                    <a:gs pos="24479">
                      <a:srgbClr val="505050"/>
                    </a:gs>
                    <a:gs pos="94000">
                      <a:srgbClr val="505050"/>
                    </a:gs>
                  </a:gsLst>
                  <a:lin ang="5400000" scaled="1"/>
                </a:gradFill>
                <a:latin typeface="Segoe UI Light"/>
              </a:rPr>
              <a:t>reports with </a:t>
            </a:r>
            <a:br>
              <a:rPr lang="en-US" sz="4313" spc="-98" dirty="0">
                <a:gradFill>
                  <a:gsLst>
                    <a:gs pos="24479">
                      <a:srgbClr val="505050"/>
                    </a:gs>
                    <a:gs pos="94000">
                      <a:srgbClr val="505050"/>
                    </a:gs>
                  </a:gsLst>
                  <a:lin ang="5400000" scaled="1"/>
                </a:gradFill>
                <a:latin typeface="Segoe UI Light"/>
              </a:rPr>
            </a:br>
            <a:r>
              <a:rPr lang="en-US" sz="4313" spc="-98" dirty="0">
                <a:gradFill>
                  <a:gsLst>
                    <a:gs pos="24479">
                      <a:srgbClr val="505050"/>
                    </a:gs>
                    <a:gs pos="94000">
                      <a:srgbClr val="505050"/>
                    </a:gs>
                  </a:gsLst>
                  <a:lin ang="5400000" scaled="1"/>
                </a:gradFill>
                <a:latin typeface="Segoe UI Light"/>
              </a:rPr>
              <a:t>Power BI Desktop</a:t>
            </a:r>
          </a:p>
        </p:txBody>
      </p:sp>
      <p:sp>
        <p:nvSpPr>
          <p:cNvPr id="8" name="Oval 7">
            <a:extLst>
              <a:ext uri="{FF2B5EF4-FFF2-40B4-BE49-F238E27FC236}">
                <a16:creationId xmlns:a16="http://schemas.microsoft.com/office/drawing/2014/main" id="{ACC60A3A-4344-4A14-95A8-F656B4D48F5B}"/>
              </a:ext>
            </a:extLst>
          </p:cNvPr>
          <p:cNvSpPr/>
          <p:nvPr/>
        </p:nvSpPr>
        <p:spPr bwMode="auto">
          <a:xfrm>
            <a:off x="266577" y="289050"/>
            <a:ext cx="283464" cy="283464"/>
          </a:xfrm>
          <a:prstGeom prst="ellipse">
            <a:avLst/>
          </a:prstGeom>
          <a:solidFill>
            <a:schemeClr val="bg1"/>
          </a:solidFill>
          <a:ln w="22225">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500" b="0" i="0" u="none" strike="noStrike" kern="1200" cap="none" spc="0" normalizeH="0" baseline="0" noProof="0">
                <a:ln>
                  <a:noFill/>
                </a:ln>
                <a:gradFill>
                  <a:gsLst>
                    <a:gs pos="0">
                      <a:srgbClr val="EAEAEA"/>
                    </a:gs>
                    <a:gs pos="100000">
                      <a:srgbClr val="EAEAEA"/>
                    </a:gs>
                  </a:gsLst>
                  <a:lin ang="5400000" scaled="0"/>
                </a:gradFill>
                <a:effectLst/>
                <a:uLnTx/>
                <a:uFillTx/>
                <a:latin typeface="Segoe UI Semibold" panose="020B0702040204020203" pitchFamily="34" charset="0"/>
                <a:ea typeface="+mn-ea"/>
                <a:cs typeface="Segoe UI Semibold" panose="020B0702040204020203" pitchFamily="34" charset="0"/>
              </a:rPr>
              <a:t>1</a:t>
            </a:r>
          </a:p>
        </p:txBody>
      </p:sp>
      <p:sp>
        <p:nvSpPr>
          <p:cNvPr id="9" name="Oval 8">
            <a:extLst>
              <a:ext uri="{FF2B5EF4-FFF2-40B4-BE49-F238E27FC236}">
                <a16:creationId xmlns:a16="http://schemas.microsoft.com/office/drawing/2014/main" id="{2B66DE55-227D-4E04-B9B3-6D85F04DBB27}"/>
              </a:ext>
            </a:extLst>
          </p:cNvPr>
          <p:cNvSpPr/>
          <p:nvPr/>
        </p:nvSpPr>
        <p:spPr bwMode="auto">
          <a:xfrm flipH="1">
            <a:off x="1029025" y="290301"/>
            <a:ext cx="280960" cy="280962"/>
          </a:xfrm>
          <a:prstGeom prst="ellipse">
            <a:avLst/>
          </a:prstGeom>
          <a:solidFill>
            <a:schemeClr val="bg1"/>
          </a:solidFill>
          <a:ln w="22225">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500" b="0" i="0" u="none" strike="noStrike" kern="1200" cap="none" spc="0" normalizeH="0" baseline="0" noProof="0">
                <a:ln>
                  <a:noFill/>
                </a:ln>
                <a:gradFill>
                  <a:gsLst>
                    <a:gs pos="0">
                      <a:srgbClr val="EAEAEA"/>
                    </a:gs>
                    <a:gs pos="100000">
                      <a:srgbClr val="EAEAEA"/>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3</a:t>
            </a:r>
          </a:p>
        </p:txBody>
      </p:sp>
      <p:sp>
        <p:nvSpPr>
          <p:cNvPr id="11" name="Oval 10">
            <a:extLst>
              <a:ext uri="{FF2B5EF4-FFF2-40B4-BE49-F238E27FC236}">
                <a16:creationId xmlns:a16="http://schemas.microsoft.com/office/drawing/2014/main" id="{B7DCB2FA-372D-43E0-8DBF-71BFC677DC3C}"/>
              </a:ext>
            </a:extLst>
          </p:cNvPr>
          <p:cNvSpPr/>
          <p:nvPr/>
        </p:nvSpPr>
        <p:spPr bwMode="auto">
          <a:xfrm flipH="1">
            <a:off x="629513" y="270762"/>
            <a:ext cx="320040" cy="320040"/>
          </a:xfrm>
          <a:prstGeom prst="ellipse">
            <a:avLst/>
          </a:prstGeom>
          <a:solidFill>
            <a:schemeClr val="tx2"/>
          </a:solidFill>
          <a:ln w="2222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2</a:t>
            </a:r>
          </a:p>
        </p:txBody>
      </p:sp>
      <p:pic>
        <p:nvPicPr>
          <p:cNvPr id="3" name="Picture 2">
            <a:extLst>
              <a:ext uri="{FF2B5EF4-FFF2-40B4-BE49-F238E27FC236}">
                <a16:creationId xmlns:a16="http://schemas.microsoft.com/office/drawing/2014/main" id="{834D8B81-D34D-474E-A44B-163B0BEE2A92}"/>
              </a:ext>
            </a:extLst>
          </p:cNvPr>
          <p:cNvPicPr>
            <a:picLocks noChangeAspect="1"/>
          </p:cNvPicPr>
          <p:nvPr/>
        </p:nvPicPr>
        <p:blipFill>
          <a:blip r:embed="rId3"/>
          <a:stretch>
            <a:fillRect/>
          </a:stretch>
        </p:blipFill>
        <p:spPr>
          <a:xfrm>
            <a:off x="5083865" y="963322"/>
            <a:ext cx="7108135" cy="4738757"/>
          </a:xfrm>
          <a:prstGeom prst="rect">
            <a:avLst/>
          </a:prstGeom>
        </p:spPr>
      </p:pic>
      <p:pic>
        <p:nvPicPr>
          <p:cNvPr id="10" name="Device"/>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3751764" y="1"/>
            <a:ext cx="10115897" cy="6736080"/>
          </a:xfrm>
          <a:prstGeom prst="rect">
            <a:avLst/>
          </a:prstGeom>
          <a:ln w="88900" cap="sq" cmpd="thickThin">
            <a:noFill/>
            <a:prstDash val="solid"/>
            <a:miter lim="800000"/>
          </a:ln>
          <a:effectLst>
            <a:innerShdw blurRad="76200">
              <a:srgbClr val="000000"/>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6025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350"/>
                                        <p:tgtEl>
                                          <p:spTgt spid="6"/>
                                        </p:tgtEl>
                                      </p:cBhvr>
                                    </p:animEffect>
                                  </p:childTnLst>
                                </p:cTn>
                              </p:par>
                              <p:par>
                                <p:cTn id="8" presetID="42" presetClass="path" presetSubtype="0" decel="100000" fill="hold" grpId="1" nodeType="withEffect">
                                  <p:stCondLst>
                                    <p:cond delay="0"/>
                                  </p:stCondLst>
                                  <p:childTnLst>
                                    <p:animMotion origin="layout" path="M -3.86265E-6 -2.75533E-6 L -3.86265E-6 0.03881 " pathEditMode="relative" rAng="0" ptsTypes="AA">
                                      <p:cBhvr>
                                        <p:cTn id="9" dur="650" spd="-100000" fill="hold"/>
                                        <p:tgtEl>
                                          <p:spTgt spid="6"/>
                                        </p:tgtEl>
                                        <p:attrNameLst>
                                          <p:attrName>ppt_x</p:attrName>
                                          <p:attrName>ppt_y</p:attrName>
                                        </p:attrNameLst>
                                      </p:cBhvr>
                                      <p:rCtr x="0" y="1929"/>
                                    </p:animMotion>
                                  </p:childTnLst>
                                </p:cTn>
                              </p:par>
                              <p:par>
                                <p:cTn id="10" presetID="10" presetClass="entr" presetSubtype="0"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350"/>
                                        <p:tgtEl>
                                          <p:spTgt spid="7"/>
                                        </p:tgtEl>
                                      </p:cBhvr>
                                    </p:animEffect>
                                  </p:childTnLst>
                                </p:cTn>
                              </p:par>
                              <p:par>
                                <p:cTn id="13" presetID="63" presetClass="path" presetSubtype="0" decel="100000" fill="hold" grpId="1" nodeType="withEffect">
                                  <p:stCondLst>
                                    <p:cond delay="0"/>
                                  </p:stCondLst>
                                  <p:childTnLst>
                                    <p:animMotion origin="layout" path="M -0.02719 1.51158E-6 L 1.52413E-6 1.51158E-6 " pathEditMode="relative" rAng="0" ptsTypes="AA">
                                      <p:cBhvr>
                                        <p:cTn id="14" dur="650" fill="hold"/>
                                        <p:tgtEl>
                                          <p:spTgt spid="7"/>
                                        </p:tgtEl>
                                        <p:attrNameLst>
                                          <p:attrName>ppt_x</p:attrName>
                                          <p:attrName>ppt_y</p:attrName>
                                        </p:attrNameLst>
                                      </p:cBhvr>
                                      <p:rCtr x="135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7" grpId="0"/>
      <p:bldP spid="7" grpId="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D2F849E-3B40-4268-9135-9D5E3AA0BBCC}"/>
              </a:ext>
            </a:extLst>
          </p:cNvPr>
          <p:cNvPicPr>
            <a:picLocks noChangeAspect="1"/>
          </p:cNvPicPr>
          <p:nvPr/>
        </p:nvPicPr>
        <p:blipFill rotWithShape="1">
          <a:blip r:embed="rId3"/>
          <a:srcRect l="-378" t="-8" r="378"/>
          <a:stretch/>
        </p:blipFill>
        <p:spPr>
          <a:xfrm>
            <a:off x="5064800" y="892244"/>
            <a:ext cx="7126577" cy="4747202"/>
          </a:xfrm>
          <a:prstGeom prst="rect">
            <a:avLst/>
          </a:prstGeom>
        </p:spPr>
      </p:pic>
      <p:sp>
        <p:nvSpPr>
          <p:cNvPr id="7" name="Title 6"/>
          <p:cNvSpPr>
            <a:spLocks noGrp="1"/>
          </p:cNvSpPr>
          <p:nvPr>
            <p:ph type="title"/>
          </p:nvPr>
        </p:nvSpPr>
        <p:spPr>
          <a:xfrm>
            <a:off x="281690" y="2056168"/>
            <a:ext cx="4324937" cy="2071116"/>
          </a:xfrm>
        </p:spPr>
        <p:txBody>
          <a:bodyPr vert="horz" wrap="square" lIns="143428" tIns="89642" rIns="143428" bIns="89642" rtlCol="0" anchor="t">
            <a:noAutofit/>
          </a:bodyPr>
          <a:lstStyle/>
          <a:p>
            <a:pPr defTabSz="914102" fontAlgn="base">
              <a:lnSpc>
                <a:spcPct val="95000"/>
              </a:lnSpc>
              <a:defRPr/>
            </a:pPr>
            <a:r>
              <a:rPr lang="en-US" sz="3921" b="0" spc="-98">
                <a:gradFill>
                  <a:gsLst>
                    <a:gs pos="24479">
                      <a:srgbClr val="505050"/>
                    </a:gs>
                    <a:gs pos="94000">
                      <a:srgbClr val="505050"/>
                    </a:gs>
                  </a:gsLst>
                  <a:lin ang="5400000" scaled="1"/>
                </a:gradFill>
                <a:latin typeface="Segoe UI Light"/>
              </a:rPr>
              <a:t>Create powerful </a:t>
            </a:r>
            <a:br>
              <a:rPr lang="en-US" sz="3921" b="0" spc="-98">
                <a:gradFill>
                  <a:gsLst>
                    <a:gs pos="24479">
                      <a:srgbClr val="505050"/>
                    </a:gs>
                    <a:gs pos="94000">
                      <a:srgbClr val="505050"/>
                    </a:gs>
                  </a:gsLst>
                  <a:lin ang="5400000" scaled="1"/>
                </a:gradFill>
                <a:latin typeface="Segoe UI Light"/>
              </a:rPr>
            </a:br>
            <a:r>
              <a:rPr lang="en-US" sz="3921" b="0" spc="-98">
                <a:gradFill>
                  <a:gsLst>
                    <a:gs pos="24479">
                      <a:srgbClr val="505050"/>
                    </a:gs>
                    <a:gs pos="94000">
                      <a:srgbClr val="505050"/>
                    </a:gs>
                  </a:gsLst>
                  <a:lin ang="5400000" scaled="1"/>
                </a:gradFill>
                <a:latin typeface="Segoe UI Light"/>
              </a:rPr>
              <a:t>reports with </a:t>
            </a:r>
            <a:br>
              <a:rPr lang="en-US" sz="3921" b="0" spc="-98">
                <a:gradFill>
                  <a:gsLst>
                    <a:gs pos="24479">
                      <a:srgbClr val="505050"/>
                    </a:gs>
                    <a:gs pos="94000">
                      <a:srgbClr val="505050"/>
                    </a:gs>
                  </a:gsLst>
                  <a:lin ang="5400000" scaled="1"/>
                </a:gradFill>
                <a:latin typeface="Segoe UI Light"/>
              </a:rPr>
            </a:br>
            <a:r>
              <a:rPr lang="en-US" sz="3921" b="0" spc="-98">
                <a:gradFill>
                  <a:gsLst>
                    <a:gs pos="24479">
                      <a:srgbClr val="505050"/>
                    </a:gs>
                    <a:gs pos="94000">
                      <a:srgbClr val="505050"/>
                    </a:gs>
                  </a:gsLst>
                  <a:lin ang="5400000" scaled="1"/>
                </a:gradFill>
                <a:latin typeface="Segoe UI Light"/>
              </a:rPr>
              <a:t>Power BI Desktop</a:t>
            </a:r>
          </a:p>
        </p:txBody>
      </p:sp>
      <p:pic>
        <p:nvPicPr>
          <p:cNvPr id="10" name="Device"/>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3716115" y="-92515"/>
            <a:ext cx="10266147" cy="6836130"/>
          </a:xfrm>
          <a:prstGeom prst="rect">
            <a:avLst/>
          </a:prstGeom>
          <a:ln w="88900" cap="sq" cmpd="thickThin">
            <a:noFill/>
            <a:prstDash val="solid"/>
            <a:miter lim="800000"/>
          </a:ln>
          <a:effectLst>
            <a:innerShdw blurRad="76200">
              <a:srgbClr val="000000"/>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3656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350"/>
                                        <p:tgtEl>
                                          <p:spTgt spid="7"/>
                                        </p:tgtEl>
                                      </p:cBhvr>
                                    </p:animEffect>
                                  </p:childTnLst>
                                </p:cTn>
                              </p:par>
                              <p:par>
                                <p:cTn id="8" presetID="63" presetClass="path" presetSubtype="0" decel="100000" fill="hold" grpId="1" nodeType="withEffect">
                                  <p:stCondLst>
                                    <p:cond delay="0"/>
                                  </p:stCondLst>
                                  <p:childTnLst>
                                    <p:animMotion origin="layout" path="M -0.02721 -4.44444E-6 L -6.25E-7 -4.44444E-6 " pathEditMode="relative" rAng="0" ptsTypes="AA">
                                      <p:cBhvr>
                                        <p:cTn id="9" dur="650" fill="hold"/>
                                        <p:tgtEl>
                                          <p:spTgt spid="7"/>
                                        </p:tgtEl>
                                        <p:attrNameLst>
                                          <p:attrName>ppt_x</p:attrName>
                                          <p:attrName>ppt_y</p:attrName>
                                        </p:attrNameLst>
                                      </p:cBhvr>
                                      <p:rCtr x="1354" y="0"/>
                                    </p:animMotion>
                                  </p:childTnLst>
                                </p:cTn>
                              </p:par>
                              <p:par>
                                <p:cTn id="10" presetID="10" presetClass="entr" presetSubtype="0" fill="hold"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300"/>
                                        <p:tgtEl>
                                          <p:spTgt spid="3"/>
                                        </p:tgtEl>
                                      </p:cBhvr>
                                    </p:animEffect>
                                  </p:childTnLst>
                                </p:cTn>
                              </p:par>
                              <p:par>
                                <p:cTn id="13" presetID="63" presetClass="path" presetSubtype="0" decel="100000" fill="hold" nodeType="withEffect">
                                  <p:stCondLst>
                                    <p:cond delay="0"/>
                                  </p:stCondLst>
                                  <p:childTnLst>
                                    <p:animMotion origin="layout" path="M 0.02502 1.13936E-6 L -4.45239E-6 1.13936E-6 " pathEditMode="relative" rAng="0" ptsTypes="AA">
                                      <p:cBhvr>
                                        <p:cTn id="14" dur="650" fill="hold"/>
                                        <p:tgtEl>
                                          <p:spTgt spid="3"/>
                                        </p:tgtEl>
                                        <p:attrNameLst>
                                          <p:attrName>ppt_x</p:attrName>
                                          <p:attrName>ppt_y</p:attrName>
                                        </p:attrNameLst>
                                      </p:cBhvr>
                                      <p:rCtr x="-12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BDCA366-1A9C-44EB-9618-FFF46481080B}"/>
              </a:ext>
            </a:extLst>
          </p:cNvPr>
          <p:cNvSpPr/>
          <p:nvPr/>
        </p:nvSpPr>
        <p:spPr bwMode="auto">
          <a:xfrm>
            <a:off x="11540836" y="1064301"/>
            <a:ext cx="719528" cy="2413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8" name="microsoft">
            <a:extLst>
              <a:ext uri="{FF2B5EF4-FFF2-40B4-BE49-F238E27FC236}">
                <a16:creationId xmlns:a16="http://schemas.microsoft.com/office/drawing/2014/main" id="{55260209-3536-4D66-A04F-ACDEDF177016}"/>
              </a:ext>
            </a:extLst>
          </p:cNvPr>
          <p:cNvSpPr/>
          <p:nvPr/>
        </p:nvSpPr>
        <p:spPr>
          <a:xfrm>
            <a:off x="222697" y="2192015"/>
            <a:ext cx="3940594" cy="2473970"/>
          </a:xfrm>
          <a:prstGeom prst="rect">
            <a:avLst/>
          </a:prstGeom>
        </p:spPr>
        <p:txBody>
          <a:bodyPr wrap="square" lIns="143428" tIns="89642" rIns="143428" bIns="89642" anchor="t">
            <a:spAutoFit/>
          </a:bodyPr>
          <a:lstStyle/>
          <a:p>
            <a:pPr marL="0" marR="0" lvl="0" indent="0" algn="l" defTabSz="914102" rtl="0" eaLnBrk="1" fontAlgn="base" latinLnBrk="0" hangingPunct="1">
              <a:lnSpc>
                <a:spcPct val="95000"/>
              </a:lnSpc>
              <a:spcBef>
                <a:spcPct val="0"/>
              </a:spcBef>
              <a:spcAft>
                <a:spcPts val="0"/>
              </a:spcAft>
              <a:buClrTx/>
              <a:buSzTx/>
              <a:buFontTx/>
              <a:buNone/>
              <a:tabLst/>
              <a:defRPr/>
            </a:pPr>
            <a:r>
              <a:rPr kumimoji="0" lang="en-US" sz="3921" b="0" i="0" u="none" strike="noStrike" kern="1200" cap="none" spc="-98" normalizeH="0" baseline="0" noProof="0">
                <a:ln w="3175">
                  <a:noFill/>
                </a:ln>
                <a:gradFill>
                  <a:gsLst>
                    <a:gs pos="24479">
                      <a:srgbClr val="505050"/>
                    </a:gs>
                    <a:gs pos="94000">
                      <a:srgbClr val="505050"/>
                    </a:gs>
                  </a:gsLst>
                  <a:lin ang="5400000" scaled="1"/>
                </a:gradFill>
                <a:effectLst/>
                <a:uLnTx/>
                <a:uFillTx/>
                <a:latin typeface="Segoe UI Light"/>
                <a:ea typeface="+mn-ea"/>
                <a:cs typeface="Segoe UI" pitchFamily="34" charset="0"/>
              </a:rPr>
              <a:t>Explore your data in new ways with 150+ Power BI custom visuals</a:t>
            </a:r>
          </a:p>
        </p:txBody>
      </p:sp>
      <p:grpSp>
        <p:nvGrpSpPr>
          <p:cNvPr id="4" name="Group 3">
            <a:extLst>
              <a:ext uri="{FF2B5EF4-FFF2-40B4-BE49-F238E27FC236}">
                <a16:creationId xmlns:a16="http://schemas.microsoft.com/office/drawing/2014/main" id="{FAD5FE08-6EE1-45CB-8C36-983310DF43EC}"/>
              </a:ext>
            </a:extLst>
          </p:cNvPr>
          <p:cNvGrpSpPr/>
          <p:nvPr/>
        </p:nvGrpSpPr>
        <p:grpSpPr>
          <a:xfrm>
            <a:off x="3995219" y="21870"/>
            <a:ext cx="10266147" cy="6836130"/>
            <a:chOff x="3305430" y="-439986"/>
            <a:chExt cx="10266147" cy="6836130"/>
          </a:xfrm>
        </p:grpSpPr>
        <p:pic>
          <p:nvPicPr>
            <p:cNvPr id="3" name="Picture 2">
              <a:extLst>
                <a:ext uri="{FF2B5EF4-FFF2-40B4-BE49-F238E27FC236}">
                  <a16:creationId xmlns:a16="http://schemas.microsoft.com/office/drawing/2014/main" id="{64646267-B47B-4448-8AF0-C24657864153}"/>
                </a:ext>
              </a:extLst>
            </p:cNvPr>
            <p:cNvPicPr>
              <a:picLocks noChangeAspect="1"/>
            </p:cNvPicPr>
            <p:nvPr/>
          </p:nvPicPr>
          <p:blipFill>
            <a:blip r:embed="rId2"/>
            <a:stretch>
              <a:fillRect/>
            </a:stretch>
          </p:blipFill>
          <p:spPr>
            <a:xfrm>
              <a:off x="4673240" y="535018"/>
              <a:ext cx="7419783" cy="4778202"/>
            </a:xfrm>
            <a:prstGeom prst="rect">
              <a:avLst/>
            </a:prstGeom>
          </p:spPr>
        </p:pic>
        <p:pic>
          <p:nvPicPr>
            <p:cNvPr id="5" name="Device">
              <a:extLst>
                <a:ext uri="{FF2B5EF4-FFF2-40B4-BE49-F238E27FC236}">
                  <a16:creationId xmlns:a16="http://schemas.microsoft.com/office/drawing/2014/main" id="{319FBAE4-599A-49D8-912B-E38BECAC9601}"/>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305430" y="-439986"/>
              <a:ext cx="10266147" cy="6836130"/>
            </a:xfrm>
            <a:prstGeom prst="rect">
              <a:avLst/>
            </a:prstGeom>
            <a:ln w="88900" cap="sq" cmpd="thickThin">
              <a:noFill/>
              <a:prstDash val="solid"/>
              <a:miter lim="800000"/>
            </a:ln>
            <a:effectLst>
              <a:innerShdw blurRad="76200">
                <a:srgbClr val="000000"/>
              </a:innerShdw>
            </a:effectLst>
            <a:extLst>
              <a:ext uri="{909E8E84-426E-40DD-AFC4-6F175D3DCCD1}">
                <a14:hiddenFill xmlns:a14="http://schemas.microsoft.com/office/drawing/2010/main">
                  <a:solidFill>
                    <a:srgbClr val="FFFFFF"/>
                  </a:solidFill>
                </a14:hiddenFill>
              </a:ext>
            </a:extLst>
          </p:spPr>
        </p:pic>
      </p:grpSp>
      <p:sp>
        <p:nvSpPr>
          <p:cNvPr id="9" name="Oval 8">
            <a:extLst>
              <a:ext uri="{FF2B5EF4-FFF2-40B4-BE49-F238E27FC236}">
                <a16:creationId xmlns:a16="http://schemas.microsoft.com/office/drawing/2014/main" id="{72E16AFD-10AF-460F-A89F-D4ED26945DD8}"/>
              </a:ext>
            </a:extLst>
          </p:cNvPr>
          <p:cNvSpPr/>
          <p:nvPr/>
        </p:nvSpPr>
        <p:spPr bwMode="auto">
          <a:xfrm>
            <a:off x="266577" y="289050"/>
            <a:ext cx="283464" cy="283464"/>
          </a:xfrm>
          <a:prstGeom prst="ellipse">
            <a:avLst/>
          </a:prstGeom>
          <a:solidFill>
            <a:schemeClr val="bg1"/>
          </a:solidFill>
          <a:ln w="22225">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500" b="0" i="0" u="none" strike="noStrike" kern="1200" cap="none" spc="0" normalizeH="0" baseline="0" noProof="0">
                <a:ln>
                  <a:noFill/>
                </a:ln>
                <a:gradFill>
                  <a:gsLst>
                    <a:gs pos="0">
                      <a:srgbClr val="EAEAEA"/>
                    </a:gs>
                    <a:gs pos="100000">
                      <a:srgbClr val="EAEAEA"/>
                    </a:gs>
                  </a:gsLst>
                  <a:lin ang="5400000" scaled="0"/>
                </a:gradFill>
                <a:effectLst/>
                <a:uLnTx/>
                <a:uFillTx/>
                <a:latin typeface="Segoe UI Semibold" panose="020B0702040204020203" pitchFamily="34" charset="0"/>
                <a:ea typeface="+mn-ea"/>
                <a:cs typeface="Segoe UI Semibold" panose="020B0702040204020203" pitchFamily="34" charset="0"/>
              </a:rPr>
              <a:t>1</a:t>
            </a:r>
          </a:p>
        </p:txBody>
      </p:sp>
      <p:sp>
        <p:nvSpPr>
          <p:cNvPr id="10" name="Oval 9">
            <a:extLst>
              <a:ext uri="{FF2B5EF4-FFF2-40B4-BE49-F238E27FC236}">
                <a16:creationId xmlns:a16="http://schemas.microsoft.com/office/drawing/2014/main" id="{72FAC921-8E29-4F5A-87D8-07F1D433DC45}"/>
              </a:ext>
            </a:extLst>
          </p:cNvPr>
          <p:cNvSpPr/>
          <p:nvPr/>
        </p:nvSpPr>
        <p:spPr bwMode="auto">
          <a:xfrm flipH="1">
            <a:off x="1029025" y="290301"/>
            <a:ext cx="280960" cy="280962"/>
          </a:xfrm>
          <a:prstGeom prst="ellipse">
            <a:avLst/>
          </a:prstGeom>
          <a:solidFill>
            <a:schemeClr val="bg1"/>
          </a:solidFill>
          <a:ln w="22225">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500" b="0" i="0" u="none" strike="noStrike" kern="1200" cap="none" spc="0" normalizeH="0" baseline="0" noProof="0">
                <a:ln>
                  <a:noFill/>
                </a:ln>
                <a:gradFill>
                  <a:gsLst>
                    <a:gs pos="0">
                      <a:srgbClr val="EAEAEA"/>
                    </a:gs>
                    <a:gs pos="100000">
                      <a:srgbClr val="EAEAEA"/>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3</a:t>
            </a:r>
          </a:p>
        </p:txBody>
      </p:sp>
      <p:sp>
        <p:nvSpPr>
          <p:cNvPr id="11" name="Oval 10">
            <a:extLst>
              <a:ext uri="{FF2B5EF4-FFF2-40B4-BE49-F238E27FC236}">
                <a16:creationId xmlns:a16="http://schemas.microsoft.com/office/drawing/2014/main" id="{98644C99-7677-41CA-B1F6-69171960BAEE}"/>
              </a:ext>
            </a:extLst>
          </p:cNvPr>
          <p:cNvSpPr/>
          <p:nvPr/>
        </p:nvSpPr>
        <p:spPr bwMode="auto">
          <a:xfrm flipH="1">
            <a:off x="629513" y="270762"/>
            <a:ext cx="320040" cy="320040"/>
          </a:xfrm>
          <a:prstGeom prst="ellipse">
            <a:avLst/>
          </a:prstGeom>
          <a:solidFill>
            <a:schemeClr val="tx2"/>
          </a:solidFill>
          <a:ln w="2222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2</a:t>
            </a:r>
          </a:p>
        </p:txBody>
      </p:sp>
    </p:spTree>
    <p:extLst>
      <p:ext uri="{BB962C8B-B14F-4D97-AF65-F5344CB8AC3E}">
        <p14:creationId xmlns:p14="http://schemas.microsoft.com/office/powerpoint/2010/main" val="1635969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350"/>
                                        <p:tgtEl>
                                          <p:spTgt spid="8"/>
                                        </p:tgtEl>
                                      </p:cBhvr>
                                    </p:animEffect>
                                  </p:childTnLst>
                                </p:cTn>
                              </p:par>
                              <p:par>
                                <p:cTn id="8" presetID="63" presetClass="path" presetSubtype="0" decel="100000" fill="hold" grpId="1" nodeType="withEffect">
                                  <p:stCondLst>
                                    <p:cond delay="0"/>
                                  </p:stCondLst>
                                  <p:childTnLst>
                                    <p:animMotion origin="layout" path="M -0.02721 0 L -3.54167E-6 0 " pathEditMode="relative" rAng="0" ptsTypes="AA">
                                      <p:cBhvr>
                                        <p:cTn id="9" dur="650" fill="hold"/>
                                        <p:tgtEl>
                                          <p:spTgt spid="8"/>
                                        </p:tgtEl>
                                        <p:attrNameLst>
                                          <p:attrName>ppt_x</p:attrName>
                                          <p:attrName>ppt_y</p:attrName>
                                        </p:attrNameLst>
                                      </p:cBhvr>
                                      <p:rCtr x="135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8C68BE16-EAFF-4881-A88E-0569D2042094}"/>
              </a:ext>
            </a:extLst>
          </p:cNvPr>
          <p:cNvSpPr/>
          <p:nvPr/>
        </p:nvSpPr>
        <p:spPr bwMode="auto">
          <a:xfrm>
            <a:off x="1922963" y="2412954"/>
            <a:ext cx="1554480" cy="1554480"/>
          </a:xfrm>
          <a:prstGeom prst="ellipse">
            <a:avLst/>
          </a:prstGeom>
          <a:solidFill>
            <a:schemeClr val="bg1"/>
          </a:solidFill>
          <a:ln w="22225">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3600" b="0" i="0" u="none" strike="noStrike" kern="1200" cap="none" spc="0" normalizeH="0" baseline="0" noProof="0">
                <a:ln>
                  <a:noFill/>
                </a:ln>
                <a:gradFill>
                  <a:gsLst>
                    <a:gs pos="0">
                      <a:srgbClr val="DCDCDC"/>
                    </a:gs>
                    <a:gs pos="100000">
                      <a:srgbClr val="DCDCDC"/>
                    </a:gs>
                  </a:gsLst>
                  <a:lin ang="5400000" scaled="0"/>
                </a:gradFill>
                <a:effectLst/>
                <a:uLnTx/>
                <a:uFillTx/>
                <a:latin typeface="Segoe UI Semibold" panose="020B0702040204020203" pitchFamily="34" charset="0"/>
                <a:ea typeface="+mn-ea"/>
                <a:cs typeface="Segoe UI Semibold" panose="020B0702040204020203" pitchFamily="34" charset="0"/>
              </a:rPr>
              <a:t>1</a:t>
            </a:r>
          </a:p>
        </p:txBody>
      </p:sp>
      <p:sp>
        <p:nvSpPr>
          <p:cNvPr id="4" name="Oval 3">
            <a:extLst>
              <a:ext uri="{FF2B5EF4-FFF2-40B4-BE49-F238E27FC236}">
                <a16:creationId xmlns:a16="http://schemas.microsoft.com/office/drawing/2014/main" id="{F14C8F5E-D026-4231-AA9B-17A341FF2489}"/>
              </a:ext>
            </a:extLst>
          </p:cNvPr>
          <p:cNvSpPr/>
          <p:nvPr/>
        </p:nvSpPr>
        <p:spPr bwMode="auto">
          <a:xfrm>
            <a:off x="8705614" y="2412954"/>
            <a:ext cx="1554480" cy="1554480"/>
          </a:xfrm>
          <a:prstGeom prst="ellipse">
            <a:avLst/>
          </a:prstGeom>
          <a:solidFill>
            <a:schemeClr val="bg1"/>
          </a:solidFill>
          <a:ln w="22225">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3600" b="0" i="0" u="none" strike="noStrike" kern="1200" cap="none" spc="0" normalizeH="0" baseline="0" noProof="0">
                <a:ln>
                  <a:noFill/>
                </a:ln>
                <a:gradFill>
                  <a:gsLst>
                    <a:gs pos="0">
                      <a:srgbClr val="DCDCDC"/>
                    </a:gs>
                    <a:gs pos="100000">
                      <a:srgbClr val="DCDCDC"/>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3</a:t>
            </a:r>
          </a:p>
        </p:txBody>
      </p:sp>
      <p:sp>
        <p:nvSpPr>
          <p:cNvPr id="5" name="Oval 4">
            <a:extLst>
              <a:ext uri="{FF2B5EF4-FFF2-40B4-BE49-F238E27FC236}">
                <a16:creationId xmlns:a16="http://schemas.microsoft.com/office/drawing/2014/main" id="{AF43EE05-9BE1-443A-B4C5-614B786ECB35}"/>
              </a:ext>
            </a:extLst>
          </p:cNvPr>
          <p:cNvSpPr/>
          <p:nvPr/>
        </p:nvSpPr>
        <p:spPr bwMode="auto">
          <a:xfrm>
            <a:off x="5177128" y="2275794"/>
            <a:ext cx="1828800" cy="1828800"/>
          </a:xfrm>
          <a:prstGeom prst="ellipse">
            <a:avLst/>
          </a:prstGeom>
          <a:solidFill>
            <a:schemeClr val="accent6"/>
          </a:solidFill>
          <a:ln w="22225">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3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2</a:t>
            </a:r>
          </a:p>
        </p:txBody>
      </p:sp>
      <p:sp>
        <p:nvSpPr>
          <p:cNvPr id="7" name="Oval 6">
            <a:extLst>
              <a:ext uri="{FF2B5EF4-FFF2-40B4-BE49-F238E27FC236}">
                <a16:creationId xmlns:a16="http://schemas.microsoft.com/office/drawing/2014/main" id="{380FC033-4060-4D98-A7DB-AF543A307DA3}"/>
              </a:ext>
            </a:extLst>
          </p:cNvPr>
          <p:cNvSpPr/>
          <p:nvPr/>
        </p:nvSpPr>
        <p:spPr bwMode="auto">
          <a:xfrm>
            <a:off x="5177128" y="2275794"/>
            <a:ext cx="1828800" cy="1828800"/>
          </a:xfrm>
          <a:prstGeom prst="ellipse">
            <a:avLst/>
          </a:prstGeom>
          <a:solidFill>
            <a:schemeClr val="accent6"/>
          </a:solidFill>
          <a:ln w="22225">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3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2</a:t>
            </a:r>
          </a:p>
        </p:txBody>
      </p:sp>
      <p:sp>
        <p:nvSpPr>
          <p:cNvPr id="8" name="Oval 7">
            <a:extLst>
              <a:ext uri="{FF2B5EF4-FFF2-40B4-BE49-F238E27FC236}">
                <a16:creationId xmlns:a16="http://schemas.microsoft.com/office/drawing/2014/main" id="{5BC29A08-5F7A-4BCF-87A5-981EEDDB20A0}"/>
              </a:ext>
            </a:extLst>
          </p:cNvPr>
          <p:cNvSpPr/>
          <p:nvPr/>
        </p:nvSpPr>
        <p:spPr bwMode="auto">
          <a:xfrm>
            <a:off x="1922963" y="2412954"/>
            <a:ext cx="1554480" cy="1554480"/>
          </a:xfrm>
          <a:prstGeom prst="ellipse">
            <a:avLst/>
          </a:prstGeom>
          <a:solidFill>
            <a:schemeClr val="bg1"/>
          </a:solidFill>
          <a:ln w="22225">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3600" b="0" i="0" u="none" strike="noStrike" kern="1200" cap="none" spc="0" normalizeH="0" baseline="0" noProof="0">
                <a:ln>
                  <a:noFill/>
                </a:ln>
                <a:gradFill>
                  <a:gsLst>
                    <a:gs pos="0">
                      <a:srgbClr val="DCDCDC"/>
                    </a:gs>
                    <a:gs pos="100000">
                      <a:srgbClr val="DCDCDC"/>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1</a:t>
            </a:r>
          </a:p>
        </p:txBody>
      </p:sp>
      <p:sp>
        <p:nvSpPr>
          <p:cNvPr id="9" name="Oval 8">
            <a:extLst>
              <a:ext uri="{FF2B5EF4-FFF2-40B4-BE49-F238E27FC236}">
                <a16:creationId xmlns:a16="http://schemas.microsoft.com/office/drawing/2014/main" id="{C77F3315-C2A6-45E7-BDAB-E1BBA353FE50}"/>
              </a:ext>
            </a:extLst>
          </p:cNvPr>
          <p:cNvSpPr/>
          <p:nvPr/>
        </p:nvSpPr>
        <p:spPr bwMode="auto">
          <a:xfrm>
            <a:off x="8705614" y="2412954"/>
            <a:ext cx="1554480" cy="1554480"/>
          </a:xfrm>
          <a:prstGeom prst="ellipse">
            <a:avLst/>
          </a:prstGeom>
          <a:solidFill>
            <a:schemeClr val="bg1"/>
          </a:solidFill>
          <a:ln w="22225">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3600" b="0" i="0" u="none" strike="noStrike" kern="1200" cap="none" spc="0" normalizeH="0" baseline="0" noProof="0">
                <a:ln>
                  <a:noFill/>
                </a:ln>
                <a:gradFill>
                  <a:gsLst>
                    <a:gs pos="0">
                      <a:srgbClr val="DCDCDC"/>
                    </a:gs>
                    <a:gs pos="100000">
                      <a:srgbClr val="DCDCDC"/>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3</a:t>
            </a:r>
          </a:p>
        </p:txBody>
      </p:sp>
    </p:spTree>
    <p:extLst>
      <p:ext uri="{BB962C8B-B14F-4D97-AF65-F5344CB8AC3E}">
        <p14:creationId xmlns:p14="http://schemas.microsoft.com/office/powerpoint/2010/main" val="996141070"/>
      </p:ext>
    </p:extLst>
  </p:cSld>
  <p:clrMapOvr>
    <a:masterClrMapping/>
  </p:clrMapOvr>
  <mc:AlternateContent xmlns:mc="http://schemas.openxmlformats.org/markup-compatibility/2006" xmlns:p159="http://schemas.microsoft.com/office/powerpoint/2015/09/main">
    <mc:Choice Requires="p159">
      <p:transition advClick="0" advTm="0">
        <p159:morph option="byObject"/>
      </p:transition>
    </mc:Choice>
    <mc:Fallback xmlns:p14="http://schemas.microsoft.com/office/powerpoint/2010/main" xmlns:a16="http://schemas.microsoft.com/office/drawing/2014/main" xmlns="">
      <p:transition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499"/>
                                          </p:stCondLst>
                                        </p:cTn>
                                        <p:tgtEl>
                                          <p:spTgt spid="9"/>
                                        </p:tgtEl>
                                        <p:attrNameLst>
                                          <p:attrName>style.visibility</p:attrName>
                                        </p:attrNameLst>
                                      </p:cBhvr>
                                      <p:to>
                                        <p:strVal val="visible"/>
                                      </p:to>
                                    </p:set>
                                  </p:childTnLst>
                                </p:cTn>
                              </p:par>
                              <p:par>
                                <p:cTn id="9" presetID="1" presetClass="entr" presetSubtype="0" fill="hold" grpId="2"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par>
                          <p:cTn id="11" fill="hold">
                            <p:stCondLst>
                              <p:cond delay="500"/>
                            </p:stCondLst>
                            <p:childTnLst>
                              <p:par>
                                <p:cTn id="12" presetID="6" presetClass="emph" presetSubtype="0" decel="100000" fill="hold" grpId="1" nodeType="afterEffect">
                                  <p:stCondLst>
                                    <p:cond delay="200"/>
                                  </p:stCondLst>
                                  <p:childTnLst>
                                    <p:animScale>
                                      <p:cBhvr>
                                        <p:cTn id="13" dur="650" fill="hold"/>
                                        <p:tgtEl>
                                          <p:spTgt spid="9"/>
                                        </p:tgtEl>
                                      </p:cBhvr>
                                      <p:by x="125000" y="125000"/>
                                    </p:animScale>
                                  </p:childTnLst>
                                </p:cTn>
                              </p:par>
                              <p:par>
                                <p:cTn id="14" presetID="1" presetClass="emph" presetSubtype="2" decel="100000" fill="hold" nodeType="withEffect">
                                  <p:stCondLst>
                                    <p:cond delay="200"/>
                                  </p:stCondLst>
                                  <p:childTnLst>
                                    <p:animClr clrSpc="rgb" dir="cw">
                                      <p:cBhvr>
                                        <p:cTn id="15" dur="650" fill="hold"/>
                                        <p:tgtEl>
                                          <p:spTgt spid="9"/>
                                        </p:tgtEl>
                                        <p:attrNameLst>
                                          <p:attrName>fillcolor</p:attrName>
                                        </p:attrNameLst>
                                      </p:cBhvr>
                                      <p:to>
                                        <a:srgbClr val="0078D7"/>
                                      </p:to>
                                    </p:animClr>
                                    <p:set>
                                      <p:cBhvr>
                                        <p:cTn id="16" dur="650" fill="hold"/>
                                        <p:tgtEl>
                                          <p:spTgt spid="9"/>
                                        </p:tgtEl>
                                        <p:attrNameLst>
                                          <p:attrName>fill.type</p:attrName>
                                        </p:attrNameLst>
                                      </p:cBhvr>
                                      <p:to>
                                        <p:strVal val="solid"/>
                                      </p:to>
                                    </p:set>
                                    <p:set>
                                      <p:cBhvr>
                                        <p:cTn id="17" dur="650" fill="hold"/>
                                        <p:tgtEl>
                                          <p:spTgt spid="9"/>
                                        </p:tgtEl>
                                        <p:attrNameLst>
                                          <p:attrName>fill.on</p:attrName>
                                        </p:attrNameLst>
                                      </p:cBhvr>
                                      <p:to>
                                        <p:strVal val="true"/>
                                      </p:to>
                                    </p:set>
                                  </p:childTnLst>
                                </p:cTn>
                              </p:par>
                              <p:par>
                                <p:cTn id="18" presetID="7" presetClass="emph" presetSubtype="2" decel="100000" fill="hold" nodeType="withEffect">
                                  <p:stCondLst>
                                    <p:cond delay="200"/>
                                  </p:stCondLst>
                                  <p:childTnLst>
                                    <p:animClr clrSpc="rgb" dir="cw">
                                      <p:cBhvr>
                                        <p:cTn id="19" dur="650" fill="hold"/>
                                        <p:tgtEl>
                                          <p:spTgt spid="9"/>
                                        </p:tgtEl>
                                        <p:attrNameLst>
                                          <p:attrName>stroke.color</p:attrName>
                                        </p:attrNameLst>
                                      </p:cBhvr>
                                      <p:to>
                                        <a:srgbClr val="0078D7"/>
                                      </p:to>
                                    </p:animClr>
                                    <p:set>
                                      <p:cBhvr>
                                        <p:cTn id="20" dur="650" fill="hold"/>
                                        <p:tgtEl>
                                          <p:spTgt spid="9"/>
                                        </p:tgtEl>
                                        <p:attrNameLst>
                                          <p:attrName>stroke.on</p:attrName>
                                        </p:attrNameLst>
                                      </p:cBhvr>
                                      <p:to>
                                        <p:strVal val="true"/>
                                      </p:to>
                                    </p:set>
                                  </p:childTnLst>
                                </p:cTn>
                              </p:par>
                              <p:par>
                                <p:cTn id="21" presetID="3" presetClass="emph" presetSubtype="2" decel="100000" fill="hold" grpId="2" nodeType="withEffect">
                                  <p:stCondLst>
                                    <p:cond delay="200"/>
                                  </p:stCondLst>
                                  <p:childTnLst>
                                    <p:animClr clrSpc="rgb" dir="cw">
                                      <p:cBhvr override="childStyle">
                                        <p:cTn id="22" dur="650" fill="hold"/>
                                        <p:tgtEl>
                                          <p:spTgt spid="9"/>
                                        </p:tgtEl>
                                        <p:attrNameLst>
                                          <p:attrName>style.color</p:attrName>
                                        </p:attrNameLst>
                                      </p:cBhvr>
                                      <p:to>
                                        <a:schemeClr val="bg1"/>
                                      </p:to>
                                    </p:animClr>
                                  </p:childTnLst>
                                </p:cTn>
                              </p:par>
                              <p:par>
                                <p:cTn id="23" presetID="6" presetClass="emph" presetSubtype="0" decel="100000" fill="hold" grpId="0" nodeType="withEffect">
                                  <p:stCondLst>
                                    <p:cond delay="200"/>
                                  </p:stCondLst>
                                  <p:childTnLst>
                                    <p:animScale>
                                      <p:cBhvr>
                                        <p:cTn id="24" dur="650" fill="hold"/>
                                        <p:tgtEl>
                                          <p:spTgt spid="7"/>
                                        </p:tgtEl>
                                      </p:cBhvr>
                                      <p:by x="80000" y="80000"/>
                                    </p:animScale>
                                  </p:childTnLst>
                                </p:cTn>
                              </p:par>
                              <p:par>
                                <p:cTn id="25" presetID="3" presetClass="emph" presetSubtype="2" fill="hold" grpId="1" nodeType="withEffect">
                                  <p:stCondLst>
                                    <p:cond delay="200"/>
                                  </p:stCondLst>
                                  <p:childTnLst>
                                    <p:animClr clrSpc="rgb" dir="cw">
                                      <p:cBhvr override="childStyle">
                                        <p:cTn id="26" dur="650" fill="hold"/>
                                        <p:tgtEl>
                                          <p:spTgt spid="7"/>
                                        </p:tgtEl>
                                        <p:attrNameLst>
                                          <p:attrName>style.color</p:attrName>
                                        </p:attrNameLst>
                                      </p:cBhvr>
                                      <p:to>
                                        <a:schemeClr val="bg2"/>
                                      </p:to>
                                    </p:animClr>
                                  </p:childTnLst>
                                </p:cTn>
                              </p:par>
                              <p:par>
                                <p:cTn id="27" presetID="7" presetClass="emph" presetSubtype="2" decel="100000" fill="hold" nodeType="withEffect">
                                  <p:stCondLst>
                                    <p:cond delay="200"/>
                                  </p:stCondLst>
                                  <p:childTnLst>
                                    <p:animClr clrSpc="rgb" dir="cw">
                                      <p:cBhvr>
                                        <p:cTn id="28" dur="650" fill="hold"/>
                                        <p:tgtEl>
                                          <p:spTgt spid="7"/>
                                        </p:tgtEl>
                                        <p:attrNameLst>
                                          <p:attrName>stroke.color</p:attrName>
                                        </p:attrNameLst>
                                      </p:cBhvr>
                                      <p:to>
                                        <a:schemeClr val="bg2"/>
                                      </p:to>
                                    </p:animClr>
                                    <p:set>
                                      <p:cBhvr>
                                        <p:cTn id="29" dur="650" fill="hold"/>
                                        <p:tgtEl>
                                          <p:spTgt spid="7"/>
                                        </p:tgtEl>
                                        <p:attrNameLst>
                                          <p:attrName>stroke.on</p:attrName>
                                        </p:attrNameLst>
                                      </p:cBhvr>
                                      <p:to>
                                        <p:strVal val="true"/>
                                      </p:to>
                                    </p:set>
                                  </p:childTnLst>
                                </p:cTn>
                              </p:par>
                              <p:par>
                                <p:cTn id="30" presetID="1" presetClass="emph" presetSubtype="2" decel="100000" fill="hold" nodeType="withEffect">
                                  <p:stCondLst>
                                    <p:cond delay="200"/>
                                  </p:stCondLst>
                                  <p:childTnLst>
                                    <p:animClr clrSpc="rgb" dir="cw">
                                      <p:cBhvr>
                                        <p:cTn id="31" dur="650" fill="hold"/>
                                        <p:tgtEl>
                                          <p:spTgt spid="7"/>
                                        </p:tgtEl>
                                        <p:attrNameLst>
                                          <p:attrName>fillcolor</p:attrName>
                                        </p:attrNameLst>
                                      </p:cBhvr>
                                      <p:to>
                                        <a:schemeClr val="bg1"/>
                                      </p:to>
                                    </p:animClr>
                                    <p:set>
                                      <p:cBhvr>
                                        <p:cTn id="32" dur="650" fill="hold"/>
                                        <p:tgtEl>
                                          <p:spTgt spid="7"/>
                                        </p:tgtEl>
                                        <p:attrNameLst>
                                          <p:attrName>fill.type</p:attrName>
                                        </p:attrNameLst>
                                      </p:cBhvr>
                                      <p:to>
                                        <p:strVal val="solid"/>
                                      </p:to>
                                    </p:set>
                                    <p:set>
                                      <p:cBhvr>
                                        <p:cTn id="33" dur="650" fill="hold"/>
                                        <p:tgtEl>
                                          <p:spTgt spid="7"/>
                                        </p:tgtEl>
                                        <p:attrNameLst>
                                          <p:attrName>fill.on</p:attrName>
                                        </p:attrNameLst>
                                      </p:cBhvr>
                                      <p:to>
                                        <p:strVal val="true"/>
                                      </p:to>
                                    </p:set>
                                  </p:childTnLst>
                                </p:cTn>
                              </p:par>
                              <p:par>
                                <p:cTn id="34" presetID="1" presetClass="exit" presetSubtype="0" fill="hold" grpId="0" nodeType="withEffect">
                                  <p:stCondLst>
                                    <p:cond delay="0"/>
                                  </p:stCondLst>
                                  <p:childTnLst>
                                    <p:set>
                                      <p:cBhvr>
                                        <p:cTn id="35" dur="1" fill="hold">
                                          <p:stCondLst>
                                            <p:cond delay="0"/>
                                          </p:stCondLst>
                                        </p:cTn>
                                        <p:tgtEl>
                                          <p:spTgt spid="4"/>
                                        </p:tgtEl>
                                        <p:attrNameLst>
                                          <p:attrName>style.visibility</p:attrName>
                                        </p:attrNameLst>
                                      </p:cBhvr>
                                      <p:to>
                                        <p:strVal val="hidden"/>
                                      </p:to>
                                    </p:set>
                                  </p:childTnLst>
                                </p:cTn>
                              </p:par>
                              <p:par>
                                <p:cTn id="36" presetID="1" presetClass="exit" presetSubtype="0" fill="hold" grpId="0" nodeType="withEffect">
                                  <p:stCondLst>
                                    <p:cond delay="0"/>
                                  </p:stCondLst>
                                  <p:childTnLst>
                                    <p:set>
                                      <p:cBhvr>
                                        <p:cTn id="37" dur="1" fill="hold">
                                          <p:stCondLst>
                                            <p:cond delay="0"/>
                                          </p:stCondLst>
                                        </p:cTn>
                                        <p:tgtEl>
                                          <p:spTgt spid="5"/>
                                        </p:tgtEl>
                                        <p:attrNameLst>
                                          <p:attrName>style.visibility</p:attrName>
                                        </p:attrNameLst>
                                      </p:cBhvr>
                                      <p:to>
                                        <p:strVal val="hidden"/>
                                      </p:to>
                                    </p:set>
                                  </p:childTnLst>
                                </p:cTn>
                              </p:par>
                              <p:par>
                                <p:cTn id="38" presetID="1" presetClass="exit" presetSubtype="0" fill="hold" grpId="0" nodeType="withEffect">
                                  <p:stCondLst>
                                    <p:cond delay="0"/>
                                  </p:stCondLst>
                                  <p:childTnLst>
                                    <p:set>
                                      <p:cBhvr>
                                        <p:cTn id="39" dur="1" fill="hold">
                                          <p:stCondLst>
                                            <p:cond delay="0"/>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7" grpId="0" animBg="1"/>
      <p:bldP spid="7" grpId="1" animBg="1"/>
      <p:bldP spid="7" grpId="2" animBg="1"/>
      <p:bldP spid="8" grpId="0" animBg="1"/>
      <p:bldP spid="9" grpId="0" animBg="1"/>
      <p:bldP spid="9" grpId="1" animBg="1"/>
      <p:bldP spid="9" grpId="2"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1628052-40E4-412A-B55D-BF543BAD6413}"/>
              </a:ext>
            </a:extLst>
          </p:cNvPr>
          <p:cNvSpPr txBox="1"/>
          <p:nvPr/>
        </p:nvSpPr>
        <p:spPr>
          <a:xfrm>
            <a:off x="2888244" y="1899810"/>
            <a:ext cx="6415510" cy="1043363"/>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5400" b="0" i="0" u="none" strike="noStrike" kern="1200" cap="none" spc="-98" normalizeH="0" baseline="0" noProof="0">
                <a:ln w="3175">
                  <a:noFill/>
                </a:ln>
                <a:gradFill>
                  <a:gsLst>
                    <a:gs pos="24479">
                      <a:srgbClr val="505050"/>
                    </a:gs>
                    <a:gs pos="94000">
                      <a:srgbClr val="505050"/>
                    </a:gs>
                  </a:gsLst>
                  <a:lin ang="5400000" scaled="1"/>
                </a:gradFill>
                <a:effectLst/>
                <a:uLnTx/>
                <a:uFillTx/>
                <a:latin typeface="Segoe UI Light"/>
                <a:ea typeface="+mn-ea"/>
                <a:cs typeface="Segoe UI" pitchFamily="34" charset="0"/>
              </a:rPr>
              <a:t>Disruptive Economics</a:t>
            </a:r>
          </a:p>
        </p:txBody>
      </p:sp>
      <p:sp>
        <p:nvSpPr>
          <p:cNvPr id="4" name="TextBox 3">
            <a:extLst>
              <a:ext uri="{FF2B5EF4-FFF2-40B4-BE49-F238E27FC236}">
                <a16:creationId xmlns:a16="http://schemas.microsoft.com/office/drawing/2014/main" id="{A141A1AC-0818-469E-B78C-CC060676FA3C}"/>
              </a:ext>
            </a:extLst>
          </p:cNvPr>
          <p:cNvSpPr txBox="1"/>
          <p:nvPr/>
        </p:nvSpPr>
        <p:spPr>
          <a:xfrm>
            <a:off x="567628" y="3009266"/>
            <a:ext cx="11213431" cy="1057212"/>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5500" b="0" i="0" u="none" strike="noStrike" kern="1200" cap="none" spc="-98" normalizeH="0" baseline="0" noProof="0">
                <a:ln w="3175">
                  <a:noFill/>
                </a:ln>
                <a:gradFill>
                  <a:gsLst>
                    <a:gs pos="24479">
                      <a:srgbClr val="0078D7"/>
                    </a:gs>
                    <a:gs pos="94000">
                      <a:srgbClr val="0078D7"/>
                    </a:gs>
                  </a:gsLst>
                  <a:lin ang="5400000" scaled="1"/>
                </a:gradFill>
                <a:effectLst/>
                <a:uLnTx/>
                <a:uFillTx/>
                <a:latin typeface="Segoe UI Semibold" panose="020B0702040204020203" pitchFamily="34" charset="0"/>
                <a:ea typeface="+mn-ea"/>
                <a:cs typeface="Segoe UI Semibold" panose="020B0702040204020203" pitchFamily="34" charset="0"/>
              </a:rPr>
              <a:t>$9.99</a:t>
            </a:r>
          </a:p>
        </p:txBody>
      </p:sp>
      <p:sp>
        <p:nvSpPr>
          <p:cNvPr id="5" name="TextBox 4">
            <a:extLst>
              <a:ext uri="{FF2B5EF4-FFF2-40B4-BE49-F238E27FC236}">
                <a16:creationId xmlns:a16="http://schemas.microsoft.com/office/drawing/2014/main" id="{40B5C8B2-B3B1-47DF-A11B-13A1770B3485}"/>
              </a:ext>
            </a:extLst>
          </p:cNvPr>
          <p:cNvSpPr txBox="1"/>
          <p:nvPr/>
        </p:nvSpPr>
        <p:spPr>
          <a:xfrm>
            <a:off x="567628" y="3771316"/>
            <a:ext cx="11213431" cy="142500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3800" b="0" i="0" u="none" strike="noStrike" kern="1200" cap="none" spc="-98" normalizeH="0" baseline="0" noProof="0">
                <a:ln w="3175">
                  <a:noFill/>
                </a:ln>
                <a:gradFill>
                  <a:gsLst>
                    <a:gs pos="24479">
                      <a:srgbClr val="505050"/>
                    </a:gs>
                    <a:gs pos="94000">
                      <a:srgbClr val="505050"/>
                    </a:gs>
                  </a:gsLst>
                  <a:lin ang="5400000" scaled="1"/>
                </a:gradFill>
                <a:effectLst/>
                <a:uLnTx/>
                <a:uFillTx/>
                <a:latin typeface="Segoe UI Light"/>
                <a:ea typeface="+mn-ea"/>
                <a:cs typeface="Segoe UI" pitchFamily="34" charset="0"/>
              </a:rPr>
              <a:t>Power BI Pro user/month</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3800" b="0" i="0" u="none" strike="noStrike" kern="1200" cap="none" spc="-98" normalizeH="0" baseline="0" noProof="0">
                <a:ln w="3175">
                  <a:noFill/>
                </a:ln>
                <a:gradFill>
                  <a:gsLst>
                    <a:gs pos="24479">
                      <a:srgbClr val="505050"/>
                    </a:gs>
                    <a:gs pos="94000">
                      <a:srgbClr val="505050"/>
                    </a:gs>
                  </a:gsLst>
                  <a:lin ang="5400000" scaled="1"/>
                </a:gradFill>
                <a:effectLst/>
                <a:uLnTx/>
                <a:uFillTx/>
                <a:latin typeface="Segoe UI Light"/>
                <a:ea typeface="+mn-ea"/>
                <a:cs typeface="Segoe UI" pitchFamily="34" charset="0"/>
              </a:rPr>
              <a:t>for a fully managed cloud service</a:t>
            </a:r>
          </a:p>
        </p:txBody>
      </p:sp>
      <p:sp>
        <p:nvSpPr>
          <p:cNvPr id="10" name="Oval 9">
            <a:extLst>
              <a:ext uri="{FF2B5EF4-FFF2-40B4-BE49-F238E27FC236}">
                <a16:creationId xmlns:a16="http://schemas.microsoft.com/office/drawing/2014/main" id="{46A61B2D-EAD7-42D0-A88A-8A660392428A}"/>
              </a:ext>
            </a:extLst>
          </p:cNvPr>
          <p:cNvSpPr/>
          <p:nvPr/>
        </p:nvSpPr>
        <p:spPr bwMode="auto">
          <a:xfrm>
            <a:off x="266577" y="289050"/>
            <a:ext cx="283464" cy="283464"/>
          </a:xfrm>
          <a:prstGeom prst="ellipse">
            <a:avLst/>
          </a:prstGeom>
          <a:solidFill>
            <a:schemeClr val="bg1"/>
          </a:solidFill>
          <a:ln w="22225">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500" b="0" i="0" u="none" strike="noStrike" kern="1200" cap="none" spc="0" normalizeH="0" baseline="0" noProof="0">
                <a:ln>
                  <a:noFill/>
                </a:ln>
                <a:gradFill>
                  <a:gsLst>
                    <a:gs pos="0">
                      <a:srgbClr val="EAEAEA"/>
                    </a:gs>
                    <a:gs pos="100000">
                      <a:srgbClr val="EAEAEA"/>
                    </a:gs>
                  </a:gsLst>
                  <a:lin ang="5400000" scaled="0"/>
                </a:gradFill>
                <a:effectLst/>
                <a:uLnTx/>
                <a:uFillTx/>
                <a:latin typeface="Segoe UI Semibold" panose="020B0702040204020203" pitchFamily="34" charset="0"/>
                <a:ea typeface="+mn-ea"/>
                <a:cs typeface="Segoe UI Semibold" panose="020B0702040204020203" pitchFamily="34" charset="0"/>
              </a:rPr>
              <a:t>1</a:t>
            </a:r>
          </a:p>
        </p:txBody>
      </p:sp>
      <p:sp>
        <p:nvSpPr>
          <p:cNvPr id="16" name="Oval 15">
            <a:extLst>
              <a:ext uri="{FF2B5EF4-FFF2-40B4-BE49-F238E27FC236}">
                <a16:creationId xmlns:a16="http://schemas.microsoft.com/office/drawing/2014/main" id="{6A7ABF74-FEB2-420A-942B-09E528A6E75C}"/>
              </a:ext>
            </a:extLst>
          </p:cNvPr>
          <p:cNvSpPr/>
          <p:nvPr/>
        </p:nvSpPr>
        <p:spPr bwMode="auto">
          <a:xfrm>
            <a:off x="641393" y="296555"/>
            <a:ext cx="268454" cy="268454"/>
          </a:xfrm>
          <a:prstGeom prst="ellipse">
            <a:avLst/>
          </a:prstGeom>
          <a:solidFill>
            <a:schemeClr val="bg1"/>
          </a:solidFill>
          <a:ln w="22225">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500" b="0" i="0" u="none" strike="noStrike" kern="1200" cap="none" spc="0" normalizeH="0" baseline="0" noProof="0">
                <a:ln>
                  <a:noFill/>
                </a:ln>
                <a:gradFill>
                  <a:gsLst>
                    <a:gs pos="0">
                      <a:srgbClr val="EAEAEA"/>
                    </a:gs>
                    <a:gs pos="100000">
                      <a:srgbClr val="EAEAEA"/>
                    </a:gs>
                  </a:gsLst>
                  <a:lin ang="5400000" scaled="0"/>
                </a:gradFill>
                <a:effectLst/>
                <a:uLnTx/>
                <a:uFillTx/>
                <a:latin typeface="Segoe UI Semibold" panose="020B0702040204020203" pitchFamily="34" charset="0"/>
                <a:ea typeface="+mn-ea"/>
                <a:cs typeface="Segoe UI Semibold" panose="020B0702040204020203" pitchFamily="34" charset="0"/>
              </a:rPr>
              <a:t>2</a:t>
            </a:r>
          </a:p>
        </p:txBody>
      </p:sp>
      <p:sp>
        <p:nvSpPr>
          <p:cNvPr id="18" name="Oval 17">
            <a:extLst>
              <a:ext uri="{FF2B5EF4-FFF2-40B4-BE49-F238E27FC236}">
                <a16:creationId xmlns:a16="http://schemas.microsoft.com/office/drawing/2014/main" id="{3CCFBA62-7228-425E-8BAD-6CE3C5D9733C}"/>
              </a:ext>
            </a:extLst>
          </p:cNvPr>
          <p:cNvSpPr/>
          <p:nvPr/>
        </p:nvSpPr>
        <p:spPr bwMode="auto">
          <a:xfrm>
            <a:off x="1001198" y="262474"/>
            <a:ext cx="320040" cy="320040"/>
          </a:xfrm>
          <a:prstGeom prst="ellipse">
            <a:avLst/>
          </a:prstGeom>
          <a:solidFill>
            <a:schemeClr val="tx2"/>
          </a:solidFill>
          <a:ln w="2222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3</a:t>
            </a:r>
          </a:p>
        </p:txBody>
      </p:sp>
    </p:spTree>
    <p:extLst>
      <p:ext uri="{BB962C8B-B14F-4D97-AF65-F5344CB8AC3E}">
        <p14:creationId xmlns:p14="http://schemas.microsoft.com/office/powerpoint/2010/main" val="229986976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p14="http://schemas.microsoft.com/office/powerpoint/2010/main" xmlns:a16="http://schemas.microsoft.com/office/drawing/2014/main"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C25264-9992-41FD-A47F-DD1CF4CDBB1B}"/>
              </a:ext>
            </a:extLst>
          </p:cNvPr>
          <p:cNvSpPr>
            <a:spLocks noGrp="1"/>
          </p:cNvSpPr>
          <p:nvPr>
            <p:ph type="title"/>
          </p:nvPr>
        </p:nvSpPr>
        <p:spPr>
          <a:xfrm>
            <a:off x="269240" y="1987683"/>
            <a:ext cx="4449717" cy="899665"/>
          </a:xfrm>
        </p:spPr>
        <p:txBody>
          <a:bodyPr>
            <a:normAutofit fontScale="90000"/>
          </a:bodyPr>
          <a:lstStyle/>
          <a:p>
            <a:r>
              <a:rPr lang="en-US" sz="4400"/>
              <a:t>Easy to manage, cost-effective capacity-based usage with </a:t>
            </a:r>
            <a:br>
              <a:rPr lang="en-US" sz="4400"/>
            </a:br>
            <a:r>
              <a:rPr lang="en-US" sz="4400"/>
              <a:t>Power BI Premium</a:t>
            </a:r>
          </a:p>
        </p:txBody>
      </p:sp>
      <p:sp>
        <p:nvSpPr>
          <p:cNvPr id="104" name="TextBox 103">
            <a:extLst>
              <a:ext uri="{FF2B5EF4-FFF2-40B4-BE49-F238E27FC236}">
                <a16:creationId xmlns:a16="http://schemas.microsoft.com/office/drawing/2014/main" id="{D2B125A5-3BF1-46EA-A129-01EA522A7B17}"/>
              </a:ext>
            </a:extLst>
          </p:cNvPr>
          <p:cNvSpPr txBox="1"/>
          <p:nvPr/>
        </p:nvSpPr>
        <p:spPr>
          <a:xfrm>
            <a:off x="8553446" y="2316895"/>
            <a:ext cx="2765691" cy="911019"/>
          </a:xfrm>
          <a:prstGeom prst="rect">
            <a:avLst/>
          </a:prstGeom>
          <a:noFill/>
        </p:spPr>
        <p:txBody>
          <a:bodyPr wrap="square" lIns="182880" tIns="146304" rIns="182880" bIns="146304" rtlCol="0" anchor="t">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mn-ea"/>
                <a:cs typeface="+mn-cs"/>
              </a:rPr>
              <a:t>Enterprise-scale modelling &amp; ALM</a:t>
            </a:r>
            <a:endParaRPr kumimoji="0" lang="en-US" sz="1600"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mn-ea"/>
              <a:cs typeface="+mn-cs"/>
            </a:endParaRPr>
          </a:p>
        </p:txBody>
      </p:sp>
      <p:sp>
        <p:nvSpPr>
          <p:cNvPr id="105" name="TextBox 104">
            <a:extLst>
              <a:ext uri="{FF2B5EF4-FFF2-40B4-BE49-F238E27FC236}">
                <a16:creationId xmlns:a16="http://schemas.microsoft.com/office/drawing/2014/main" id="{7145D644-D44C-4C02-B149-9481B8D3BAEF}"/>
              </a:ext>
            </a:extLst>
          </p:cNvPr>
          <p:cNvSpPr txBox="1"/>
          <p:nvPr/>
        </p:nvSpPr>
        <p:spPr>
          <a:xfrm>
            <a:off x="8553446" y="3454757"/>
            <a:ext cx="3442179" cy="849463"/>
          </a:xfrm>
          <a:prstGeom prst="rect">
            <a:avLst/>
          </a:prstGeom>
          <a:noFill/>
        </p:spPr>
        <p:txBody>
          <a:bodyPr wrap="square" lIns="182880" tIns="146304" rIns="182880" bIns="146304" rtlCol="0" anchor="t">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mn-ea"/>
                <a:cs typeface="+mn-cs"/>
              </a:rPr>
              <a:t>Self-service data </a:t>
            </a:r>
            <a:br>
              <a:rPr kumimoji="0" lang="en-US" sz="2000"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mn-ea"/>
                <a:cs typeface="+mn-cs"/>
              </a:rPr>
            </a:br>
            <a:r>
              <a:rPr kumimoji="0" lang="en-US" sz="2000"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mn-ea"/>
                <a:cs typeface="+mn-cs"/>
              </a:rPr>
              <a:t>prep on</a:t>
            </a:r>
            <a:r>
              <a:rPr kumimoji="0" lang="en-US" sz="2000"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mn-ea"/>
                <a:cs typeface="Segoe UI Semilight"/>
              </a:rPr>
              <a:t> big data</a:t>
            </a:r>
          </a:p>
        </p:txBody>
      </p:sp>
      <p:sp>
        <p:nvSpPr>
          <p:cNvPr id="106" name="TextBox 105">
            <a:extLst>
              <a:ext uri="{FF2B5EF4-FFF2-40B4-BE49-F238E27FC236}">
                <a16:creationId xmlns:a16="http://schemas.microsoft.com/office/drawing/2014/main" id="{17B337A4-26BF-4A50-A0B1-50842B0CE011}"/>
              </a:ext>
            </a:extLst>
          </p:cNvPr>
          <p:cNvSpPr txBox="1"/>
          <p:nvPr/>
        </p:nvSpPr>
        <p:spPr>
          <a:xfrm>
            <a:off x="8553446" y="4666145"/>
            <a:ext cx="3102595" cy="849463"/>
          </a:xfrm>
          <a:prstGeom prst="rect">
            <a:avLst/>
          </a:prstGeom>
          <a:noFill/>
        </p:spPr>
        <p:txBody>
          <a:bodyPr wrap="square" lIns="182880" tIns="146304" rIns="182880" bIns="146304" rtlCol="0" anchor="t">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mn-ea"/>
                <a:cs typeface="+mn-cs"/>
              </a:rPr>
              <a:t>Consumption &amp; Enterprise reporting</a:t>
            </a:r>
          </a:p>
        </p:txBody>
      </p:sp>
      <p:grpSp>
        <p:nvGrpSpPr>
          <p:cNvPr id="6" name="Group 5">
            <a:extLst>
              <a:ext uri="{FF2B5EF4-FFF2-40B4-BE49-F238E27FC236}">
                <a16:creationId xmlns:a16="http://schemas.microsoft.com/office/drawing/2014/main" id="{BC215E71-E0C3-4118-B715-FDBC42277D04}"/>
              </a:ext>
            </a:extLst>
          </p:cNvPr>
          <p:cNvGrpSpPr/>
          <p:nvPr/>
        </p:nvGrpSpPr>
        <p:grpSpPr>
          <a:xfrm>
            <a:off x="5531655" y="3618241"/>
            <a:ext cx="2014983" cy="560781"/>
            <a:chOff x="6173456" y="3538669"/>
            <a:chExt cx="2014983" cy="560781"/>
          </a:xfrm>
        </p:grpSpPr>
        <p:sp>
          <p:nvSpPr>
            <p:cNvPr id="88" name="manager" title="Icon of three people with lines connecting them">
              <a:extLst>
                <a:ext uri="{FF2B5EF4-FFF2-40B4-BE49-F238E27FC236}">
                  <a16:creationId xmlns:a16="http://schemas.microsoft.com/office/drawing/2014/main" id="{643F5FDF-A18E-4D1F-924E-A17CC9B390C6}"/>
                </a:ext>
              </a:extLst>
            </p:cNvPr>
            <p:cNvSpPr>
              <a:spLocks noChangeAspect="1" noEditPoints="1"/>
            </p:cNvSpPr>
            <p:nvPr/>
          </p:nvSpPr>
          <p:spPr bwMode="auto">
            <a:xfrm>
              <a:off x="6909123" y="3538669"/>
              <a:ext cx="556365" cy="560781"/>
            </a:xfrm>
            <a:custGeom>
              <a:avLst/>
              <a:gdLst>
                <a:gd name="T0" fmla="*/ 128 w 348"/>
                <a:gd name="T1" fmla="*/ 46 h 352"/>
                <a:gd name="T2" fmla="*/ 174 w 348"/>
                <a:gd name="T3" fmla="*/ 0 h 352"/>
                <a:gd name="T4" fmla="*/ 220 w 348"/>
                <a:gd name="T5" fmla="*/ 46 h 352"/>
                <a:gd name="T6" fmla="*/ 174 w 348"/>
                <a:gd name="T7" fmla="*/ 91 h 352"/>
                <a:gd name="T8" fmla="*/ 128 w 348"/>
                <a:gd name="T9" fmla="*/ 46 h 352"/>
                <a:gd name="T10" fmla="*/ 231 w 348"/>
                <a:gd name="T11" fmla="*/ 148 h 352"/>
                <a:gd name="T12" fmla="*/ 174 w 348"/>
                <a:gd name="T13" fmla="*/ 91 h 352"/>
                <a:gd name="T14" fmla="*/ 117 w 348"/>
                <a:gd name="T15" fmla="*/ 148 h 352"/>
                <a:gd name="T16" fmla="*/ 57 w 348"/>
                <a:gd name="T17" fmla="*/ 295 h 352"/>
                <a:gd name="T18" fmla="*/ 102 w 348"/>
                <a:gd name="T19" fmla="*/ 249 h 352"/>
                <a:gd name="T20" fmla="*/ 57 w 348"/>
                <a:gd name="T21" fmla="*/ 204 h 352"/>
                <a:gd name="T22" fmla="*/ 11 w 348"/>
                <a:gd name="T23" fmla="*/ 249 h 352"/>
                <a:gd name="T24" fmla="*/ 57 w 348"/>
                <a:gd name="T25" fmla="*/ 295 h 352"/>
                <a:gd name="T26" fmla="*/ 114 w 348"/>
                <a:gd name="T27" fmla="*/ 352 h 352"/>
                <a:gd name="T28" fmla="*/ 57 w 348"/>
                <a:gd name="T29" fmla="*/ 295 h 352"/>
                <a:gd name="T30" fmla="*/ 0 w 348"/>
                <a:gd name="T31" fmla="*/ 352 h 352"/>
                <a:gd name="T32" fmla="*/ 291 w 348"/>
                <a:gd name="T33" fmla="*/ 295 h 352"/>
                <a:gd name="T34" fmla="*/ 337 w 348"/>
                <a:gd name="T35" fmla="*/ 249 h 352"/>
                <a:gd name="T36" fmla="*/ 291 w 348"/>
                <a:gd name="T37" fmla="*/ 204 h 352"/>
                <a:gd name="T38" fmla="*/ 246 w 348"/>
                <a:gd name="T39" fmla="*/ 249 h 352"/>
                <a:gd name="T40" fmla="*/ 291 w 348"/>
                <a:gd name="T41" fmla="*/ 295 h 352"/>
                <a:gd name="T42" fmla="*/ 348 w 348"/>
                <a:gd name="T43" fmla="*/ 352 h 352"/>
                <a:gd name="T44" fmla="*/ 291 w 348"/>
                <a:gd name="T45" fmla="*/ 295 h 352"/>
                <a:gd name="T46" fmla="*/ 234 w 348"/>
                <a:gd name="T47" fmla="*/ 352 h 352"/>
                <a:gd name="T48" fmla="*/ 224 w 348"/>
                <a:gd name="T49" fmla="*/ 219 h 352"/>
                <a:gd name="T50" fmla="*/ 174 w 348"/>
                <a:gd name="T51" fmla="*/ 169 h 352"/>
                <a:gd name="T52" fmla="*/ 124 w 348"/>
                <a:gd name="T53" fmla="*/ 219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8" h="352">
                  <a:moveTo>
                    <a:pt x="128" y="46"/>
                  </a:moveTo>
                  <a:cubicBezTo>
                    <a:pt x="128" y="20"/>
                    <a:pt x="149" y="0"/>
                    <a:pt x="174" y="0"/>
                  </a:cubicBezTo>
                  <a:cubicBezTo>
                    <a:pt x="199" y="0"/>
                    <a:pt x="220" y="20"/>
                    <a:pt x="220" y="46"/>
                  </a:cubicBezTo>
                  <a:cubicBezTo>
                    <a:pt x="220" y="71"/>
                    <a:pt x="199" y="91"/>
                    <a:pt x="174" y="91"/>
                  </a:cubicBezTo>
                  <a:cubicBezTo>
                    <a:pt x="149" y="91"/>
                    <a:pt x="128" y="71"/>
                    <a:pt x="128" y="46"/>
                  </a:cubicBezTo>
                  <a:close/>
                  <a:moveTo>
                    <a:pt x="231" y="148"/>
                  </a:moveTo>
                  <a:cubicBezTo>
                    <a:pt x="231" y="117"/>
                    <a:pt x="206" y="91"/>
                    <a:pt x="174" y="91"/>
                  </a:cubicBezTo>
                  <a:cubicBezTo>
                    <a:pt x="142" y="91"/>
                    <a:pt x="117" y="117"/>
                    <a:pt x="117" y="148"/>
                  </a:cubicBezTo>
                  <a:moveTo>
                    <a:pt x="57" y="295"/>
                  </a:moveTo>
                  <a:cubicBezTo>
                    <a:pt x="82" y="295"/>
                    <a:pt x="102" y="275"/>
                    <a:pt x="102" y="249"/>
                  </a:cubicBezTo>
                  <a:cubicBezTo>
                    <a:pt x="102" y="224"/>
                    <a:pt x="82" y="204"/>
                    <a:pt x="57" y="204"/>
                  </a:cubicBezTo>
                  <a:cubicBezTo>
                    <a:pt x="32" y="204"/>
                    <a:pt x="11" y="224"/>
                    <a:pt x="11" y="249"/>
                  </a:cubicBezTo>
                  <a:cubicBezTo>
                    <a:pt x="11" y="275"/>
                    <a:pt x="32" y="295"/>
                    <a:pt x="57" y="295"/>
                  </a:cubicBezTo>
                  <a:close/>
                  <a:moveTo>
                    <a:pt x="114" y="352"/>
                  </a:moveTo>
                  <a:cubicBezTo>
                    <a:pt x="114" y="320"/>
                    <a:pt x="88" y="295"/>
                    <a:pt x="57" y="295"/>
                  </a:cubicBezTo>
                  <a:cubicBezTo>
                    <a:pt x="25" y="295"/>
                    <a:pt x="0" y="320"/>
                    <a:pt x="0" y="352"/>
                  </a:cubicBezTo>
                  <a:moveTo>
                    <a:pt x="291" y="295"/>
                  </a:moveTo>
                  <a:cubicBezTo>
                    <a:pt x="316" y="295"/>
                    <a:pt x="337" y="275"/>
                    <a:pt x="337" y="249"/>
                  </a:cubicBezTo>
                  <a:cubicBezTo>
                    <a:pt x="337" y="224"/>
                    <a:pt x="316" y="204"/>
                    <a:pt x="291" y="204"/>
                  </a:cubicBezTo>
                  <a:cubicBezTo>
                    <a:pt x="266" y="204"/>
                    <a:pt x="246" y="224"/>
                    <a:pt x="246" y="249"/>
                  </a:cubicBezTo>
                  <a:cubicBezTo>
                    <a:pt x="246" y="275"/>
                    <a:pt x="266" y="295"/>
                    <a:pt x="291" y="295"/>
                  </a:cubicBezTo>
                  <a:close/>
                  <a:moveTo>
                    <a:pt x="348" y="352"/>
                  </a:moveTo>
                  <a:cubicBezTo>
                    <a:pt x="348" y="320"/>
                    <a:pt x="323" y="295"/>
                    <a:pt x="291" y="295"/>
                  </a:cubicBezTo>
                  <a:cubicBezTo>
                    <a:pt x="260" y="295"/>
                    <a:pt x="234" y="320"/>
                    <a:pt x="234" y="352"/>
                  </a:cubicBezTo>
                  <a:moveTo>
                    <a:pt x="224" y="219"/>
                  </a:moveTo>
                  <a:cubicBezTo>
                    <a:pt x="174" y="169"/>
                    <a:pt x="174" y="169"/>
                    <a:pt x="174" y="169"/>
                  </a:cubicBezTo>
                  <a:cubicBezTo>
                    <a:pt x="124" y="219"/>
                    <a:pt x="124" y="219"/>
                    <a:pt x="124" y="219"/>
                  </a:cubicBezTo>
                </a:path>
              </a:pathLst>
            </a:custGeom>
            <a:solidFill>
              <a:schemeClr val="bg1"/>
            </a:solidFill>
            <a:ln w="15875" cap="sq">
              <a:solidFill>
                <a:srgbClr val="00188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89" name="manager" title="Icon of three people with lines connecting them">
              <a:extLst>
                <a:ext uri="{FF2B5EF4-FFF2-40B4-BE49-F238E27FC236}">
                  <a16:creationId xmlns:a16="http://schemas.microsoft.com/office/drawing/2014/main" id="{4BAB270A-B22C-49F7-9B90-8E615B872775}"/>
                </a:ext>
              </a:extLst>
            </p:cNvPr>
            <p:cNvSpPr>
              <a:spLocks noChangeAspect="1" noEditPoints="1"/>
            </p:cNvSpPr>
            <p:nvPr/>
          </p:nvSpPr>
          <p:spPr bwMode="auto">
            <a:xfrm>
              <a:off x="6173456" y="3538669"/>
              <a:ext cx="556365" cy="560781"/>
            </a:xfrm>
            <a:custGeom>
              <a:avLst/>
              <a:gdLst>
                <a:gd name="T0" fmla="*/ 128 w 348"/>
                <a:gd name="T1" fmla="*/ 46 h 352"/>
                <a:gd name="T2" fmla="*/ 174 w 348"/>
                <a:gd name="T3" fmla="*/ 0 h 352"/>
                <a:gd name="T4" fmla="*/ 220 w 348"/>
                <a:gd name="T5" fmla="*/ 46 h 352"/>
                <a:gd name="T6" fmla="*/ 174 w 348"/>
                <a:gd name="T7" fmla="*/ 91 h 352"/>
                <a:gd name="T8" fmla="*/ 128 w 348"/>
                <a:gd name="T9" fmla="*/ 46 h 352"/>
                <a:gd name="T10" fmla="*/ 231 w 348"/>
                <a:gd name="T11" fmla="*/ 148 h 352"/>
                <a:gd name="T12" fmla="*/ 174 w 348"/>
                <a:gd name="T13" fmla="*/ 91 h 352"/>
                <a:gd name="T14" fmla="*/ 117 w 348"/>
                <a:gd name="T15" fmla="*/ 148 h 352"/>
                <a:gd name="T16" fmla="*/ 57 w 348"/>
                <a:gd name="T17" fmla="*/ 295 h 352"/>
                <a:gd name="T18" fmla="*/ 102 w 348"/>
                <a:gd name="T19" fmla="*/ 249 h 352"/>
                <a:gd name="T20" fmla="*/ 57 w 348"/>
                <a:gd name="T21" fmla="*/ 204 h 352"/>
                <a:gd name="T22" fmla="*/ 11 w 348"/>
                <a:gd name="T23" fmla="*/ 249 h 352"/>
                <a:gd name="T24" fmla="*/ 57 w 348"/>
                <a:gd name="T25" fmla="*/ 295 h 352"/>
                <a:gd name="T26" fmla="*/ 114 w 348"/>
                <a:gd name="T27" fmla="*/ 352 h 352"/>
                <a:gd name="T28" fmla="*/ 57 w 348"/>
                <a:gd name="T29" fmla="*/ 295 h 352"/>
                <a:gd name="T30" fmla="*/ 0 w 348"/>
                <a:gd name="T31" fmla="*/ 352 h 352"/>
                <a:gd name="T32" fmla="*/ 291 w 348"/>
                <a:gd name="T33" fmla="*/ 295 h 352"/>
                <a:gd name="T34" fmla="*/ 337 w 348"/>
                <a:gd name="T35" fmla="*/ 249 h 352"/>
                <a:gd name="T36" fmla="*/ 291 w 348"/>
                <a:gd name="T37" fmla="*/ 204 h 352"/>
                <a:gd name="T38" fmla="*/ 246 w 348"/>
                <a:gd name="T39" fmla="*/ 249 h 352"/>
                <a:gd name="T40" fmla="*/ 291 w 348"/>
                <a:gd name="T41" fmla="*/ 295 h 352"/>
                <a:gd name="T42" fmla="*/ 348 w 348"/>
                <a:gd name="T43" fmla="*/ 352 h 352"/>
                <a:gd name="T44" fmla="*/ 291 w 348"/>
                <a:gd name="T45" fmla="*/ 295 h 352"/>
                <a:gd name="T46" fmla="*/ 234 w 348"/>
                <a:gd name="T47" fmla="*/ 352 h 352"/>
                <a:gd name="T48" fmla="*/ 224 w 348"/>
                <a:gd name="T49" fmla="*/ 219 h 352"/>
                <a:gd name="T50" fmla="*/ 174 w 348"/>
                <a:gd name="T51" fmla="*/ 169 h 352"/>
                <a:gd name="T52" fmla="*/ 124 w 348"/>
                <a:gd name="T53" fmla="*/ 219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8" h="352">
                  <a:moveTo>
                    <a:pt x="128" y="46"/>
                  </a:moveTo>
                  <a:cubicBezTo>
                    <a:pt x="128" y="20"/>
                    <a:pt x="149" y="0"/>
                    <a:pt x="174" y="0"/>
                  </a:cubicBezTo>
                  <a:cubicBezTo>
                    <a:pt x="199" y="0"/>
                    <a:pt x="220" y="20"/>
                    <a:pt x="220" y="46"/>
                  </a:cubicBezTo>
                  <a:cubicBezTo>
                    <a:pt x="220" y="71"/>
                    <a:pt x="199" y="91"/>
                    <a:pt x="174" y="91"/>
                  </a:cubicBezTo>
                  <a:cubicBezTo>
                    <a:pt x="149" y="91"/>
                    <a:pt x="128" y="71"/>
                    <a:pt x="128" y="46"/>
                  </a:cubicBezTo>
                  <a:close/>
                  <a:moveTo>
                    <a:pt x="231" y="148"/>
                  </a:moveTo>
                  <a:cubicBezTo>
                    <a:pt x="231" y="117"/>
                    <a:pt x="206" y="91"/>
                    <a:pt x="174" y="91"/>
                  </a:cubicBezTo>
                  <a:cubicBezTo>
                    <a:pt x="142" y="91"/>
                    <a:pt x="117" y="117"/>
                    <a:pt x="117" y="148"/>
                  </a:cubicBezTo>
                  <a:moveTo>
                    <a:pt x="57" y="295"/>
                  </a:moveTo>
                  <a:cubicBezTo>
                    <a:pt x="82" y="295"/>
                    <a:pt x="102" y="275"/>
                    <a:pt x="102" y="249"/>
                  </a:cubicBezTo>
                  <a:cubicBezTo>
                    <a:pt x="102" y="224"/>
                    <a:pt x="82" y="204"/>
                    <a:pt x="57" y="204"/>
                  </a:cubicBezTo>
                  <a:cubicBezTo>
                    <a:pt x="32" y="204"/>
                    <a:pt x="11" y="224"/>
                    <a:pt x="11" y="249"/>
                  </a:cubicBezTo>
                  <a:cubicBezTo>
                    <a:pt x="11" y="275"/>
                    <a:pt x="32" y="295"/>
                    <a:pt x="57" y="295"/>
                  </a:cubicBezTo>
                  <a:close/>
                  <a:moveTo>
                    <a:pt x="114" y="352"/>
                  </a:moveTo>
                  <a:cubicBezTo>
                    <a:pt x="114" y="320"/>
                    <a:pt x="88" y="295"/>
                    <a:pt x="57" y="295"/>
                  </a:cubicBezTo>
                  <a:cubicBezTo>
                    <a:pt x="25" y="295"/>
                    <a:pt x="0" y="320"/>
                    <a:pt x="0" y="352"/>
                  </a:cubicBezTo>
                  <a:moveTo>
                    <a:pt x="291" y="295"/>
                  </a:moveTo>
                  <a:cubicBezTo>
                    <a:pt x="316" y="295"/>
                    <a:pt x="337" y="275"/>
                    <a:pt x="337" y="249"/>
                  </a:cubicBezTo>
                  <a:cubicBezTo>
                    <a:pt x="337" y="224"/>
                    <a:pt x="316" y="204"/>
                    <a:pt x="291" y="204"/>
                  </a:cubicBezTo>
                  <a:cubicBezTo>
                    <a:pt x="266" y="204"/>
                    <a:pt x="246" y="224"/>
                    <a:pt x="246" y="249"/>
                  </a:cubicBezTo>
                  <a:cubicBezTo>
                    <a:pt x="246" y="275"/>
                    <a:pt x="266" y="295"/>
                    <a:pt x="291" y="295"/>
                  </a:cubicBezTo>
                  <a:close/>
                  <a:moveTo>
                    <a:pt x="348" y="352"/>
                  </a:moveTo>
                  <a:cubicBezTo>
                    <a:pt x="348" y="320"/>
                    <a:pt x="323" y="295"/>
                    <a:pt x="291" y="295"/>
                  </a:cubicBezTo>
                  <a:cubicBezTo>
                    <a:pt x="260" y="295"/>
                    <a:pt x="234" y="320"/>
                    <a:pt x="234" y="352"/>
                  </a:cubicBezTo>
                  <a:moveTo>
                    <a:pt x="224" y="219"/>
                  </a:moveTo>
                  <a:cubicBezTo>
                    <a:pt x="174" y="169"/>
                    <a:pt x="174" y="169"/>
                    <a:pt x="174" y="169"/>
                  </a:cubicBezTo>
                  <a:cubicBezTo>
                    <a:pt x="124" y="219"/>
                    <a:pt x="124" y="219"/>
                    <a:pt x="124" y="219"/>
                  </a:cubicBezTo>
                </a:path>
              </a:pathLst>
            </a:custGeom>
            <a:solidFill>
              <a:schemeClr val="bg1"/>
            </a:solidFill>
            <a:ln w="15875" cap="sq">
              <a:solidFill>
                <a:srgbClr val="00188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90" name="manager" title="Icon of three people with lines connecting them">
              <a:extLst>
                <a:ext uri="{FF2B5EF4-FFF2-40B4-BE49-F238E27FC236}">
                  <a16:creationId xmlns:a16="http://schemas.microsoft.com/office/drawing/2014/main" id="{4AC89775-7448-4BAE-954A-37901D978BD1}"/>
                </a:ext>
              </a:extLst>
            </p:cNvPr>
            <p:cNvSpPr>
              <a:spLocks noChangeAspect="1" noEditPoints="1"/>
            </p:cNvSpPr>
            <p:nvPr/>
          </p:nvSpPr>
          <p:spPr bwMode="auto">
            <a:xfrm>
              <a:off x="7632074" y="3538669"/>
              <a:ext cx="556365" cy="560781"/>
            </a:xfrm>
            <a:custGeom>
              <a:avLst/>
              <a:gdLst>
                <a:gd name="T0" fmla="*/ 128 w 348"/>
                <a:gd name="T1" fmla="*/ 46 h 352"/>
                <a:gd name="T2" fmla="*/ 174 w 348"/>
                <a:gd name="T3" fmla="*/ 0 h 352"/>
                <a:gd name="T4" fmla="*/ 220 w 348"/>
                <a:gd name="T5" fmla="*/ 46 h 352"/>
                <a:gd name="T6" fmla="*/ 174 w 348"/>
                <a:gd name="T7" fmla="*/ 91 h 352"/>
                <a:gd name="T8" fmla="*/ 128 w 348"/>
                <a:gd name="T9" fmla="*/ 46 h 352"/>
                <a:gd name="T10" fmla="*/ 231 w 348"/>
                <a:gd name="T11" fmla="*/ 148 h 352"/>
                <a:gd name="T12" fmla="*/ 174 w 348"/>
                <a:gd name="T13" fmla="*/ 91 h 352"/>
                <a:gd name="T14" fmla="*/ 117 w 348"/>
                <a:gd name="T15" fmla="*/ 148 h 352"/>
                <a:gd name="T16" fmla="*/ 57 w 348"/>
                <a:gd name="T17" fmla="*/ 295 h 352"/>
                <a:gd name="T18" fmla="*/ 102 w 348"/>
                <a:gd name="T19" fmla="*/ 249 h 352"/>
                <a:gd name="T20" fmla="*/ 57 w 348"/>
                <a:gd name="T21" fmla="*/ 204 h 352"/>
                <a:gd name="T22" fmla="*/ 11 w 348"/>
                <a:gd name="T23" fmla="*/ 249 h 352"/>
                <a:gd name="T24" fmla="*/ 57 w 348"/>
                <a:gd name="T25" fmla="*/ 295 h 352"/>
                <a:gd name="T26" fmla="*/ 114 w 348"/>
                <a:gd name="T27" fmla="*/ 352 h 352"/>
                <a:gd name="T28" fmla="*/ 57 w 348"/>
                <a:gd name="T29" fmla="*/ 295 h 352"/>
                <a:gd name="T30" fmla="*/ 0 w 348"/>
                <a:gd name="T31" fmla="*/ 352 h 352"/>
                <a:gd name="T32" fmla="*/ 291 w 348"/>
                <a:gd name="T33" fmla="*/ 295 h 352"/>
                <a:gd name="T34" fmla="*/ 337 w 348"/>
                <a:gd name="T35" fmla="*/ 249 h 352"/>
                <a:gd name="T36" fmla="*/ 291 w 348"/>
                <a:gd name="T37" fmla="*/ 204 h 352"/>
                <a:gd name="T38" fmla="*/ 246 w 348"/>
                <a:gd name="T39" fmla="*/ 249 h 352"/>
                <a:gd name="T40" fmla="*/ 291 w 348"/>
                <a:gd name="T41" fmla="*/ 295 h 352"/>
                <a:gd name="T42" fmla="*/ 348 w 348"/>
                <a:gd name="T43" fmla="*/ 352 h 352"/>
                <a:gd name="T44" fmla="*/ 291 w 348"/>
                <a:gd name="T45" fmla="*/ 295 h 352"/>
                <a:gd name="T46" fmla="*/ 234 w 348"/>
                <a:gd name="T47" fmla="*/ 352 h 352"/>
                <a:gd name="T48" fmla="*/ 224 w 348"/>
                <a:gd name="T49" fmla="*/ 219 h 352"/>
                <a:gd name="T50" fmla="*/ 174 w 348"/>
                <a:gd name="T51" fmla="*/ 169 h 352"/>
                <a:gd name="T52" fmla="*/ 124 w 348"/>
                <a:gd name="T53" fmla="*/ 219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8" h="352">
                  <a:moveTo>
                    <a:pt x="128" y="46"/>
                  </a:moveTo>
                  <a:cubicBezTo>
                    <a:pt x="128" y="20"/>
                    <a:pt x="149" y="0"/>
                    <a:pt x="174" y="0"/>
                  </a:cubicBezTo>
                  <a:cubicBezTo>
                    <a:pt x="199" y="0"/>
                    <a:pt x="220" y="20"/>
                    <a:pt x="220" y="46"/>
                  </a:cubicBezTo>
                  <a:cubicBezTo>
                    <a:pt x="220" y="71"/>
                    <a:pt x="199" y="91"/>
                    <a:pt x="174" y="91"/>
                  </a:cubicBezTo>
                  <a:cubicBezTo>
                    <a:pt x="149" y="91"/>
                    <a:pt x="128" y="71"/>
                    <a:pt x="128" y="46"/>
                  </a:cubicBezTo>
                  <a:close/>
                  <a:moveTo>
                    <a:pt x="231" y="148"/>
                  </a:moveTo>
                  <a:cubicBezTo>
                    <a:pt x="231" y="117"/>
                    <a:pt x="206" y="91"/>
                    <a:pt x="174" y="91"/>
                  </a:cubicBezTo>
                  <a:cubicBezTo>
                    <a:pt x="142" y="91"/>
                    <a:pt x="117" y="117"/>
                    <a:pt x="117" y="148"/>
                  </a:cubicBezTo>
                  <a:moveTo>
                    <a:pt x="57" y="295"/>
                  </a:moveTo>
                  <a:cubicBezTo>
                    <a:pt x="82" y="295"/>
                    <a:pt x="102" y="275"/>
                    <a:pt x="102" y="249"/>
                  </a:cubicBezTo>
                  <a:cubicBezTo>
                    <a:pt x="102" y="224"/>
                    <a:pt x="82" y="204"/>
                    <a:pt x="57" y="204"/>
                  </a:cubicBezTo>
                  <a:cubicBezTo>
                    <a:pt x="32" y="204"/>
                    <a:pt x="11" y="224"/>
                    <a:pt x="11" y="249"/>
                  </a:cubicBezTo>
                  <a:cubicBezTo>
                    <a:pt x="11" y="275"/>
                    <a:pt x="32" y="295"/>
                    <a:pt x="57" y="295"/>
                  </a:cubicBezTo>
                  <a:close/>
                  <a:moveTo>
                    <a:pt x="114" y="352"/>
                  </a:moveTo>
                  <a:cubicBezTo>
                    <a:pt x="114" y="320"/>
                    <a:pt x="88" y="295"/>
                    <a:pt x="57" y="295"/>
                  </a:cubicBezTo>
                  <a:cubicBezTo>
                    <a:pt x="25" y="295"/>
                    <a:pt x="0" y="320"/>
                    <a:pt x="0" y="352"/>
                  </a:cubicBezTo>
                  <a:moveTo>
                    <a:pt x="291" y="295"/>
                  </a:moveTo>
                  <a:cubicBezTo>
                    <a:pt x="316" y="295"/>
                    <a:pt x="337" y="275"/>
                    <a:pt x="337" y="249"/>
                  </a:cubicBezTo>
                  <a:cubicBezTo>
                    <a:pt x="337" y="224"/>
                    <a:pt x="316" y="204"/>
                    <a:pt x="291" y="204"/>
                  </a:cubicBezTo>
                  <a:cubicBezTo>
                    <a:pt x="266" y="204"/>
                    <a:pt x="246" y="224"/>
                    <a:pt x="246" y="249"/>
                  </a:cubicBezTo>
                  <a:cubicBezTo>
                    <a:pt x="246" y="275"/>
                    <a:pt x="266" y="295"/>
                    <a:pt x="291" y="295"/>
                  </a:cubicBezTo>
                  <a:close/>
                  <a:moveTo>
                    <a:pt x="348" y="352"/>
                  </a:moveTo>
                  <a:cubicBezTo>
                    <a:pt x="348" y="320"/>
                    <a:pt x="323" y="295"/>
                    <a:pt x="291" y="295"/>
                  </a:cubicBezTo>
                  <a:cubicBezTo>
                    <a:pt x="260" y="295"/>
                    <a:pt x="234" y="320"/>
                    <a:pt x="234" y="352"/>
                  </a:cubicBezTo>
                  <a:moveTo>
                    <a:pt x="224" y="219"/>
                  </a:moveTo>
                  <a:cubicBezTo>
                    <a:pt x="174" y="169"/>
                    <a:pt x="174" y="169"/>
                    <a:pt x="174" y="169"/>
                  </a:cubicBezTo>
                  <a:cubicBezTo>
                    <a:pt x="124" y="219"/>
                    <a:pt x="124" y="219"/>
                    <a:pt x="124" y="219"/>
                  </a:cubicBezTo>
                </a:path>
              </a:pathLst>
            </a:custGeom>
            <a:solidFill>
              <a:schemeClr val="bg1"/>
            </a:solidFill>
            <a:ln w="15875" cap="sq">
              <a:solidFill>
                <a:srgbClr val="00188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5" name="Group 4">
            <a:extLst>
              <a:ext uri="{FF2B5EF4-FFF2-40B4-BE49-F238E27FC236}">
                <a16:creationId xmlns:a16="http://schemas.microsoft.com/office/drawing/2014/main" id="{5967FCAF-7DBC-425B-87F0-715450F87B1E}"/>
              </a:ext>
            </a:extLst>
          </p:cNvPr>
          <p:cNvGrpSpPr/>
          <p:nvPr/>
        </p:nvGrpSpPr>
        <p:grpSpPr>
          <a:xfrm>
            <a:off x="6008845" y="1298864"/>
            <a:ext cx="1067012" cy="997527"/>
            <a:chOff x="5103002" y="2133436"/>
            <a:chExt cx="1591519" cy="1487878"/>
          </a:xfrm>
        </p:grpSpPr>
        <p:sp>
          <p:nvSpPr>
            <p:cNvPr id="94" name="manager" title="Icon of three people with lines connecting them">
              <a:extLst>
                <a:ext uri="{FF2B5EF4-FFF2-40B4-BE49-F238E27FC236}">
                  <a16:creationId xmlns:a16="http://schemas.microsoft.com/office/drawing/2014/main" id="{F0007133-54B6-4FBF-97CA-F896D8E6BEB3}"/>
                </a:ext>
              </a:extLst>
            </p:cNvPr>
            <p:cNvSpPr>
              <a:spLocks noChangeAspect="1" noEditPoints="1"/>
            </p:cNvSpPr>
            <p:nvPr/>
          </p:nvSpPr>
          <p:spPr bwMode="auto">
            <a:xfrm>
              <a:off x="5274984" y="2133436"/>
              <a:ext cx="1226407" cy="1236141"/>
            </a:xfrm>
            <a:custGeom>
              <a:avLst/>
              <a:gdLst>
                <a:gd name="T0" fmla="*/ 128 w 348"/>
                <a:gd name="T1" fmla="*/ 46 h 352"/>
                <a:gd name="T2" fmla="*/ 174 w 348"/>
                <a:gd name="T3" fmla="*/ 0 h 352"/>
                <a:gd name="T4" fmla="*/ 220 w 348"/>
                <a:gd name="T5" fmla="*/ 46 h 352"/>
                <a:gd name="T6" fmla="*/ 174 w 348"/>
                <a:gd name="T7" fmla="*/ 91 h 352"/>
                <a:gd name="T8" fmla="*/ 128 w 348"/>
                <a:gd name="T9" fmla="*/ 46 h 352"/>
                <a:gd name="T10" fmla="*/ 231 w 348"/>
                <a:gd name="T11" fmla="*/ 148 h 352"/>
                <a:gd name="T12" fmla="*/ 174 w 348"/>
                <a:gd name="T13" fmla="*/ 91 h 352"/>
                <a:gd name="T14" fmla="*/ 117 w 348"/>
                <a:gd name="T15" fmla="*/ 148 h 352"/>
                <a:gd name="T16" fmla="*/ 57 w 348"/>
                <a:gd name="T17" fmla="*/ 295 h 352"/>
                <a:gd name="T18" fmla="*/ 102 w 348"/>
                <a:gd name="T19" fmla="*/ 249 h 352"/>
                <a:gd name="T20" fmla="*/ 57 w 348"/>
                <a:gd name="T21" fmla="*/ 204 h 352"/>
                <a:gd name="T22" fmla="*/ 11 w 348"/>
                <a:gd name="T23" fmla="*/ 249 h 352"/>
                <a:gd name="T24" fmla="*/ 57 w 348"/>
                <a:gd name="T25" fmla="*/ 295 h 352"/>
                <a:gd name="T26" fmla="*/ 114 w 348"/>
                <a:gd name="T27" fmla="*/ 352 h 352"/>
                <a:gd name="T28" fmla="*/ 57 w 348"/>
                <a:gd name="T29" fmla="*/ 295 h 352"/>
                <a:gd name="T30" fmla="*/ 0 w 348"/>
                <a:gd name="T31" fmla="*/ 352 h 352"/>
                <a:gd name="T32" fmla="*/ 291 w 348"/>
                <a:gd name="T33" fmla="*/ 295 h 352"/>
                <a:gd name="T34" fmla="*/ 337 w 348"/>
                <a:gd name="T35" fmla="*/ 249 h 352"/>
                <a:gd name="T36" fmla="*/ 291 w 348"/>
                <a:gd name="T37" fmla="*/ 204 h 352"/>
                <a:gd name="T38" fmla="*/ 246 w 348"/>
                <a:gd name="T39" fmla="*/ 249 h 352"/>
                <a:gd name="T40" fmla="*/ 291 w 348"/>
                <a:gd name="T41" fmla="*/ 295 h 352"/>
                <a:gd name="T42" fmla="*/ 348 w 348"/>
                <a:gd name="T43" fmla="*/ 352 h 352"/>
                <a:gd name="T44" fmla="*/ 291 w 348"/>
                <a:gd name="T45" fmla="*/ 295 h 352"/>
                <a:gd name="T46" fmla="*/ 234 w 348"/>
                <a:gd name="T47" fmla="*/ 352 h 352"/>
                <a:gd name="T48" fmla="*/ 224 w 348"/>
                <a:gd name="T49" fmla="*/ 219 h 352"/>
                <a:gd name="T50" fmla="*/ 174 w 348"/>
                <a:gd name="T51" fmla="*/ 169 h 352"/>
                <a:gd name="T52" fmla="*/ 124 w 348"/>
                <a:gd name="T53" fmla="*/ 219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8" h="352">
                  <a:moveTo>
                    <a:pt x="128" y="46"/>
                  </a:moveTo>
                  <a:cubicBezTo>
                    <a:pt x="128" y="20"/>
                    <a:pt x="149" y="0"/>
                    <a:pt x="174" y="0"/>
                  </a:cubicBezTo>
                  <a:cubicBezTo>
                    <a:pt x="199" y="0"/>
                    <a:pt x="220" y="20"/>
                    <a:pt x="220" y="46"/>
                  </a:cubicBezTo>
                  <a:cubicBezTo>
                    <a:pt x="220" y="71"/>
                    <a:pt x="199" y="91"/>
                    <a:pt x="174" y="91"/>
                  </a:cubicBezTo>
                  <a:cubicBezTo>
                    <a:pt x="149" y="91"/>
                    <a:pt x="128" y="71"/>
                    <a:pt x="128" y="46"/>
                  </a:cubicBezTo>
                  <a:close/>
                  <a:moveTo>
                    <a:pt x="231" y="148"/>
                  </a:moveTo>
                  <a:cubicBezTo>
                    <a:pt x="231" y="117"/>
                    <a:pt x="206" y="91"/>
                    <a:pt x="174" y="91"/>
                  </a:cubicBezTo>
                  <a:cubicBezTo>
                    <a:pt x="142" y="91"/>
                    <a:pt x="117" y="117"/>
                    <a:pt x="117" y="148"/>
                  </a:cubicBezTo>
                  <a:moveTo>
                    <a:pt x="57" y="295"/>
                  </a:moveTo>
                  <a:cubicBezTo>
                    <a:pt x="82" y="295"/>
                    <a:pt x="102" y="275"/>
                    <a:pt x="102" y="249"/>
                  </a:cubicBezTo>
                  <a:cubicBezTo>
                    <a:pt x="102" y="224"/>
                    <a:pt x="82" y="204"/>
                    <a:pt x="57" y="204"/>
                  </a:cubicBezTo>
                  <a:cubicBezTo>
                    <a:pt x="32" y="204"/>
                    <a:pt x="11" y="224"/>
                    <a:pt x="11" y="249"/>
                  </a:cubicBezTo>
                  <a:cubicBezTo>
                    <a:pt x="11" y="275"/>
                    <a:pt x="32" y="295"/>
                    <a:pt x="57" y="295"/>
                  </a:cubicBezTo>
                  <a:close/>
                  <a:moveTo>
                    <a:pt x="114" y="352"/>
                  </a:moveTo>
                  <a:cubicBezTo>
                    <a:pt x="114" y="320"/>
                    <a:pt x="88" y="295"/>
                    <a:pt x="57" y="295"/>
                  </a:cubicBezTo>
                  <a:cubicBezTo>
                    <a:pt x="25" y="295"/>
                    <a:pt x="0" y="320"/>
                    <a:pt x="0" y="352"/>
                  </a:cubicBezTo>
                  <a:moveTo>
                    <a:pt x="291" y="295"/>
                  </a:moveTo>
                  <a:cubicBezTo>
                    <a:pt x="316" y="295"/>
                    <a:pt x="337" y="275"/>
                    <a:pt x="337" y="249"/>
                  </a:cubicBezTo>
                  <a:cubicBezTo>
                    <a:pt x="337" y="224"/>
                    <a:pt x="316" y="204"/>
                    <a:pt x="291" y="204"/>
                  </a:cubicBezTo>
                  <a:cubicBezTo>
                    <a:pt x="266" y="204"/>
                    <a:pt x="246" y="224"/>
                    <a:pt x="246" y="249"/>
                  </a:cubicBezTo>
                  <a:cubicBezTo>
                    <a:pt x="246" y="275"/>
                    <a:pt x="266" y="295"/>
                    <a:pt x="291" y="295"/>
                  </a:cubicBezTo>
                  <a:close/>
                  <a:moveTo>
                    <a:pt x="348" y="352"/>
                  </a:moveTo>
                  <a:cubicBezTo>
                    <a:pt x="348" y="320"/>
                    <a:pt x="323" y="295"/>
                    <a:pt x="291" y="295"/>
                  </a:cubicBezTo>
                  <a:cubicBezTo>
                    <a:pt x="260" y="295"/>
                    <a:pt x="234" y="320"/>
                    <a:pt x="234" y="352"/>
                  </a:cubicBezTo>
                  <a:moveTo>
                    <a:pt x="224" y="219"/>
                  </a:moveTo>
                  <a:cubicBezTo>
                    <a:pt x="174" y="169"/>
                    <a:pt x="174" y="169"/>
                    <a:pt x="174" y="169"/>
                  </a:cubicBezTo>
                  <a:cubicBezTo>
                    <a:pt x="124" y="219"/>
                    <a:pt x="124" y="219"/>
                    <a:pt x="124" y="219"/>
                  </a:cubicBezTo>
                </a:path>
              </a:pathLst>
            </a:custGeom>
            <a:solidFill>
              <a:schemeClr val="bg1"/>
            </a:solidFill>
            <a:ln w="19050" cap="sq">
              <a:solidFill>
                <a:srgbClr val="0070C0"/>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4" name="Rectangle 3">
              <a:extLst>
                <a:ext uri="{FF2B5EF4-FFF2-40B4-BE49-F238E27FC236}">
                  <a16:creationId xmlns:a16="http://schemas.microsoft.com/office/drawing/2014/main" id="{B9B0D10C-BAE8-46BE-A0B8-DD85AFC1AF9B}"/>
                </a:ext>
              </a:extLst>
            </p:cNvPr>
            <p:cNvSpPr/>
            <p:nvPr/>
          </p:nvSpPr>
          <p:spPr bwMode="auto">
            <a:xfrm>
              <a:off x="5103002" y="2823514"/>
              <a:ext cx="1591519" cy="79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sp>
        <p:nvSpPr>
          <p:cNvPr id="3" name="Right Brace 2">
            <a:extLst>
              <a:ext uri="{FF2B5EF4-FFF2-40B4-BE49-F238E27FC236}">
                <a16:creationId xmlns:a16="http://schemas.microsoft.com/office/drawing/2014/main" id="{ADCC2B95-AF9D-4162-8B78-E9B533472461}"/>
              </a:ext>
            </a:extLst>
          </p:cNvPr>
          <p:cNvSpPr/>
          <p:nvPr/>
        </p:nvSpPr>
        <p:spPr>
          <a:xfrm rot="16200000">
            <a:off x="6292072" y="849782"/>
            <a:ext cx="494150" cy="2518802"/>
          </a:xfrm>
          <a:prstGeom prst="rightBrace">
            <a:avLst>
              <a:gd name="adj1" fmla="val 46356"/>
              <a:gd name="adj2" fmla="val 50000"/>
            </a:avLst>
          </a:prstGeom>
          <a:ln w="19050">
            <a:solidFill>
              <a:schemeClr val="bg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nvGrpSpPr>
          <p:cNvPr id="7" name="Group 6">
            <a:extLst>
              <a:ext uri="{FF2B5EF4-FFF2-40B4-BE49-F238E27FC236}">
                <a16:creationId xmlns:a16="http://schemas.microsoft.com/office/drawing/2014/main" id="{EE3C0C98-40D5-4B44-B713-D00F648B7E37}"/>
              </a:ext>
            </a:extLst>
          </p:cNvPr>
          <p:cNvGrpSpPr/>
          <p:nvPr/>
        </p:nvGrpSpPr>
        <p:grpSpPr>
          <a:xfrm>
            <a:off x="4718957" y="4744015"/>
            <a:ext cx="3640378" cy="560781"/>
            <a:chOff x="5285512" y="4941442"/>
            <a:chExt cx="3640378" cy="560781"/>
          </a:xfrm>
        </p:grpSpPr>
        <p:sp>
          <p:nvSpPr>
            <p:cNvPr id="91" name="manager" title="Icon of three people with lines connecting them">
              <a:extLst>
                <a:ext uri="{FF2B5EF4-FFF2-40B4-BE49-F238E27FC236}">
                  <a16:creationId xmlns:a16="http://schemas.microsoft.com/office/drawing/2014/main" id="{8EF6D2DC-55D5-4353-B749-992E576085C1}"/>
                </a:ext>
              </a:extLst>
            </p:cNvPr>
            <p:cNvSpPr>
              <a:spLocks noChangeAspect="1" noEditPoints="1"/>
            </p:cNvSpPr>
            <p:nvPr/>
          </p:nvSpPr>
          <p:spPr bwMode="auto">
            <a:xfrm>
              <a:off x="6056515" y="4941442"/>
              <a:ext cx="556365" cy="560781"/>
            </a:xfrm>
            <a:custGeom>
              <a:avLst/>
              <a:gdLst>
                <a:gd name="T0" fmla="*/ 128 w 348"/>
                <a:gd name="T1" fmla="*/ 46 h 352"/>
                <a:gd name="T2" fmla="*/ 174 w 348"/>
                <a:gd name="T3" fmla="*/ 0 h 352"/>
                <a:gd name="T4" fmla="*/ 220 w 348"/>
                <a:gd name="T5" fmla="*/ 46 h 352"/>
                <a:gd name="T6" fmla="*/ 174 w 348"/>
                <a:gd name="T7" fmla="*/ 91 h 352"/>
                <a:gd name="T8" fmla="*/ 128 w 348"/>
                <a:gd name="T9" fmla="*/ 46 h 352"/>
                <a:gd name="T10" fmla="*/ 231 w 348"/>
                <a:gd name="T11" fmla="*/ 148 h 352"/>
                <a:gd name="T12" fmla="*/ 174 w 348"/>
                <a:gd name="T13" fmla="*/ 91 h 352"/>
                <a:gd name="T14" fmla="*/ 117 w 348"/>
                <a:gd name="T15" fmla="*/ 148 h 352"/>
                <a:gd name="T16" fmla="*/ 57 w 348"/>
                <a:gd name="T17" fmla="*/ 295 h 352"/>
                <a:gd name="T18" fmla="*/ 102 w 348"/>
                <a:gd name="T19" fmla="*/ 249 h 352"/>
                <a:gd name="T20" fmla="*/ 57 w 348"/>
                <a:gd name="T21" fmla="*/ 204 h 352"/>
                <a:gd name="T22" fmla="*/ 11 w 348"/>
                <a:gd name="T23" fmla="*/ 249 h 352"/>
                <a:gd name="T24" fmla="*/ 57 w 348"/>
                <a:gd name="T25" fmla="*/ 295 h 352"/>
                <a:gd name="T26" fmla="*/ 114 w 348"/>
                <a:gd name="T27" fmla="*/ 352 h 352"/>
                <a:gd name="T28" fmla="*/ 57 w 348"/>
                <a:gd name="T29" fmla="*/ 295 h 352"/>
                <a:gd name="T30" fmla="*/ 0 w 348"/>
                <a:gd name="T31" fmla="*/ 352 h 352"/>
                <a:gd name="T32" fmla="*/ 291 w 348"/>
                <a:gd name="T33" fmla="*/ 295 h 352"/>
                <a:gd name="T34" fmla="*/ 337 w 348"/>
                <a:gd name="T35" fmla="*/ 249 h 352"/>
                <a:gd name="T36" fmla="*/ 291 w 348"/>
                <a:gd name="T37" fmla="*/ 204 h 352"/>
                <a:gd name="T38" fmla="*/ 246 w 348"/>
                <a:gd name="T39" fmla="*/ 249 h 352"/>
                <a:gd name="T40" fmla="*/ 291 w 348"/>
                <a:gd name="T41" fmla="*/ 295 h 352"/>
                <a:gd name="T42" fmla="*/ 348 w 348"/>
                <a:gd name="T43" fmla="*/ 352 h 352"/>
                <a:gd name="T44" fmla="*/ 291 w 348"/>
                <a:gd name="T45" fmla="*/ 295 h 352"/>
                <a:gd name="T46" fmla="*/ 234 w 348"/>
                <a:gd name="T47" fmla="*/ 352 h 352"/>
                <a:gd name="T48" fmla="*/ 224 w 348"/>
                <a:gd name="T49" fmla="*/ 219 h 352"/>
                <a:gd name="T50" fmla="*/ 174 w 348"/>
                <a:gd name="T51" fmla="*/ 169 h 352"/>
                <a:gd name="T52" fmla="*/ 124 w 348"/>
                <a:gd name="T53" fmla="*/ 219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8" h="352">
                  <a:moveTo>
                    <a:pt x="128" y="46"/>
                  </a:moveTo>
                  <a:cubicBezTo>
                    <a:pt x="128" y="20"/>
                    <a:pt x="149" y="0"/>
                    <a:pt x="174" y="0"/>
                  </a:cubicBezTo>
                  <a:cubicBezTo>
                    <a:pt x="199" y="0"/>
                    <a:pt x="220" y="20"/>
                    <a:pt x="220" y="46"/>
                  </a:cubicBezTo>
                  <a:cubicBezTo>
                    <a:pt x="220" y="71"/>
                    <a:pt x="199" y="91"/>
                    <a:pt x="174" y="91"/>
                  </a:cubicBezTo>
                  <a:cubicBezTo>
                    <a:pt x="149" y="91"/>
                    <a:pt x="128" y="71"/>
                    <a:pt x="128" y="46"/>
                  </a:cubicBezTo>
                  <a:close/>
                  <a:moveTo>
                    <a:pt x="231" y="148"/>
                  </a:moveTo>
                  <a:cubicBezTo>
                    <a:pt x="231" y="117"/>
                    <a:pt x="206" y="91"/>
                    <a:pt x="174" y="91"/>
                  </a:cubicBezTo>
                  <a:cubicBezTo>
                    <a:pt x="142" y="91"/>
                    <a:pt x="117" y="117"/>
                    <a:pt x="117" y="148"/>
                  </a:cubicBezTo>
                  <a:moveTo>
                    <a:pt x="57" y="295"/>
                  </a:moveTo>
                  <a:cubicBezTo>
                    <a:pt x="82" y="295"/>
                    <a:pt x="102" y="275"/>
                    <a:pt x="102" y="249"/>
                  </a:cubicBezTo>
                  <a:cubicBezTo>
                    <a:pt x="102" y="224"/>
                    <a:pt x="82" y="204"/>
                    <a:pt x="57" y="204"/>
                  </a:cubicBezTo>
                  <a:cubicBezTo>
                    <a:pt x="32" y="204"/>
                    <a:pt x="11" y="224"/>
                    <a:pt x="11" y="249"/>
                  </a:cubicBezTo>
                  <a:cubicBezTo>
                    <a:pt x="11" y="275"/>
                    <a:pt x="32" y="295"/>
                    <a:pt x="57" y="295"/>
                  </a:cubicBezTo>
                  <a:close/>
                  <a:moveTo>
                    <a:pt x="114" y="352"/>
                  </a:moveTo>
                  <a:cubicBezTo>
                    <a:pt x="114" y="320"/>
                    <a:pt x="88" y="295"/>
                    <a:pt x="57" y="295"/>
                  </a:cubicBezTo>
                  <a:cubicBezTo>
                    <a:pt x="25" y="295"/>
                    <a:pt x="0" y="320"/>
                    <a:pt x="0" y="352"/>
                  </a:cubicBezTo>
                  <a:moveTo>
                    <a:pt x="291" y="295"/>
                  </a:moveTo>
                  <a:cubicBezTo>
                    <a:pt x="316" y="295"/>
                    <a:pt x="337" y="275"/>
                    <a:pt x="337" y="249"/>
                  </a:cubicBezTo>
                  <a:cubicBezTo>
                    <a:pt x="337" y="224"/>
                    <a:pt x="316" y="204"/>
                    <a:pt x="291" y="204"/>
                  </a:cubicBezTo>
                  <a:cubicBezTo>
                    <a:pt x="266" y="204"/>
                    <a:pt x="246" y="224"/>
                    <a:pt x="246" y="249"/>
                  </a:cubicBezTo>
                  <a:cubicBezTo>
                    <a:pt x="246" y="275"/>
                    <a:pt x="266" y="295"/>
                    <a:pt x="291" y="295"/>
                  </a:cubicBezTo>
                  <a:close/>
                  <a:moveTo>
                    <a:pt x="348" y="352"/>
                  </a:moveTo>
                  <a:cubicBezTo>
                    <a:pt x="348" y="320"/>
                    <a:pt x="323" y="295"/>
                    <a:pt x="291" y="295"/>
                  </a:cubicBezTo>
                  <a:cubicBezTo>
                    <a:pt x="260" y="295"/>
                    <a:pt x="234" y="320"/>
                    <a:pt x="234" y="352"/>
                  </a:cubicBezTo>
                  <a:moveTo>
                    <a:pt x="224" y="219"/>
                  </a:moveTo>
                  <a:cubicBezTo>
                    <a:pt x="174" y="169"/>
                    <a:pt x="174" y="169"/>
                    <a:pt x="174" y="169"/>
                  </a:cubicBezTo>
                  <a:cubicBezTo>
                    <a:pt x="124" y="219"/>
                    <a:pt x="124" y="219"/>
                    <a:pt x="124" y="219"/>
                  </a:cubicBezTo>
                </a:path>
              </a:pathLst>
            </a:custGeom>
            <a:solidFill>
              <a:schemeClr val="bg1"/>
            </a:solidFill>
            <a:ln w="15875" cap="sq">
              <a:solidFill>
                <a:srgbClr val="002050"/>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92" name="manager" title="Icon of three people with lines connecting them">
              <a:extLst>
                <a:ext uri="{FF2B5EF4-FFF2-40B4-BE49-F238E27FC236}">
                  <a16:creationId xmlns:a16="http://schemas.microsoft.com/office/drawing/2014/main" id="{BC142CFC-064C-450B-AF62-1B50CBC65B09}"/>
                </a:ext>
              </a:extLst>
            </p:cNvPr>
            <p:cNvSpPr>
              <a:spLocks noChangeAspect="1" noEditPoints="1"/>
            </p:cNvSpPr>
            <p:nvPr/>
          </p:nvSpPr>
          <p:spPr bwMode="auto">
            <a:xfrm>
              <a:off x="5285512" y="4941442"/>
              <a:ext cx="556365" cy="560781"/>
            </a:xfrm>
            <a:custGeom>
              <a:avLst/>
              <a:gdLst>
                <a:gd name="T0" fmla="*/ 128 w 348"/>
                <a:gd name="T1" fmla="*/ 46 h 352"/>
                <a:gd name="T2" fmla="*/ 174 w 348"/>
                <a:gd name="T3" fmla="*/ 0 h 352"/>
                <a:gd name="T4" fmla="*/ 220 w 348"/>
                <a:gd name="T5" fmla="*/ 46 h 352"/>
                <a:gd name="T6" fmla="*/ 174 w 348"/>
                <a:gd name="T7" fmla="*/ 91 h 352"/>
                <a:gd name="T8" fmla="*/ 128 w 348"/>
                <a:gd name="T9" fmla="*/ 46 h 352"/>
                <a:gd name="T10" fmla="*/ 231 w 348"/>
                <a:gd name="T11" fmla="*/ 148 h 352"/>
                <a:gd name="T12" fmla="*/ 174 w 348"/>
                <a:gd name="T13" fmla="*/ 91 h 352"/>
                <a:gd name="T14" fmla="*/ 117 w 348"/>
                <a:gd name="T15" fmla="*/ 148 h 352"/>
                <a:gd name="T16" fmla="*/ 57 w 348"/>
                <a:gd name="T17" fmla="*/ 295 h 352"/>
                <a:gd name="T18" fmla="*/ 102 w 348"/>
                <a:gd name="T19" fmla="*/ 249 h 352"/>
                <a:gd name="T20" fmla="*/ 57 w 348"/>
                <a:gd name="T21" fmla="*/ 204 h 352"/>
                <a:gd name="T22" fmla="*/ 11 w 348"/>
                <a:gd name="T23" fmla="*/ 249 h 352"/>
                <a:gd name="T24" fmla="*/ 57 w 348"/>
                <a:gd name="T25" fmla="*/ 295 h 352"/>
                <a:gd name="T26" fmla="*/ 114 w 348"/>
                <a:gd name="T27" fmla="*/ 352 h 352"/>
                <a:gd name="T28" fmla="*/ 57 w 348"/>
                <a:gd name="T29" fmla="*/ 295 h 352"/>
                <a:gd name="T30" fmla="*/ 0 w 348"/>
                <a:gd name="T31" fmla="*/ 352 h 352"/>
                <a:gd name="T32" fmla="*/ 291 w 348"/>
                <a:gd name="T33" fmla="*/ 295 h 352"/>
                <a:gd name="T34" fmla="*/ 337 w 348"/>
                <a:gd name="T35" fmla="*/ 249 h 352"/>
                <a:gd name="T36" fmla="*/ 291 w 348"/>
                <a:gd name="T37" fmla="*/ 204 h 352"/>
                <a:gd name="T38" fmla="*/ 246 w 348"/>
                <a:gd name="T39" fmla="*/ 249 h 352"/>
                <a:gd name="T40" fmla="*/ 291 w 348"/>
                <a:gd name="T41" fmla="*/ 295 h 352"/>
                <a:gd name="T42" fmla="*/ 348 w 348"/>
                <a:gd name="T43" fmla="*/ 352 h 352"/>
                <a:gd name="T44" fmla="*/ 291 w 348"/>
                <a:gd name="T45" fmla="*/ 295 h 352"/>
                <a:gd name="T46" fmla="*/ 234 w 348"/>
                <a:gd name="T47" fmla="*/ 352 h 352"/>
                <a:gd name="T48" fmla="*/ 224 w 348"/>
                <a:gd name="T49" fmla="*/ 219 h 352"/>
                <a:gd name="T50" fmla="*/ 174 w 348"/>
                <a:gd name="T51" fmla="*/ 169 h 352"/>
                <a:gd name="T52" fmla="*/ 124 w 348"/>
                <a:gd name="T53" fmla="*/ 219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8" h="352">
                  <a:moveTo>
                    <a:pt x="128" y="46"/>
                  </a:moveTo>
                  <a:cubicBezTo>
                    <a:pt x="128" y="20"/>
                    <a:pt x="149" y="0"/>
                    <a:pt x="174" y="0"/>
                  </a:cubicBezTo>
                  <a:cubicBezTo>
                    <a:pt x="199" y="0"/>
                    <a:pt x="220" y="20"/>
                    <a:pt x="220" y="46"/>
                  </a:cubicBezTo>
                  <a:cubicBezTo>
                    <a:pt x="220" y="71"/>
                    <a:pt x="199" y="91"/>
                    <a:pt x="174" y="91"/>
                  </a:cubicBezTo>
                  <a:cubicBezTo>
                    <a:pt x="149" y="91"/>
                    <a:pt x="128" y="71"/>
                    <a:pt x="128" y="46"/>
                  </a:cubicBezTo>
                  <a:close/>
                  <a:moveTo>
                    <a:pt x="231" y="148"/>
                  </a:moveTo>
                  <a:cubicBezTo>
                    <a:pt x="231" y="117"/>
                    <a:pt x="206" y="91"/>
                    <a:pt x="174" y="91"/>
                  </a:cubicBezTo>
                  <a:cubicBezTo>
                    <a:pt x="142" y="91"/>
                    <a:pt x="117" y="117"/>
                    <a:pt x="117" y="148"/>
                  </a:cubicBezTo>
                  <a:moveTo>
                    <a:pt x="57" y="295"/>
                  </a:moveTo>
                  <a:cubicBezTo>
                    <a:pt x="82" y="295"/>
                    <a:pt x="102" y="275"/>
                    <a:pt x="102" y="249"/>
                  </a:cubicBezTo>
                  <a:cubicBezTo>
                    <a:pt x="102" y="224"/>
                    <a:pt x="82" y="204"/>
                    <a:pt x="57" y="204"/>
                  </a:cubicBezTo>
                  <a:cubicBezTo>
                    <a:pt x="32" y="204"/>
                    <a:pt x="11" y="224"/>
                    <a:pt x="11" y="249"/>
                  </a:cubicBezTo>
                  <a:cubicBezTo>
                    <a:pt x="11" y="275"/>
                    <a:pt x="32" y="295"/>
                    <a:pt x="57" y="295"/>
                  </a:cubicBezTo>
                  <a:close/>
                  <a:moveTo>
                    <a:pt x="114" y="352"/>
                  </a:moveTo>
                  <a:cubicBezTo>
                    <a:pt x="114" y="320"/>
                    <a:pt x="88" y="295"/>
                    <a:pt x="57" y="295"/>
                  </a:cubicBezTo>
                  <a:cubicBezTo>
                    <a:pt x="25" y="295"/>
                    <a:pt x="0" y="320"/>
                    <a:pt x="0" y="352"/>
                  </a:cubicBezTo>
                  <a:moveTo>
                    <a:pt x="291" y="295"/>
                  </a:moveTo>
                  <a:cubicBezTo>
                    <a:pt x="316" y="295"/>
                    <a:pt x="337" y="275"/>
                    <a:pt x="337" y="249"/>
                  </a:cubicBezTo>
                  <a:cubicBezTo>
                    <a:pt x="337" y="224"/>
                    <a:pt x="316" y="204"/>
                    <a:pt x="291" y="204"/>
                  </a:cubicBezTo>
                  <a:cubicBezTo>
                    <a:pt x="266" y="204"/>
                    <a:pt x="246" y="224"/>
                    <a:pt x="246" y="249"/>
                  </a:cubicBezTo>
                  <a:cubicBezTo>
                    <a:pt x="246" y="275"/>
                    <a:pt x="266" y="295"/>
                    <a:pt x="291" y="295"/>
                  </a:cubicBezTo>
                  <a:close/>
                  <a:moveTo>
                    <a:pt x="348" y="352"/>
                  </a:moveTo>
                  <a:cubicBezTo>
                    <a:pt x="348" y="320"/>
                    <a:pt x="323" y="295"/>
                    <a:pt x="291" y="295"/>
                  </a:cubicBezTo>
                  <a:cubicBezTo>
                    <a:pt x="260" y="295"/>
                    <a:pt x="234" y="320"/>
                    <a:pt x="234" y="352"/>
                  </a:cubicBezTo>
                  <a:moveTo>
                    <a:pt x="224" y="219"/>
                  </a:moveTo>
                  <a:cubicBezTo>
                    <a:pt x="174" y="169"/>
                    <a:pt x="174" y="169"/>
                    <a:pt x="174" y="169"/>
                  </a:cubicBezTo>
                  <a:cubicBezTo>
                    <a:pt x="124" y="219"/>
                    <a:pt x="124" y="219"/>
                    <a:pt x="124" y="219"/>
                  </a:cubicBezTo>
                </a:path>
              </a:pathLst>
            </a:custGeom>
            <a:solidFill>
              <a:schemeClr val="bg1"/>
            </a:solidFill>
            <a:ln w="15875" cap="sq">
              <a:solidFill>
                <a:srgbClr val="002050"/>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93" name="manager" title="Icon of three people with lines connecting them">
              <a:extLst>
                <a:ext uri="{FF2B5EF4-FFF2-40B4-BE49-F238E27FC236}">
                  <a16:creationId xmlns:a16="http://schemas.microsoft.com/office/drawing/2014/main" id="{90524725-E46F-4167-82F3-A557EB4A4950}"/>
                </a:ext>
              </a:extLst>
            </p:cNvPr>
            <p:cNvSpPr>
              <a:spLocks noChangeAspect="1" noEditPoints="1"/>
            </p:cNvSpPr>
            <p:nvPr/>
          </p:nvSpPr>
          <p:spPr bwMode="auto">
            <a:xfrm>
              <a:off x="6827518" y="4941442"/>
              <a:ext cx="556365" cy="560781"/>
            </a:xfrm>
            <a:custGeom>
              <a:avLst/>
              <a:gdLst>
                <a:gd name="T0" fmla="*/ 128 w 348"/>
                <a:gd name="T1" fmla="*/ 46 h 352"/>
                <a:gd name="T2" fmla="*/ 174 w 348"/>
                <a:gd name="T3" fmla="*/ 0 h 352"/>
                <a:gd name="T4" fmla="*/ 220 w 348"/>
                <a:gd name="T5" fmla="*/ 46 h 352"/>
                <a:gd name="T6" fmla="*/ 174 w 348"/>
                <a:gd name="T7" fmla="*/ 91 h 352"/>
                <a:gd name="T8" fmla="*/ 128 w 348"/>
                <a:gd name="T9" fmla="*/ 46 h 352"/>
                <a:gd name="T10" fmla="*/ 231 w 348"/>
                <a:gd name="T11" fmla="*/ 148 h 352"/>
                <a:gd name="T12" fmla="*/ 174 w 348"/>
                <a:gd name="T13" fmla="*/ 91 h 352"/>
                <a:gd name="T14" fmla="*/ 117 w 348"/>
                <a:gd name="T15" fmla="*/ 148 h 352"/>
                <a:gd name="T16" fmla="*/ 57 w 348"/>
                <a:gd name="T17" fmla="*/ 295 h 352"/>
                <a:gd name="T18" fmla="*/ 102 w 348"/>
                <a:gd name="T19" fmla="*/ 249 h 352"/>
                <a:gd name="T20" fmla="*/ 57 w 348"/>
                <a:gd name="T21" fmla="*/ 204 h 352"/>
                <a:gd name="T22" fmla="*/ 11 w 348"/>
                <a:gd name="T23" fmla="*/ 249 h 352"/>
                <a:gd name="T24" fmla="*/ 57 w 348"/>
                <a:gd name="T25" fmla="*/ 295 h 352"/>
                <a:gd name="T26" fmla="*/ 114 w 348"/>
                <a:gd name="T27" fmla="*/ 352 h 352"/>
                <a:gd name="T28" fmla="*/ 57 w 348"/>
                <a:gd name="T29" fmla="*/ 295 h 352"/>
                <a:gd name="T30" fmla="*/ 0 w 348"/>
                <a:gd name="T31" fmla="*/ 352 h 352"/>
                <a:gd name="T32" fmla="*/ 291 w 348"/>
                <a:gd name="T33" fmla="*/ 295 h 352"/>
                <a:gd name="T34" fmla="*/ 337 w 348"/>
                <a:gd name="T35" fmla="*/ 249 h 352"/>
                <a:gd name="T36" fmla="*/ 291 w 348"/>
                <a:gd name="T37" fmla="*/ 204 h 352"/>
                <a:gd name="T38" fmla="*/ 246 w 348"/>
                <a:gd name="T39" fmla="*/ 249 h 352"/>
                <a:gd name="T40" fmla="*/ 291 w 348"/>
                <a:gd name="T41" fmla="*/ 295 h 352"/>
                <a:gd name="T42" fmla="*/ 348 w 348"/>
                <a:gd name="T43" fmla="*/ 352 h 352"/>
                <a:gd name="T44" fmla="*/ 291 w 348"/>
                <a:gd name="T45" fmla="*/ 295 h 352"/>
                <a:gd name="T46" fmla="*/ 234 w 348"/>
                <a:gd name="T47" fmla="*/ 352 h 352"/>
                <a:gd name="T48" fmla="*/ 224 w 348"/>
                <a:gd name="T49" fmla="*/ 219 h 352"/>
                <a:gd name="T50" fmla="*/ 174 w 348"/>
                <a:gd name="T51" fmla="*/ 169 h 352"/>
                <a:gd name="T52" fmla="*/ 124 w 348"/>
                <a:gd name="T53" fmla="*/ 219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8" h="352">
                  <a:moveTo>
                    <a:pt x="128" y="46"/>
                  </a:moveTo>
                  <a:cubicBezTo>
                    <a:pt x="128" y="20"/>
                    <a:pt x="149" y="0"/>
                    <a:pt x="174" y="0"/>
                  </a:cubicBezTo>
                  <a:cubicBezTo>
                    <a:pt x="199" y="0"/>
                    <a:pt x="220" y="20"/>
                    <a:pt x="220" y="46"/>
                  </a:cubicBezTo>
                  <a:cubicBezTo>
                    <a:pt x="220" y="71"/>
                    <a:pt x="199" y="91"/>
                    <a:pt x="174" y="91"/>
                  </a:cubicBezTo>
                  <a:cubicBezTo>
                    <a:pt x="149" y="91"/>
                    <a:pt x="128" y="71"/>
                    <a:pt x="128" y="46"/>
                  </a:cubicBezTo>
                  <a:close/>
                  <a:moveTo>
                    <a:pt x="231" y="148"/>
                  </a:moveTo>
                  <a:cubicBezTo>
                    <a:pt x="231" y="117"/>
                    <a:pt x="206" y="91"/>
                    <a:pt x="174" y="91"/>
                  </a:cubicBezTo>
                  <a:cubicBezTo>
                    <a:pt x="142" y="91"/>
                    <a:pt x="117" y="117"/>
                    <a:pt x="117" y="148"/>
                  </a:cubicBezTo>
                  <a:moveTo>
                    <a:pt x="57" y="295"/>
                  </a:moveTo>
                  <a:cubicBezTo>
                    <a:pt x="82" y="295"/>
                    <a:pt x="102" y="275"/>
                    <a:pt x="102" y="249"/>
                  </a:cubicBezTo>
                  <a:cubicBezTo>
                    <a:pt x="102" y="224"/>
                    <a:pt x="82" y="204"/>
                    <a:pt x="57" y="204"/>
                  </a:cubicBezTo>
                  <a:cubicBezTo>
                    <a:pt x="32" y="204"/>
                    <a:pt x="11" y="224"/>
                    <a:pt x="11" y="249"/>
                  </a:cubicBezTo>
                  <a:cubicBezTo>
                    <a:pt x="11" y="275"/>
                    <a:pt x="32" y="295"/>
                    <a:pt x="57" y="295"/>
                  </a:cubicBezTo>
                  <a:close/>
                  <a:moveTo>
                    <a:pt x="114" y="352"/>
                  </a:moveTo>
                  <a:cubicBezTo>
                    <a:pt x="114" y="320"/>
                    <a:pt x="88" y="295"/>
                    <a:pt x="57" y="295"/>
                  </a:cubicBezTo>
                  <a:cubicBezTo>
                    <a:pt x="25" y="295"/>
                    <a:pt x="0" y="320"/>
                    <a:pt x="0" y="352"/>
                  </a:cubicBezTo>
                  <a:moveTo>
                    <a:pt x="291" y="295"/>
                  </a:moveTo>
                  <a:cubicBezTo>
                    <a:pt x="316" y="295"/>
                    <a:pt x="337" y="275"/>
                    <a:pt x="337" y="249"/>
                  </a:cubicBezTo>
                  <a:cubicBezTo>
                    <a:pt x="337" y="224"/>
                    <a:pt x="316" y="204"/>
                    <a:pt x="291" y="204"/>
                  </a:cubicBezTo>
                  <a:cubicBezTo>
                    <a:pt x="266" y="204"/>
                    <a:pt x="246" y="224"/>
                    <a:pt x="246" y="249"/>
                  </a:cubicBezTo>
                  <a:cubicBezTo>
                    <a:pt x="246" y="275"/>
                    <a:pt x="266" y="295"/>
                    <a:pt x="291" y="295"/>
                  </a:cubicBezTo>
                  <a:close/>
                  <a:moveTo>
                    <a:pt x="348" y="352"/>
                  </a:moveTo>
                  <a:cubicBezTo>
                    <a:pt x="348" y="320"/>
                    <a:pt x="323" y="295"/>
                    <a:pt x="291" y="295"/>
                  </a:cubicBezTo>
                  <a:cubicBezTo>
                    <a:pt x="260" y="295"/>
                    <a:pt x="234" y="320"/>
                    <a:pt x="234" y="352"/>
                  </a:cubicBezTo>
                  <a:moveTo>
                    <a:pt x="224" y="219"/>
                  </a:moveTo>
                  <a:cubicBezTo>
                    <a:pt x="174" y="169"/>
                    <a:pt x="174" y="169"/>
                    <a:pt x="174" y="169"/>
                  </a:cubicBezTo>
                  <a:cubicBezTo>
                    <a:pt x="124" y="219"/>
                    <a:pt x="124" y="219"/>
                    <a:pt x="124" y="219"/>
                  </a:cubicBezTo>
                </a:path>
              </a:pathLst>
            </a:custGeom>
            <a:solidFill>
              <a:schemeClr val="bg1"/>
            </a:solidFill>
            <a:ln w="15875" cap="sq">
              <a:solidFill>
                <a:srgbClr val="002050"/>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95" name="manager" title="Icon of three people with lines connecting them">
              <a:extLst>
                <a:ext uri="{FF2B5EF4-FFF2-40B4-BE49-F238E27FC236}">
                  <a16:creationId xmlns:a16="http://schemas.microsoft.com/office/drawing/2014/main" id="{6B3C95CA-E86D-4FDB-ABC5-8D1E7CECB5B9}"/>
                </a:ext>
              </a:extLst>
            </p:cNvPr>
            <p:cNvSpPr>
              <a:spLocks noChangeAspect="1" noEditPoints="1"/>
            </p:cNvSpPr>
            <p:nvPr/>
          </p:nvSpPr>
          <p:spPr bwMode="auto">
            <a:xfrm>
              <a:off x="8369525" y="4941442"/>
              <a:ext cx="556365" cy="560781"/>
            </a:xfrm>
            <a:custGeom>
              <a:avLst/>
              <a:gdLst>
                <a:gd name="T0" fmla="*/ 128 w 348"/>
                <a:gd name="T1" fmla="*/ 46 h 352"/>
                <a:gd name="T2" fmla="*/ 174 w 348"/>
                <a:gd name="T3" fmla="*/ 0 h 352"/>
                <a:gd name="T4" fmla="*/ 220 w 348"/>
                <a:gd name="T5" fmla="*/ 46 h 352"/>
                <a:gd name="T6" fmla="*/ 174 w 348"/>
                <a:gd name="T7" fmla="*/ 91 h 352"/>
                <a:gd name="T8" fmla="*/ 128 w 348"/>
                <a:gd name="T9" fmla="*/ 46 h 352"/>
                <a:gd name="T10" fmla="*/ 231 w 348"/>
                <a:gd name="T11" fmla="*/ 148 h 352"/>
                <a:gd name="T12" fmla="*/ 174 w 348"/>
                <a:gd name="T13" fmla="*/ 91 h 352"/>
                <a:gd name="T14" fmla="*/ 117 w 348"/>
                <a:gd name="T15" fmla="*/ 148 h 352"/>
                <a:gd name="T16" fmla="*/ 57 w 348"/>
                <a:gd name="T17" fmla="*/ 295 h 352"/>
                <a:gd name="T18" fmla="*/ 102 w 348"/>
                <a:gd name="T19" fmla="*/ 249 h 352"/>
                <a:gd name="T20" fmla="*/ 57 w 348"/>
                <a:gd name="T21" fmla="*/ 204 h 352"/>
                <a:gd name="T22" fmla="*/ 11 w 348"/>
                <a:gd name="T23" fmla="*/ 249 h 352"/>
                <a:gd name="T24" fmla="*/ 57 w 348"/>
                <a:gd name="T25" fmla="*/ 295 h 352"/>
                <a:gd name="T26" fmla="*/ 114 w 348"/>
                <a:gd name="T27" fmla="*/ 352 h 352"/>
                <a:gd name="T28" fmla="*/ 57 w 348"/>
                <a:gd name="T29" fmla="*/ 295 h 352"/>
                <a:gd name="T30" fmla="*/ 0 w 348"/>
                <a:gd name="T31" fmla="*/ 352 h 352"/>
                <a:gd name="T32" fmla="*/ 291 w 348"/>
                <a:gd name="T33" fmla="*/ 295 h 352"/>
                <a:gd name="T34" fmla="*/ 337 w 348"/>
                <a:gd name="T35" fmla="*/ 249 h 352"/>
                <a:gd name="T36" fmla="*/ 291 w 348"/>
                <a:gd name="T37" fmla="*/ 204 h 352"/>
                <a:gd name="T38" fmla="*/ 246 w 348"/>
                <a:gd name="T39" fmla="*/ 249 h 352"/>
                <a:gd name="T40" fmla="*/ 291 w 348"/>
                <a:gd name="T41" fmla="*/ 295 h 352"/>
                <a:gd name="T42" fmla="*/ 348 w 348"/>
                <a:gd name="T43" fmla="*/ 352 h 352"/>
                <a:gd name="T44" fmla="*/ 291 w 348"/>
                <a:gd name="T45" fmla="*/ 295 h 352"/>
                <a:gd name="T46" fmla="*/ 234 w 348"/>
                <a:gd name="T47" fmla="*/ 352 h 352"/>
                <a:gd name="T48" fmla="*/ 224 w 348"/>
                <a:gd name="T49" fmla="*/ 219 h 352"/>
                <a:gd name="T50" fmla="*/ 174 w 348"/>
                <a:gd name="T51" fmla="*/ 169 h 352"/>
                <a:gd name="T52" fmla="*/ 124 w 348"/>
                <a:gd name="T53" fmla="*/ 219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8" h="352">
                  <a:moveTo>
                    <a:pt x="128" y="46"/>
                  </a:moveTo>
                  <a:cubicBezTo>
                    <a:pt x="128" y="20"/>
                    <a:pt x="149" y="0"/>
                    <a:pt x="174" y="0"/>
                  </a:cubicBezTo>
                  <a:cubicBezTo>
                    <a:pt x="199" y="0"/>
                    <a:pt x="220" y="20"/>
                    <a:pt x="220" y="46"/>
                  </a:cubicBezTo>
                  <a:cubicBezTo>
                    <a:pt x="220" y="71"/>
                    <a:pt x="199" y="91"/>
                    <a:pt x="174" y="91"/>
                  </a:cubicBezTo>
                  <a:cubicBezTo>
                    <a:pt x="149" y="91"/>
                    <a:pt x="128" y="71"/>
                    <a:pt x="128" y="46"/>
                  </a:cubicBezTo>
                  <a:close/>
                  <a:moveTo>
                    <a:pt x="231" y="148"/>
                  </a:moveTo>
                  <a:cubicBezTo>
                    <a:pt x="231" y="117"/>
                    <a:pt x="206" y="91"/>
                    <a:pt x="174" y="91"/>
                  </a:cubicBezTo>
                  <a:cubicBezTo>
                    <a:pt x="142" y="91"/>
                    <a:pt x="117" y="117"/>
                    <a:pt x="117" y="148"/>
                  </a:cubicBezTo>
                  <a:moveTo>
                    <a:pt x="57" y="295"/>
                  </a:moveTo>
                  <a:cubicBezTo>
                    <a:pt x="82" y="295"/>
                    <a:pt x="102" y="275"/>
                    <a:pt x="102" y="249"/>
                  </a:cubicBezTo>
                  <a:cubicBezTo>
                    <a:pt x="102" y="224"/>
                    <a:pt x="82" y="204"/>
                    <a:pt x="57" y="204"/>
                  </a:cubicBezTo>
                  <a:cubicBezTo>
                    <a:pt x="32" y="204"/>
                    <a:pt x="11" y="224"/>
                    <a:pt x="11" y="249"/>
                  </a:cubicBezTo>
                  <a:cubicBezTo>
                    <a:pt x="11" y="275"/>
                    <a:pt x="32" y="295"/>
                    <a:pt x="57" y="295"/>
                  </a:cubicBezTo>
                  <a:close/>
                  <a:moveTo>
                    <a:pt x="114" y="352"/>
                  </a:moveTo>
                  <a:cubicBezTo>
                    <a:pt x="114" y="320"/>
                    <a:pt x="88" y="295"/>
                    <a:pt x="57" y="295"/>
                  </a:cubicBezTo>
                  <a:cubicBezTo>
                    <a:pt x="25" y="295"/>
                    <a:pt x="0" y="320"/>
                    <a:pt x="0" y="352"/>
                  </a:cubicBezTo>
                  <a:moveTo>
                    <a:pt x="291" y="295"/>
                  </a:moveTo>
                  <a:cubicBezTo>
                    <a:pt x="316" y="295"/>
                    <a:pt x="337" y="275"/>
                    <a:pt x="337" y="249"/>
                  </a:cubicBezTo>
                  <a:cubicBezTo>
                    <a:pt x="337" y="224"/>
                    <a:pt x="316" y="204"/>
                    <a:pt x="291" y="204"/>
                  </a:cubicBezTo>
                  <a:cubicBezTo>
                    <a:pt x="266" y="204"/>
                    <a:pt x="246" y="224"/>
                    <a:pt x="246" y="249"/>
                  </a:cubicBezTo>
                  <a:cubicBezTo>
                    <a:pt x="246" y="275"/>
                    <a:pt x="266" y="295"/>
                    <a:pt x="291" y="295"/>
                  </a:cubicBezTo>
                  <a:close/>
                  <a:moveTo>
                    <a:pt x="348" y="352"/>
                  </a:moveTo>
                  <a:cubicBezTo>
                    <a:pt x="348" y="320"/>
                    <a:pt x="323" y="295"/>
                    <a:pt x="291" y="295"/>
                  </a:cubicBezTo>
                  <a:cubicBezTo>
                    <a:pt x="260" y="295"/>
                    <a:pt x="234" y="320"/>
                    <a:pt x="234" y="352"/>
                  </a:cubicBezTo>
                  <a:moveTo>
                    <a:pt x="224" y="219"/>
                  </a:moveTo>
                  <a:cubicBezTo>
                    <a:pt x="174" y="169"/>
                    <a:pt x="174" y="169"/>
                    <a:pt x="174" y="169"/>
                  </a:cubicBezTo>
                  <a:cubicBezTo>
                    <a:pt x="124" y="219"/>
                    <a:pt x="124" y="219"/>
                    <a:pt x="124" y="219"/>
                  </a:cubicBezTo>
                </a:path>
              </a:pathLst>
            </a:custGeom>
            <a:solidFill>
              <a:schemeClr val="bg1"/>
            </a:solidFill>
            <a:ln w="15875" cap="sq">
              <a:solidFill>
                <a:srgbClr val="002050"/>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96" name="manager" title="Icon of three people with lines connecting them">
              <a:extLst>
                <a:ext uri="{FF2B5EF4-FFF2-40B4-BE49-F238E27FC236}">
                  <a16:creationId xmlns:a16="http://schemas.microsoft.com/office/drawing/2014/main" id="{746353D6-0F73-4C24-B13D-1CA0386B4521}"/>
                </a:ext>
              </a:extLst>
            </p:cNvPr>
            <p:cNvSpPr>
              <a:spLocks noChangeAspect="1" noEditPoints="1"/>
            </p:cNvSpPr>
            <p:nvPr/>
          </p:nvSpPr>
          <p:spPr bwMode="auto">
            <a:xfrm>
              <a:off x="7598521" y="4941442"/>
              <a:ext cx="556365" cy="560781"/>
            </a:xfrm>
            <a:custGeom>
              <a:avLst/>
              <a:gdLst>
                <a:gd name="T0" fmla="*/ 128 w 348"/>
                <a:gd name="T1" fmla="*/ 46 h 352"/>
                <a:gd name="T2" fmla="*/ 174 w 348"/>
                <a:gd name="T3" fmla="*/ 0 h 352"/>
                <a:gd name="T4" fmla="*/ 220 w 348"/>
                <a:gd name="T5" fmla="*/ 46 h 352"/>
                <a:gd name="T6" fmla="*/ 174 w 348"/>
                <a:gd name="T7" fmla="*/ 91 h 352"/>
                <a:gd name="T8" fmla="*/ 128 w 348"/>
                <a:gd name="T9" fmla="*/ 46 h 352"/>
                <a:gd name="T10" fmla="*/ 231 w 348"/>
                <a:gd name="T11" fmla="*/ 148 h 352"/>
                <a:gd name="T12" fmla="*/ 174 w 348"/>
                <a:gd name="T13" fmla="*/ 91 h 352"/>
                <a:gd name="T14" fmla="*/ 117 w 348"/>
                <a:gd name="T15" fmla="*/ 148 h 352"/>
                <a:gd name="T16" fmla="*/ 57 w 348"/>
                <a:gd name="T17" fmla="*/ 295 h 352"/>
                <a:gd name="T18" fmla="*/ 102 w 348"/>
                <a:gd name="T19" fmla="*/ 249 h 352"/>
                <a:gd name="T20" fmla="*/ 57 w 348"/>
                <a:gd name="T21" fmla="*/ 204 h 352"/>
                <a:gd name="T22" fmla="*/ 11 w 348"/>
                <a:gd name="T23" fmla="*/ 249 h 352"/>
                <a:gd name="T24" fmla="*/ 57 w 348"/>
                <a:gd name="T25" fmla="*/ 295 h 352"/>
                <a:gd name="T26" fmla="*/ 114 w 348"/>
                <a:gd name="T27" fmla="*/ 352 h 352"/>
                <a:gd name="T28" fmla="*/ 57 w 348"/>
                <a:gd name="T29" fmla="*/ 295 h 352"/>
                <a:gd name="T30" fmla="*/ 0 w 348"/>
                <a:gd name="T31" fmla="*/ 352 h 352"/>
                <a:gd name="T32" fmla="*/ 291 w 348"/>
                <a:gd name="T33" fmla="*/ 295 h 352"/>
                <a:gd name="T34" fmla="*/ 337 w 348"/>
                <a:gd name="T35" fmla="*/ 249 h 352"/>
                <a:gd name="T36" fmla="*/ 291 w 348"/>
                <a:gd name="T37" fmla="*/ 204 h 352"/>
                <a:gd name="T38" fmla="*/ 246 w 348"/>
                <a:gd name="T39" fmla="*/ 249 h 352"/>
                <a:gd name="T40" fmla="*/ 291 w 348"/>
                <a:gd name="T41" fmla="*/ 295 h 352"/>
                <a:gd name="T42" fmla="*/ 348 w 348"/>
                <a:gd name="T43" fmla="*/ 352 h 352"/>
                <a:gd name="T44" fmla="*/ 291 w 348"/>
                <a:gd name="T45" fmla="*/ 295 h 352"/>
                <a:gd name="T46" fmla="*/ 234 w 348"/>
                <a:gd name="T47" fmla="*/ 352 h 352"/>
                <a:gd name="T48" fmla="*/ 224 w 348"/>
                <a:gd name="T49" fmla="*/ 219 h 352"/>
                <a:gd name="T50" fmla="*/ 174 w 348"/>
                <a:gd name="T51" fmla="*/ 169 h 352"/>
                <a:gd name="T52" fmla="*/ 124 w 348"/>
                <a:gd name="T53" fmla="*/ 219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8" h="352">
                  <a:moveTo>
                    <a:pt x="128" y="46"/>
                  </a:moveTo>
                  <a:cubicBezTo>
                    <a:pt x="128" y="20"/>
                    <a:pt x="149" y="0"/>
                    <a:pt x="174" y="0"/>
                  </a:cubicBezTo>
                  <a:cubicBezTo>
                    <a:pt x="199" y="0"/>
                    <a:pt x="220" y="20"/>
                    <a:pt x="220" y="46"/>
                  </a:cubicBezTo>
                  <a:cubicBezTo>
                    <a:pt x="220" y="71"/>
                    <a:pt x="199" y="91"/>
                    <a:pt x="174" y="91"/>
                  </a:cubicBezTo>
                  <a:cubicBezTo>
                    <a:pt x="149" y="91"/>
                    <a:pt x="128" y="71"/>
                    <a:pt x="128" y="46"/>
                  </a:cubicBezTo>
                  <a:close/>
                  <a:moveTo>
                    <a:pt x="231" y="148"/>
                  </a:moveTo>
                  <a:cubicBezTo>
                    <a:pt x="231" y="117"/>
                    <a:pt x="206" y="91"/>
                    <a:pt x="174" y="91"/>
                  </a:cubicBezTo>
                  <a:cubicBezTo>
                    <a:pt x="142" y="91"/>
                    <a:pt x="117" y="117"/>
                    <a:pt x="117" y="148"/>
                  </a:cubicBezTo>
                  <a:moveTo>
                    <a:pt x="57" y="295"/>
                  </a:moveTo>
                  <a:cubicBezTo>
                    <a:pt x="82" y="295"/>
                    <a:pt x="102" y="275"/>
                    <a:pt x="102" y="249"/>
                  </a:cubicBezTo>
                  <a:cubicBezTo>
                    <a:pt x="102" y="224"/>
                    <a:pt x="82" y="204"/>
                    <a:pt x="57" y="204"/>
                  </a:cubicBezTo>
                  <a:cubicBezTo>
                    <a:pt x="32" y="204"/>
                    <a:pt x="11" y="224"/>
                    <a:pt x="11" y="249"/>
                  </a:cubicBezTo>
                  <a:cubicBezTo>
                    <a:pt x="11" y="275"/>
                    <a:pt x="32" y="295"/>
                    <a:pt x="57" y="295"/>
                  </a:cubicBezTo>
                  <a:close/>
                  <a:moveTo>
                    <a:pt x="114" y="352"/>
                  </a:moveTo>
                  <a:cubicBezTo>
                    <a:pt x="114" y="320"/>
                    <a:pt x="88" y="295"/>
                    <a:pt x="57" y="295"/>
                  </a:cubicBezTo>
                  <a:cubicBezTo>
                    <a:pt x="25" y="295"/>
                    <a:pt x="0" y="320"/>
                    <a:pt x="0" y="352"/>
                  </a:cubicBezTo>
                  <a:moveTo>
                    <a:pt x="291" y="295"/>
                  </a:moveTo>
                  <a:cubicBezTo>
                    <a:pt x="316" y="295"/>
                    <a:pt x="337" y="275"/>
                    <a:pt x="337" y="249"/>
                  </a:cubicBezTo>
                  <a:cubicBezTo>
                    <a:pt x="337" y="224"/>
                    <a:pt x="316" y="204"/>
                    <a:pt x="291" y="204"/>
                  </a:cubicBezTo>
                  <a:cubicBezTo>
                    <a:pt x="266" y="204"/>
                    <a:pt x="246" y="224"/>
                    <a:pt x="246" y="249"/>
                  </a:cubicBezTo>
                  <a:cubicBezTo>
                    <a:pt x="246" y="275"/>
                    <a:pt x="266" y="295"/>
                    <a:pt x="291" y="295"/>
                  </a:cubicBezTo>
                  <a:close/>
                  <a:moveTo>
                    <a:pt x="348" y="352"/>
                  </a:moveTo>
                  <a:cubicBezTo>
                    <a:pt x="348" y="320"/>
                    <a:pt x="323" y="295"/>
                    <a:pt x="291" y="295"/>
                  </a:cubicBezTo>
                  <a:cubicBezTo>
                    <a:pt x="260" y="295"/>
                    <a:pt x="234" y="320"/>
                    <a:pt x="234" y="352"/>
                  </a:cubicBezTo>
                  <a:moveTo>
                    <a:pt x="224" y="219"/>
                  </a:moveTo>
                  <a:cubicBezTo>
                    <a:pt x="174" y="169"/>
                    <a:pt x="174" y="169"/>
                    <a:pt x="174" y="169"/>
                  </a:cubicBezTo>
                  <a:cubicBezTo>
                    <a:pt x="124" y="219"/>
                    <a:pt x="124" y="219"/>
                    <a:pt x="124" y="219"/>
                  </a:cubicBezTo>
                </a:path>
              </a:pathLst>
            </a:custGeom>
            <a:solidFill>
              <a:schemeClr val="bg1"/>
            </a:solidFill>
            <a:ln w="15875" cap="sq">
              <a:solidFill>
                <a:srgbClr val="002050"/>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sp>
        <p:nvSpPr>
          <p:cNvPr id="19" name="Oval 18">
            <a:extLst>
              <a:ext uri="{FF2B5EF4-FFF2-40B4-BE49-F238E27FC236}">
                <a16:creationId xmlns:a16="http://schemas.microsoft.com/office/drawing/2014/main" id="{7E2A4255-FE0C-4BAC-94D9-09E1008C9BFE}"/>
              </a:ext>
            </a:extLst>
          </p:cNvPr>
          <p:cNvSpPr/>
          <p:nvPr/>
        </p:nvSpPr>
        <p:spPr bwMode="auto">
          <a:xfrm>
            <a:off x="266577" y="289050"/>
            <a:ext cx="283464" cy="283464"/>
          </a:xfrm>
          <a:prstGeom prst="ellipse">
            <a:avLst/>
          </a:prstGeom>
          <a:solidFill>
            <a:schemeClr val="bg1"/>
          </a:solidFill>
          <a:ln w="22225">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500" b="0" i="0" u="none" strike="noStrike" kern="1200" cap="none" spc="0" normalizeH="0" baseline="0" noProof="0">
                <a:ln>
                  <a:noFill/>
                </a:ln>
                <a:gradFill>
                  <a:gsLst>
                    <a:gs pos="0">
                      <a:srgbClr val="EAEAEA"/>
                    </a:gs>
                    <a:gs pos="100000">
                      <a:srgbClr val="EAEAEA"/>
                    </a:gs>
                  </a:gsLst>
                  <a:lin ang="5400000" scaled="0"/>
                </a:gradFill>
                <a:effectLst/>
                <a:uLnTx/>
                <a:uFillTx/>
                <a:latin typeface="Segoe UI Semibold" panose="020B0702040204020203" pitchFamily="34" charset="0"/>
                <a:ea typeface="+mn-ea"/>
                <a:cs typeface="Segoe UI Semibold" panose="020B0702040204020203" pitchFamily="34" charset="0"/>
              </a:rPr>
              <a:t>1</a:t>
            </a:r>
          </a:p>
        </p:txBody>
      </p:sp>
      <p:sp>
        <p:nvSpPr>
          <p:cNvPr id="20" name="Oval 19">
            <a:extLst>
              <a:ext uri="{FF2B5EF4-FFF2-40B4-BE49-F238E27FC236}">
                <a16:creationId xmlns:a16="http://schemas.microsoft.com/office/drawing/2014/main" id="{06124F55-3E07-4486-9B6B-15C45B23415A}"/>
              </a:ext>
            </a:extLst>
          </p:cNvPr>
          <p:cNvSpPr/>
          <p:nvPr/>
        </p:nvSpPr>
        <p:spPr bwMode="auto">
          <a:xfrm>
            <a:off x="641393" y="296555"/>
            <a:ext cx="268454" cy="268454"/>
          </a:xfrm>
          <a:prstGeom prst="ellipse">
            <a:avLst/>
          </a:prstGeom>
          <a:solidFill>
            <a:schemeClr val="bg1"/>
          </a:solidFill>
          <a:ln w="22225">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500" b="0" i="0" u="none" strike="noStrike" kern="1200" cap="none" spc="0" normalizeH="0" baseline="0" noProof="0">
                <a:ln>
                  <a:noFill/>
                </a:ln>
                <a:gradFill>
                  <a:gsLst>
                    <a:gs pos="0">
                      <a:srgbClr val="EAEAEA"/>
                    </a:gs>
                    <a:gs pos="100000">
                      <a:srgbClr val="EAEAEA"/>
                    </a:gs>
                  </a:gsLst>
                  <a:lin ang="5400000" scaled="0"/>
                </a:gradFill>
                <a:effectLst/>
                <a:uLnTx/>
                <a:uFillTx/>
                <a:latin typeface="Segoe UI Semibold" panose="020B0702040204020203" pitchFamily="34" charset="0"/>
                <a:ea typeface="+mn-ea"/>
                <a:cs typeface="Segoe UI Semibold" panose="020B0702040204020203" pitchFamily="34" charset="0"/>
              </a:rPr>
              <a:t>2</a:t>
            </a:r>
          </a:p>
        </p:txBody>
      </p:sp>
      <p:sp>
        <p:nvSpPr>
          <p:cNvPr id="21" name="Oval 20">
            <a:extLst>
              <a:ext uri="{FF2B5EF4-FFF2-40B4-BE49-F238E27FC236}">
                <a16:creationId xmlns:a16="http://schemas.microsoft.com/office/drawing/2014/main" id="{773EE1E5-1F5B-44C4-93D7-F22B626E555F}"/>
              </a:ext>
            </a:extLst>
          </p:cNvPr>
          <p:cNvSpPr/>
          <p:nvPr/>
        </p:nvSpPr>
        <p:spPr bwMode="auto">
          <a:xfrm>
            <a:off x="1001198" y="262474"/>
            <a:ext cx="320040" cy="320040"/>
          </a:xfrm>
          <a:prstGeom prst="ellipse">
            <a:avLst/>
          </a:prstGeom>
          <a:solidFill>
            <a:schemeClr val="tx2"/>
          </a:solidFill>
          <a:ln w="2222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3</a:t>
            </a:r>
          </a:p>
        </p:txBody>
      </p:sp>
      <p:sp>
        <p:nvSpPr>
          <p:cNvPr id="87" name="manager" title="Icon of three people with lines connecting them">
            <a:extLst>
              <a:ext uri="{FF2B5EF4-FFF2-40B4-BE49-F238E27FC236}">
                <a16:creationId xmlns:a16="http://schemas.microsoft.com/office/drawing/2014/main" id="{40936FC7-2B68-44F3-8B82-45994F9708F0}"/>
              </a:ext>
            </a:extLst>
          </p:cNvPr>
          <p:cNvSpPr>
            <a:spLocks noChangeAspect="1" noEditPoints="1"/>
          </p:cNvSpPr>
          <p:nvPr/>
        </p:nvSpPr>
        <p:spPr bwMode="auto">
          <a:xfrm flipH="1">
            <a:off x="6260964" y="2492467"/>
            <a:ext cx="556365" cy="560781"/>
          </a:xfrm>
          <a:custGeom>
            <a:avLst/>
            <a:gdLst>
              <a:gd name="T0" fmla="*/ 128 w 348"/>
              <a:gd name="T1" fmla="*/ 46 h 352"/>
              <a:gd name="T2" fmla="*/ 174 w 348"/>
              <a:gd name="T3" fmla="*/ 0 h 352"/>
              <a:gd name="T4" fmla="*/ 220 w 348"/>
              <a:gd name="T5" fmla="*/ 46 h 352"/>
              <a:gd name="T6" fmla="*/ 174 w 348"/>
              <a:gd name="T7" fmla="*/ 91 h 352"/>
              <a:gd name="T8" fmla="*/ 128 w 348"/>
              <a:gd name="T9" fmla="*/ 46 h 352"/>
              <a:gd name="T10" fmla="*/ 231 w 348"/>
              <a:gd name="T11" fmla="*/ 148 h 352"/>
              <a:gd name="T12" fmla="*/ 174 w 348"/>
              <a:gd name="T13" fmla="*/ 91 h 352"/>
              <a:gd name="T14" fmla="*/ 117 w 348"/>
              <a:gd name="T15" fmla="*/ 148 h 352"/>
              <a:gd name="T16" fmla="*/ 57 w 348"/>
              <a:gd name="T17" fmla="*/ 295 h 352"/>
              <a:gd name="T18" fmla="*/ 102 w 348"/>
              <a:gd name="T19" fmla="*/ 249 h 352"/>
              <a:gd name="T20" fmla="*/ 57 w 348"/>
              <a:gd name="T21" fmla="*/ 204 h 352"/>
              <a:gd name="T22" fmla="*/ 11 w 348"/>
              <a:gd name="T23" fmla="*/ 249 h 352"/>
              <a:gd name="T24" fmla="*/ 57 w 348"/>
              <a:gd name="T25" fmla="*/ 295 h 352"/>
              <a:gd name="T26" fmla="*/ 114 w 348"/>
              <a:gd name="T27" fmla="*/ 352 h 352"/>
              <a:gd name="T28" fmla="*/ 57 w 348"/>
              <a:gd name="T29" fmla="*/ 295 h 352"/>
              <a:gd name="T30" fmla="*/ 0 w 348"/>
              <a:gd name="T31" fmla="*/ 352 h 352"/>
              <a:gd name="T32" fmla="*/ 291 w 348"/>
              <a:gd name="T33" fmla="*/ 295 h 352"/>
              <a:gd name="T34" fmla="*/ 337 w 348"/>
              <a:gd name="T35" fmla="*/ 249 h 352"/>
              <a:gd name="T36" fmla="*/ 291 w 348"/>
              <a:gd name="T37" fmla="*/ 204 h 352"/>
              <a:gd name="T38" fmla="*/ 246 w 348"/>
              <a:gd name="T39" fmla="*/ 249 h 352"/>
              <a:gd name="T40" fmla="*/ 291 w 348"/>
              <a:gd name="T41" fmla="*/ 295 h 352"/>
              <a:gd name="T42" fmla="*/ 348 w 348"/>
              <a:gd name="T43" fmla="*/ 352 h 352"/>
              <a:gd name="T44" fmla="*/ 291 w 348"/>
              <a:gd name="T45" fmla="*/ 295 h 352"/>
              <a:gd name="T46" fmla="*/ 234 w 348"/>
              <a:gd name="T47" fmla="*/ 352 h 352"/>
              <a:gd name="T48" fmla="*/ 224 w 348"/>
              <a:gd name="T49" fmla="*/ 219 h 352"/>
              <a:gd name="T50" fmla="*/ 174 w 348"/>
              <a:gd name="T51" fmla="*/ 169 h 352"/>
              <a:gd name="T52" fmla="*/ 124 w 348"/>
              <a:gd name="T53" fmla="*/ 219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8" h="352">
                <a:moveTo>
                  <a:pt x="128" y="46"/>
                </a:moveTo>
                <a:cubicBezTo>
                  <a:pt x="128" y="20"/>
                  <a:pt x="149" y="0"/>
                  <a:pt x="174" y="0"/>
                </a:cubicBezTo>
                <a:cubicBezTo>
                  <a:pt x="199" y="0"/>
                  <a:pt x="220" y="20"/>
                  <a:pt x="220" y="46"/>
                </a:cubicBezTo>
                <a:cubicBezTo>
                  <a:pt x="220" y="71"/>
                  <a:pt x="199" y="91"/>
                  <a:pt x="174" y="91"/>
                </a:cubicBezTo>
                <a:cubicBezTo>
                  <a:pt x="149" y="91"/>
                  <a:pt x="128" y="71"/>
                  <a:pt x="128" y="46"/>
                </a:cubicBezTo>
                <a:close/>
                <a:moveTo>
                  <a:pt x="231" y="148"/>
                </a:moveTo>
                <a:cubicBezTo>
                  <a:pt x="231" y="117"/>
                  <a:pt x="206" y="91"/>
                  <a:pt x="174" y="91"/>
                </a:cubicBezTo>
                <a:cubicBezTo>
                  <a:pt x="142" y="91"/>
                  <a:pt x="117" y="117"/>
                  <a:pt x="117" y="148"/>
                </a:cubicBezTo>
                <a:moveTo>
                  <a:pt x="57" y="295"/>
                </a:moveTo>
                <a:cubicBezTo>
                  <a:pt x="82" y="295"/>
                  <a:pt x="102" y="275"/>
                  <a:pt x="102" y="249"/>
                </a:cubicBezTo>
                <a:cubicBezTo>
                  <a:pt x="102" y="224"/>
                  <a:pt x="82" y="204"/>
                  <a:pt x="57" y="204"/>
                </a:cubicBezTo>
                <a:cubicBezTo>
                  <a:pt x="32" y="204"/>
                  <a:pt x="11" y="224"/>
                  <a:pt x="11" y="249"/>
                </a:cubicBezTo>
                <a:cubicBezTo>
                  <a:pt x="11" y="275"/>
                  <a:pt x="32" y="295"/>
                  <a:pt x="57" y="295"/>
                </a:cubicBezTo>
                <a:close/>
                <a:moveTo>
                  <a:pt x="114" y="352"/>
                </a:moveTo>
                <a:cubicBezTo>
                  <a:pt x="114" y="320"/>
                  <a:pt x="88" y="295"/>
                  <a:pt x="57" y="295"/>
                </a:cubicBezTo>
                <a:cubicBezTo>
                  <a:pt x="25" y="295"/>
                  <a:pt x="0" y="320"/>
                  <a:pt x="0" y="352"/>
                </a:cubicBezTo>
                <a:moveTo>
                  <a:pt x="291" y="295"/>
                </a:moveTo>
                <a:cubicBezTo>
                  <a:pt x="316" y="295"/>
                  <a:pt x="337" y="275"/>
                  <a:pt x="337" y="249"/>
                </a:cubicBezTo>
                <a:cubicBezTo>
                  <a:pt x="337" y="224"/>
                  <a:pt x="316" y="204"/>
                  <a:pt x="291" y="204"/>
                </a:cubicBezTo>
                <a:cubicBezTo>
                  <a:pt x="266" y="204"/>
                  <a:pt x="246" y="224"/>
                  <a:pt x="246" y="249"/>
                </a:cubicBezTo>
                <a:cubicBezTo>
                  <a:pt x="246" y="275"/>
                  <a:pt x="266" y="295"/>
                  <a:pt x="291" y="295"/>
                </a:cubicBezTo>
                <a:close/>
                <a:moveTo>
                  <a:pt x="348" y="352"/>
                </a:moveTo>
                <a:cubicBezTo>
                  <a:pt x="348" y="320"/>
                  <a:pt x="323" y="295"/>
                  <a:pt x="291" y="295"/>
                </a:cubicBezTo>
                <a:cubicBezTo>
                  <a:pt x="260" y="295"/>
                  <a:pt x="234" y="320"/>
                  <a:pt x="234" y="352"/>
                </a:cubicBezTo>
                <a:moveTo>
                  <a:pt x="224" y="219"/>
                </a:moveTo>
                <a:cubicBezTo>
                  <a:pt x="174" y="169"/>
                  <a:pt x="174" y="169"/>
                  <a:pt x="174" y="169"/>
                </a:cubicBezTo>
                <a:cubicBezTo>
                  <a:pt x="124" y="219"/>
                  <a:pt x="124" y="219"/>
                  <a:pt x="124" y="219"/>
                </a:cubicBezTo>
              </a:path>
            </a:pathLst>
          </a:custGeom>
          <a:solidFill>
            <a:schemeClr val="bg1"/>
          </a:solidFill>
          <a:ln w="15875" cap="sq">
            <a:solidFill>
              <a:srgbClr val="0070C0"/>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cxnSp>
        <p:nvCxnSpPr>
          <p:cNvPr id="9" name="Straight Connector 8">
            <a:extLst>
              <a:ext uri="{FF2B5EF4-FFF2-40B4-BE49-F238E27FC236}">
                <a16:creationId xmlns:a16="http://schemas.microsoft.com/office/drawing/2014/main" id="{601F47CA-CADD-422D-84C7-02389D4EF091}"/>
              </a:ext>
            </a:extLst>
          </p:cNvPr>
          <p:cNvCxnSpPr/>
          <p:nvPr/>
        </p:nvCxnSpPr>
        <p:spPr>
          <a:xfrm>
            <a:off x="5809837" y="3325091"/>
            <a:ext cx="4997868"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9CF58032-516E-4363-A563-EABF03CE21A0}"/>
              </a:ext>
            </a:extLst>
          </p:cNvPr>
          <p:cNvCxnSpPr>
            <a:cxnSpLocks/>
          </p:cNvCxnSpPr>
          <p:nvPr/>
        </p:nvCxnSpPr>
        <p:spPr>
          <a:xfrm>
            <a:off x="5099792" y="4433455"/>
            <a:ext cx="5593613"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FE3B8C54-FFC8-44A9-9880-324BCE64CB76}"/>
              </a:ext>
            </a:extLst>
          </p:cNvPr>
          <p:cNvCxnSpPr>
            <a:cxnSpLocks/>
            <a:stCxn id="13" idx="2"/>
          </p:cNvCxnSpPr>
          <p:nvPr/>
        </p:nvCxnSpPr>
        <p:spPr>
          <a:xfrm>
            <a:off x="11549126" y="2598177"/>
            <a:ext cx="0" cy="2917431"/>
          </a:xfrm>
          <a:prstGeom prst="straightConnector1">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E299122F-6466-4059-A6CC-AF7E614D3CC8}"/>
              </a:ext>
            </a:extLst>
          </p:cNvPr>
          <p:cNvSpPr txBox="1"/>
          <p:nvPr/>
        </p:nvSpPr>
        <p:spPr>
          <a:xfrm>
            <a:off x="10802975" y="1153158"/>
            <a:ext cx="1498595" cy="911019"/>
          </a:xfrm>
          <a:prstGeom prst="rect">
            <a:avLst/>
          </a:prstGeom>
          <a:noFill/>
        </p:spPr>
        <p:txBody>
          <a:bodyPr wrap="square" lIns="182880" tIns="146304" rIns="182880" bIns="146304" rtlCol="0" anchor="t">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mn-ea"/>
                <a:cs typeface="+mn-cs"/>
              </a:rPr>
              <a:t>per user cost</a:t>
            </a:r>
            <a:endParaRPr kumimoji="0" lang="en-US" sz="1600"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mn-ea"/>
              <a:cs typeface="+mn-cs"/>
            </a:endParaRPr>
          </a:p>
        </p:txBody>
      </p:sp>
      <p:sp>
        <p:nvSpPr>
          <p:cNvPr id="13" name="TextBox 12">
            <a:extLst>
              <a:ext uri="{FF2B5EF4-FFF2-40B4-BE49-F238E27FC236}">
                <a16:creationId xmlns:a16="http://schemas.microsoft.com/office/drawing/2014/main" id="{B5598E49-5C14-44FB-8E26-9BC08CB5BA83}"/>
              </a:ext>
            </a:extLst>
          </p:cNvPr>
          <p:cNvSpPr txBox="1"/>
          <p:nvPr/>
        </p:nvSpPr>
        <p:spPr>
          <a:xfrm>
            <a:off x="11256257" y="1859513"/>
            <a:ext cx="585738" cy="738664"/>
          </a:xfrm>
          <a:prstGeom prst="rect">
            <a:avLst/>
          </a:prstGeom>
          <a:noFill/>
        </p:spPr>
        <p:txBody>
          <a:bodyPr wrap="none" lIns="182880" tIns="146304" rIns="182880" bIns="146304"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32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a:t>
            </a:r>
          </a:p>
        </p:txBody>
      </p:sp>
      <p:sp>
        <p:nvSpPr>
          <p:cNvPr id="32" name="TextBox 31">
            <a:extLst>
              <a:ext uri="{FF2B5EF4-FFF2-40B4-BE49-F238E27FC236}">
                <a16:creationId xmlns:a16="http://schemas.microsoft.com/office/drawing/2014/main" id="{23CA2CDA-1E49-40FF-9852-CFDECD131AFC}"/>
              </a:ext>
            </a:extLst>
          </p:cNvPr>
          <p:cNvSpPr txBox="1"/>
          <p:nvPr/>
        </p:nvSpPr>
        <p:spPr>
          <a:xfrm>
            <a:off x="11315869" y="5515608"/>
            <a:ext cx="534283" cy="517065"/>
          </a:xfrm>
          <a:prstGeom prst="rect">
            <a:avLst/>
          </a:prstGeom>
          <a:noFill/>
        </p:spPr>
        <p:txBody>
          <a:bodyPr wrap="square" lIns="182880" tIns="146304" rIns="182880" bIns="146304"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a:t>
            </a:r>
          </a:p>
        </p:txBody>
      </p:sp>
    </p:spTree>
    <p:extLst>
      <p:ext uri="{BB962C8B-B14F-4D97-AF65-F5344CB8AC3E}">
        <p14:creationId xmlns:p14="http://schemas.microsoft.com/office/powerpoint/2010/main" val="25805608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itle 34">
            <a:extLst>
              <a:ext uri="{FF2B5EF4-FFF2-40B4-BE49-F238E27FC236}">
                <a16:creationId xmlns:a16="http://schemas.microsoft.com/office/drawing/2014/main" id="{0C5AEA10-65AF-4637-9743-9D5C9F101296}"/>
              </a:ext>
            </a:extLst>
          </p:cNvPr>
          <p:cNvSpPr>
            <a:spLocks noGrp="1"/>
          </p:cNvSpPr>
          <p:nvPr>
            <p:ph type="title"/>
          </p:nvPr>
        </p:nvSpPr>
        <p:spPr>
          <a:xfrm>
            <a:off x="838200" y="53266"/>
            <a:ext cx="10515600" cy="693212"/>
          </a:xfrm>
        </p:spPr>
        <p:txBody>
          <a:bodyPr>
            <a:normAutofit fontScale="90000"/>
          </a:bodyPr>
          <a:lstStyle/>
          <a:p>
            <a:r>
              <a:rPr lang="en-US" b="0" dirty="0">
                <a:gradFill>
                  <a:gsLst>
                    <a:gs pos="100000">
                      <a:schemeClr val="tx1"/>
                    </a:gs>
                    <a:gs pos="0">
                      <a:schemeClr val="tx1"/>
                    </a:gs>
                  </a:gsLst>
                  <a:lin ang="5400000" scaled="0"/>
                </a:gradFill>
                <a:latin typeface="Segoe UI Light" panose="020B0502040204020203" pitchFamily="34" charset="0"/>
                <a:cs typeface="Segoe UI Light" panose="020B0502040204020203" pitchFamily="34" charset="0"/>
              </a:rPr>
              <a:t>Customer momentum: Power </a:t>
            </a:r>
            <a:r>
              <a:rPr lang="en-US" dirty="0">
                <a:gradFill>
                  <a:gsLst>
                    <a:gs pos="100000">
                      <a:schemeClr val="tx1"/>
                    </a:gs>
                    <a:gs pos="0">
                      <a:schemeClr val="tx1"/>
                    </a:gs>
                  </a:gsLst>
                  <a:lin ang="5400000" scaled="0"/>
                </a:gradFill>
                <a:latin typeface="Segoe UI Light" panose="020B0502040204020203" pitchFamily="34" charset="0"/>
                <a:cs typeface="Segoe UI Light" panose="020B0502040204020203" pitchFamily="34" charset="0"/>
              </a:rPr>
              <a:t>BI</a:t>
            </a:r>
          </a:p>
        </p:txBody>
      </p:sp>
      <p:grpSp>
        <p:nvGrpSpPr>
          <p:cNvPr id="1030" name="Group 1029">
            <a:extLst>
              <a:ext uri="{FF2B5EF4-FFF2-40B4-BE49-F238E27FC236}">
                <a16:creationId xmlns:a16="http://schemas.microsoft.com/office/drawing/2014/main" id="{B7EC59F6-0188-4637-9AAD-CDC81DD37766}"/>
              </a:ext>
            </a:extLst>
          </p:cNvPr>
          <p:cNvGrpSpPr/>
          <p:nvPr/>
        </p:nvGrpSpPr>
        <p:grpSpPr>
          <a:xfrm>
            <a:off x="2903787" y="4369311"/>
            <a:ext cx="8722117" cy="641889"/>
            <a:chOff x="2902881" y="4369576"/>
            <a:chExt cx="8724592" cy="642071"/>
          </a:xfrm>
        </p:grpSpPr>
        <p:pic>
          <p:nvPicPr>
            <p:cNvPr id="14" name="Picture 40" descr="https://upload.wikimedia.org/wikipedia/en/1/17/Tangerine_Bank_Logo.png">
              <a:hlinkClick r:id="rId3"/>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2902881" y="4539347"/>
              <a:ext cx="1330271" cy="302528"/>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72"/>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621163" y="4529915"/>
              <a:ext cx="877542" cy="321393"/>
            </a:xfrm>
            <a:prstGeom prst="rect">
              <a:avLst/>
            </a:prstGeom>
          </p:spPr>
        </p:pic>
        <p:pic>
          <p:nvPicPr>
            <p:cNvPr id="77" name="Picture 76"/>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8058728" y="4369576"/>
              <a:ext cx="1707331" cy="642071"/>
            </a:xfrm>
            <a:prstGeom prst="rect">
              <a:avLst/>
            </a:prstGeom>
          </p:spPr>
        </p:pic>
        <p:pic>
          <p:nvPicPr>
            <p:cNvPr id="78" name="Picture 77"/>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0154069" y="4446686"/>
              <a:ext cx="1473404" cy="487850"/>
            </a:xfrm>
            <a:prstGeom prst="rect">
              <a:avLst/>
            </a:prstGeom>
          </p:spPr>
        </p:pic>
        <p:pic>
          <p:nvPicPr>
            <p:cNvPr id="85" name="Picture 8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886716" y="4440852"/>
              <a:ext cx="1784001" cy="499519"/>
            </a:xfrm>
            <a:prstGeom prst="rect">
              <a:avLst/>
            </a:prstGeom>
          </p:spPr>
        </p:pic>
      </p:grpSp>
      <p:grpSp>
        <p:nvGrpSpPr>
          <p:cNvPr id="1027" name="Group 1026">
            <a:extLst>
              <a:ext uri="{FF2B5EF4-FFF2-40B4-BE49-F238E27FC236}">
                <a16:creationId xmlns:a16="http://schemas.microsoft.com/office/drawing/2014/main" id="{2128D47B-D3C3-45D6-A047-8B6C9296F6EC}"/>
              </a:ext>
            </a:extLst>
          </p:cNvPr>
          <p:cNvGrpSpPr/>
          <p:nvPr/>
        </p:nvGrpSpPr>
        <p:grpSpPr>
          <a:xfrm>
            <a:off x="2903789" y="2665873"/>
            <a:ext cx="6668415" cy="765919"/>
            <a:chOff x="2902881" y="2665655"/>
            <a:chExt cx="6670307" cy="766135"/>
          </a:xfrm>
        </p:grpSpPr>
        <p:pic>
          <p:nvPicPr>
            <p:cNvPr id="12" name="Picture 36" descr="http://pnptc.s3.amazonaws.com/wp-content/uploads/2015/08/Carnegie-Mellon.png">
              <a:hlinkClick r:id="rId9"/>
            </p:cNvPr>
            <p:cNvPicPr>
              <a:picLocks noChangeAspect="1" noChangeArrowheads="1"/>
            </p:cNvPicPr>
            <p:nvPr/>
          </p:nvPicPr>
          <p:blipFill>
            <a:blip r:embed="rId10" cstate="print">
              <a:extLst>
                <a:ext uri="{28A0092B-C50C-407E-A947-70E740481C1C}">
                  <a14:useLocalDpi xmlns:a14="http://schemas.microsoft.com/office/drawing/2010/main"/>
                </a:ext>
              </a:extLst>
            </a:blip>
            <a:srcRect/>
            <a:stretch>
              <a:fillRect/>
            </a:stretch>
          </p:blipFill>
          <p:spPr bwMode="auto">
            <a:xfrm>
              <a:off x="2902881" y="2813888"/>
              <a:ext cx="724401" cy="469669"/>
            </a:xfrm>
            <a:prstGeom prst="rect">
              <a:avLst/>
            </a:prstGeom>
            <a:noFill/>
            <a:extLst>
              <a:ext uri="{909E8E84-426E-40DD-AFC4-6F175D3DCCD1}">
                <a14:hiddenFill xmlns:a14="http://schemas.microsoft.com/office/drawing/2010/main">
                  <a:solidFill>
                    <a:srgbClr val="FFFFFF"/>
                  </a:solidFill>
                </a14:hiddenFill>
              </a:ext>
            </a:extLst>
          </p:spPr>
        </p:pic>
        <p:pic>
          <p:nvPicPr>
            <p:cNvPr id="75" name="Picture 74"/>
            <p:cNvPicPr>
              <a:picLocks noChangeAspect="1"/>
            </p:cNvPicPr>
            <p:nvPr/>
          </p:nvPicPr>
          <p:blipFill rotWithShape="1">
            <a:blip r:embed="rId11" cstate="print">
              <a:extLst>
                <a:ext uri="{28A0092B-C50C-407E-A947-70E740481C1C}">
                  <a14:useLocalDpi xmlns:a14="http://schemas.microsoft.com/office/drawing/2010/main"/>
                </a:ext>
              </a:extLst>
            </a:blip>
            <a:srcRect l="21448" r="20976"/>
            <a:stretch/>
          </p:blipFill>
          <p:spPr>
            <a:xfrm>
              <a:off x="7632872" y="2665655"/>
              <a:ext cx="441105" cy="766135"/>
            </a:xfrm>
            <a:prstGeom prst="rect">
              <a:avLst/>
            </a:prstGeom>
          </p:spPr>
        </p:pic>
        <p:pic>
          <p:nvPicPr>
            <p:cNvPr id="82" name="Picture 81"/>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8627177" y="2893517"/>
              <a:ext cx="946011" cy="310410"/>
            </a:xfrm>
            <a:prstGeom prst="rect">
              <a:avLst/>
            </a:prstGeom>
          </p:spPr>
        </p:pic>
        <p:pic>
          <p:nvPicPr>
            <p:cNvPr id="1026" name="Picture 2" descr="Image result for KC logo png">
              <a:extLst>
                <a:ext uri="{FF2B5EF4-FFF2-40B4-BE49-F238E27FC236}">
                  <a16:creationId xmlns:a16="http://schemas.microsoft.com/office/drawing/2014/main" id="{D502ED09-343D-4D40-95B2-32EB473F86E4}"/>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4385" t="3105" r="4998" b="5605"/>
            <a:stretch/>
          </p:blipFill>
          <p:spPr bwMode="auto">
            <a:xfrm>
              <a:off x="4180482" y="2714462"/>
              <a:ext cx="711777" cy="66852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lawrence township logo png">
              <a:extLst>
                <a:ext uri="{FF2B5EF4-FFF2-40B4-BE49-F238E27FC236}">
                  <a16:creationId xmlns:a16="http://schemas.microsoft.com/office/drawing/2014/main" id="{F8B14EBB-8CE1-423E-9593-968C4CFEEA4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445459" y="2730959"/>
              <a:ext cx="1634213" cy="63552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24" name="Group 1023">
            <a:extLst>
              <a:ext uri="{FF2B5EF4-FFF2-40B4-BE49-F238E27FC236}">
                <a16:creationId xmlns:a16="http://schemas.microsoft.com/office/drawing/2014/main" id="{B337AE08-0CC9-4EF7-B39D-1A036E869C13}"/>
              </a:ext>
            </a:extLst>
          </p:cNvPr>
          <p:cNvGrpSpPr/>
          <p:nvPr/>
        </p:nvGrpSpPr>
        <p:grpSpPr>
          <a:xfrm>
            <a:off x="2903789" y="1047161"/>
            <a:ext cx="8622508" cy="534827"/>
            <a:chOff x="2902881" y="1046485"/>
            <a:chExt cx="8624955" cy="534978"/>
          </a:xfrm>
        </p:grpSpPr>
        <p:pic>
          <p:nvPicPr>
            <p:cNvPr id="9" name="Picture 70" descr="http://restaurantleadership.com/wp-content/uploads/2015/10/ziosk_fstec15.jpg">
              <a:hlinkClick r:id="rId15"/>
            </p:cNvPr>
            <p:cNvPicPr>
              <a:picLocks noChangeAspect="1" noChangeArrowheads="1"/>
            </p:cNvPicPr>
            <p:nvPr/>
          </p:nvPicPr>
          <p:blipFill rotWithShape="1">
            <a:blip r:embed="rId16"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bwMode="auto">
            <a:xfrm>
              <a:off x="10855811" y="1189759"/>
              <a:ext cx="672025" cy="248430"/>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p:cNvPicPr>
              <a:picLocks noChangeAspect="1"/>
            </p:cNvPicPr>
            <p:nvPr/>
          </p:nvPicPr>
          <p:blipFill>
            <a:blip r:embed="rId17" cstate="print">
              <a:extLst>
                <a:ext uri="{BEBA8EAE-BF5A-486C-A8C5-ECC9F3942E4B}">
                  <a14:imgProps xmlns:a14="http://schemas.microsoft.com/office/drawing/2010/main">
                    <a14:imgLayer r:embed="rId18">
                      <a14:imgEffect>
                        <a14:backgroundRemoval t="0" b="100000" l="0" r="100000">
                          <a14:foregroundMark x1="46326" y1="58794" x2="46326" y2="58794"/>
                          <a14:foregroundMark x1="59744" y1="55779" x2="59744" y2="55779"/>
                          <a14:foregroundMark x1="56869" y1="74874" x2="56869" y2="74874"/>
                        </a14:backgroundRemoval>
                      </a14:imgEffect>
                    </a14:imgLayer>
                  </a14:imgProps>
                </a:ext>
                <a:ext uri="{28A0092B-C50C-407E-A947-70E740481C1C}">
                  <a14:useLocalDpi xmlns:a14="http://schemas.microsoft.com/office/drawing/2010/main"/>
                </a:ext>
              </a:extLst>
            </a:blip>
            <a:stretch>
              <a:fillRect/>
            </a:stretch>
          </p:blipFill>
          <p:spPr>
            <a:xfrm>
              <a:off x="3983472" y="1046485"/>
              <a:ext cx="841446" cy="534978"/>
            </a:xfrm>
            <a:prstGeom prst="rect">
              <a:avLst/>
            </a:prstGeom>
          </p:spPr>
        </p:pic>
        <p:pic>
          <p:nvPicPr>
            <p:cNvPr id="63" name="Picture 62"/>
            <p:cNvPicPr>
              <a:picLocks noChangeAspect="1"/>
            </p:cNvPicPr>
            <p:nvPr/>
          </p:nvPicPr>
          <p:blipFill>
            <a:blip r:embed="rId19" cstate="print">
              <a:clrChange>
                <a:clrFrom>
                  <a:srgbClr val="FFFFFF"/>
                </a:clrFrom>
                <a:clrTo>
                  <a:srgbClr val="FFFFFF">
                    <a:alpha val="0"/>
                  </a:srgbClr>
                </a:clrTo>
              </a:clrChange>
              <a:extLst>
                <a:ext uri="{BEBA8EAE-BF5A-486C-A8C5-ECC9F3942E4B}">
                  <a14:imgProps xmlns:a14="http://schemas.microsoft.com/office/drawing/2010/main">
                    <a14:imgLayer r:embed="rId20">
                      <a14:imgEffect>
                        <a14:brightnessContrast bright="4000"/>
                      </a14:imgEffect>
                    </a14:imgLayer>
                  </a14:imgProps>
                </a:ext>
                <a:ext uri="{28A0092B-C50C-407E-A947-70E740481C1C}">
                  <a14:useLocalDpi xmlns:a14="http://schemas.microsoft.com/office/drawing/2010/main"/>
                </a:ext>
              </a:extLst>
            </a:blip>
            <a:stretch>
              <a:fillRect/>
            </a:stretch>
          </p:blipFill>
          <p:spPr>
            <a:xfrm>
              <a:off x="2902881" y="1134252"/>
              <a:ext cx="744237" cy="359444"/>
            </a:xfrm>
            <a:prstGeom prst="rect">
              <a:avLst/>
            </a:prstGeom>
          </p:spPr>
        </p:pic>
        <p:pic>
          <p:nvPicPr>
            <p:cNvPr id="64" name="Picture 63"/>
            <p:cNvPicPr>
              <a:picLocks noChangeAspect="1"/>
            </p:cNvPicPr>
            <p:nvPr/>
          </p:nvPicPr>
          <p:blipFill>
            <a:blip r:embed="rId21" cstate="print">
              <a:extLst>
                <a:ext uri="{28A0092B-C50C-407E-A947-70E740481C1C}">
                  <a14:useLocalDpi xmlns:a14="http://schemas.microsoft.com/office/drawing/2010/main"/>
                </a:ext>
              </a:extLst>
            </a:blip>
            <a:stretch>
              <a:fillRect/>
            </a:stretch>
          </p:blipFill>
          <p:spPr>
            <a:xfrm>
              <a:off x="5154095" y="1159413"/>
              <a:ext cx="949105" cy="309123"/>
            </a:xfrm>
            <a:prstGeom prst="rect">
              <a:avLst/>
            </a:prstGeom>
          </p:spPr>
        </p:pic>
        <p:pic>
          <p:nvPicPr>
            <p:cNvPr id="80" name="Picture 79"/>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6432376" y="1170336"/>
              <a:ext cx="994959" cy="287277"/>
            </a:xfrm>
            <a:prstGeom prst="rect">
              <a:avLst/>
            </a:prstGeom>
          </p:spPr>
        </p:pic>
        <p:pic>
          <p:nvPicPr>
            <p:cNvPr id="84" name="Picture 83"/>
            <p:cNvPicPr>
              <a:picLocks noChangeAspect="1"/>
            </p:cNvPicPr>
            <p:nvPr/>
          </p:nvPicPr>
          <p:blipFill>
            <a:blip r:embed="rId23" cstate="print">
              <a:extLst>
                <a:ext uri="{28A0092B-C50C-407E-A947-70E740481C1C}">
                  <a14:useLocalDpi xmlns:a14="http://schemas.microsoft.com/office/drawing/2010/main"/>
                </a:ext>
              </a:extLst>
            </a:blip>
            <a:stretch>
              <a:fillRect/>
            </a:stretch>
          </p:blipFill>
          <p:spPr>
            <a:xfrm>
              <a:off x="9281942" y="1113302"/>
              <a:ext cx="993107" cy="401344"/>
            </a:xfrm>
            <a:prstGeom prst="rect">
              <a:avLst/>
            </a:prstGeom>
          </p:spPr>
        </p:pic>
        <p:pic>
          <p:nvPicPr>
            <p:cNvPr id="97" name="Picture 96">
              <a:extLst>
                <a:ext uri="{FF2B5EF4-FFF2-40B4-BE49-F238E27FC236}">
                  <a16:creationId xmlns:a16="http://schemas.microsoft.com/office/drawing/2014/main" id="{CF5F0077-41B1-401A-B1BA-1B4FB03A1320}"/>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8076437" y="1110960"/>
              <a:ext cx="610083" cy="406028"/>
            </a:xfrm>
            <a:prstGeom prst="rect">
              <a:avLst/>
            </a:prstGeom>
          </p:spPr>
        </p:pic>
      </p:grpSp>
      <p:grpSp>
        <p:nvGrpSpPr>
          <p:cNvPr id="1025" name="Group 1024">
            <a:extLst>
              <a:ext uri="{FF2B5EF4-FFF2-40B4-BE49-F238E27FC236}">
                <a16:creationId xmlns:a16="http://schemas.microsoft.com/office/drawing/2014/main" id="{01D4F512-44C2-4201-BE13-A15AF366A7BF}"/>
              </a:ext>
            </a:extLst>
          </p:cNvPr>
          <p:cNvGrpSpPr/>
          <p:nvPr/>
        </p:nvGrpSpPr>
        <p:grpSpPr>
          <a:xfrm>
            <a:off x="2903789" y="1801353"/>
            <a:ext cx="8703016" cy="739317"/>
            <a:chOff x="2902881" y="1800890"/>
            <a:chExt cx="8705485" cy="739527"/>
          </a:xfrm>
        </p:grpSpPr>
        <p:pic>
          <p:nvPicPr>
            <p:cNvPr id="10" name="Picture 9">
              <a:hlinkClick r:id="rId25"/>
            </p:cNvPr>
            <p:cNvPicPr>
              <a:picLocks noChangeAspect="1"/>
            </p:cNvPicPr>
            <p:nvPr/>
          </p:nvPicPr>
          <p:blipFill>
            <a:blip r:embed="rId26" cstate="print">
              <a:extLst>
                <a:ext uri="{28A0092B-C50C-407E-A947-70E740481C1C}">
                  <a14:useLocalDpi xmlns:a14="http://schemas.microsoft.com/office/drawing/2010/main"/>
                </a:ext>
              </a:extLst>
            </a:blip>
            <a:stretch>
              <a:fillRect/>
            </a:stretch>
          </p:blipFill>
          <p:spPr>
            <a:xfrm>
              <a:off x="3585578" y="2053696"/>
              <a:ext cx="887388" cy="233915"/>
            </a:xfrm>
            <a:prstGeom prst="rect">
              <a:avLst/>
            </a:prstGeom>
          </p:spPr>
        </p:pic>
        <p:pic>
          <p:nvPicPr>
            <p:cNvPr id="25" name="Picture 16" descr="Image result for rollyroyce logo png"/>
            <p:cNvPicPr>
              <a:picLocks noChangeAspect="1" noChangeArrowheads="1"/>
            </p:cNvPicPr>
            <p:nvPr/>
          </p:nvPicPr>
          <p:blipFill>
            <a:blip r:embed="rId27" cstate="print">
              <a:extLst>
                <a:ext uri="{28A0092B-C50C-407E-A947-70E740481C1C}">
                  <a14:useLocalDpi xmlns:a14="http://schemas.microsoft.com/office/drawing/2010/main"/>
                </a:ext>
              </a:extLst>
            </a:blip>
            <a:srcRect/>
            <a:stretch>
              <a:fillRect/>
            </a:stretch>
          </p:blipFill>
          <p:spPr bwMode="auto">
            <a:xfrm>
              <a:off x="2902881" y="1800890"/>
              <a:ext cx="400920" cy="739527"/>
            </a:xfrm>
            <a:prstGeom prst="rect">
              <a:avLst/>
            </a:prstGeom>
            <a:noFill/>
            <a:extLst>
              <a:ext uri="{909E8E84-426E-40DD-AFC4-6F175D3DCCD1}">
                <a14:hiddenFill xmlns:a14="http://schemas.microsoft.com/office/drawing/2010/main">
                  <a:solidFill>
                    <a:srgbClr val="FFFFFF"/>
                  </a:solidFill>
                </a14:hiddenFill>
              </a:ext>
            </a:extLst>
          </p:spPr>
        </p:pic>
        <p:pic>
          <p:nvPicPr>
            <p:cNvPr id="65" name="Picture 64"/>
            <p:cNvPicPr>
              <a:picLocks noChangeAspect="1"/>
            </p:cNvPicPr>
            <p:nvPr/>
          </p:nvPicPr>
          <p:blipFill>
            <a:blip r:embed="rId28"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5942343" y="2044686"/>
              <a:ext cx="1299755" cy="251935"/>
            </a:xfrm>
            <a:prstGeom prst="rect">
              <a:avLst/>
            </a:prstGeom>
          </p:spPr>
        </p:pic>
        <p:pic>
          <p:nvPicPr>
            <p:cNvPr id="67" name="Picture 66"/>
            <p:cNvPicPr>
              <a:picLocks noChangeAspect="1"/>
            </p:cNvPicPr>
            <p:nvPr/>
          </p:nvPicPr>
          <p:blipFill rotWithShape="1">
            <a:blip r:embed="rId29" cstate="print">
              <a:clrChange>
                <a:clrFrom>
                  <a:srgbClr val="FFFFFF"/>
                </a:clrFrom>
                <a:clrTo>
                  <a:srgbClr val="FFFFFF">
                    <a:alpha val="0"/>
                  </a:srgbClr>
                </a:clrTo>
              </a:clrChange>
              <a:extLst>
                <a:ext uri="{28A0092B-C50C-407E-A947-70E740481C1C}">
                  <a14:useLocalDpi xmlns:a14="http://schemas.microsoft.com/office/drawing/2010/main"/>
                </a:ext>
              </a:extLst>
            </a:blip>
            <a:srcRect l="8215" r="7325"/>
            <a:stretch/>
          </p:blipFill>
          <p:spPr>
            <a:xfrm>
              <a:off x="7612117" y="1923800"/>
              <a:ext cx="1317876" cy="493706"/>
            </a:xfrm>
            <a:prstGeom prst="rect">
              <a:avLst/>
            </a:prstGeom>
          </p:spPr>
        </p:pic>
        <p:pic>
          <p:nvPicPr>
            <p:cNvPr id="68" name="Picture 67"/>
            <p:cNvPicPr>
              <a:picLocks noChangeAspect="1"/>
            </p:cNvPicPr>
            <p:nvPr/>
          </p:nvPicPr>
          <p:blipFill>
            <a:blip r:embed="rId30"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9300011" y="1923687"/>
              <a:ext cx="1075602" cy="493932"/>
            </a:xfrm>
            <a:prstGeom prst="rect">
              <a:avLst/>
            </a:prstGeom>
          </p:spPr>
        </p:pic>
        <p:pic>
          <p:nvPicPr>
            <p:cNvPr id="69" name="Picture 68"/>
            <p:cNvPicPr>
              <a:picLocks noChangeAspect="1"/>
            </p:cNvPicPr>
            <p:nvPr/>
          </p:nvPicPr>
          <p:blipFill>
            <a:blip r:embed="rId31" cstate="print">
              <a:extLst>
                <a:ext uri="{28A0092B-C50C-407E-A947-70E740481C1C}">
                  <a14:useLocalDpi xmlns:a14="http://schemas.microsoft.com/office/drawing/2010/main"/>
                </a:ext>
              </a:extLst>
            </a:blip>
            <a:stretch>
              <a:fillRect/>
            </a:stretch>
          </p:blipFill>
          <p:spPr>
            <a:xfrm>
              <a:off x="10745633" y="1988670"/>
              <a:ext cx="862733" cy="363967"/>
            </a:xfrm>
            <a:prstGeom prst="rect">
              <a:avLst/>
            </a:prstGeom>
          </p:spPr>
        </p:pic>
        <p:pic>
          <p:nvPicPr>
            <p:cNvPr id="98" name="Picture 97">
              <a:extLst>
                <a:ext uri="{FF2B5EF4-FFF2-40B4-BE49-F238E27FC236}">
                  <a16:creationId xmlns:a16="http://schemas.microsoft.com/office/drawing/2014/main" id="{8B2DFBBF-1B1A-4A64-A637-B37A35ED4ABA}"/>
                </a:ext>
              </a:extLst>
            </p:cNvPr>
            <p:cNvPicPr>
              <a:picLocks noChangeAspect="1"/>
            </p:cNvPicPr>
            <p:nvPr/>
          </p:nvPicPr>
          <p:blipFill>
            <a:blip r:embed="rId32"/>
            <a:stretch>
              <a:fillRect/>
            </a:stretch>
          </p:blipFill>
          <p:spPr>
            <a:xfrm>
              <a:off x="4684937" y="1944935"/>
              <a:ext cx="1045435" cy="451437"/>
            </a:xfrm>
            <a:prstGeom prst="rect">
              <a:avLst/>
            </a:prstGeom>
          </p:spPr>
        </p:pic>
      </p:grpSp>
      <p:grpSp>
        <p:nvGrpSpPr>
          <p:cNvPr id="1032" name="Group 1031">
            <a:extLst>
              <a:ext uri="{FF2B5EF4-FFF2-40B4-BE49-F238E27FC236}">
                <a16:creationId xmlns:a16="http://schemas.microsoft.com/office/drawing/2014/main" id="{79F77190-910F-4A46-A7DC-887F82C69A1D}"/>
              </a:ext>
            </a:extLst>
          </p:cNvPr>
          <p:cNvGrpSpPr/>
          <p:nvPr/>
        </p:nvGrpSpPr>
        <p:grpSpPr>
          <a:xfrm>
            <a:off x="2903786" y="6033728"/>
            <a:ext cx="8757164" cy="584003"/>
            <a:chOff x="2902881" y="6034466"/>
            <a:chExt cx="8759648" cy="584168"/>
          </a:xfrm>
        </p:grpSpPr>
        <p:pic>
          <p:nvPicPr>
            <p:cNvPr id="26" name="Picture 25">
              <a:hlinkClick r:id="rId33"/>
            </p:cNvPr>
            <p:cNvPicPr>
              <a:picLocks noChangeAspect="1"/>
            </p:cNvPicPr>
            <p:nvPr/>
          </p:nvPicPr>
          <p:blipFill>
            <a:blip r:embed="rId34" cstate="print">
              <a:extLst>
                <a:ext uri="{28A0092B-C50C-407E-A947-70E740481C1C}">
                  <a14:useLocalDpi xmlns:a14="http://schemas.microsoft.com/office/drawing/2010/main"/>
                </a:ext>
              </a:extLst>
            </a:blip>
            <a:stretch>
              <a:fillRect/>
            </a:stretch>
          </p:blipFill>
          <p:spPr>
            <a:xfrm>
              <a:off x="7052622" y="6158671"/>
              <a:ext cx="1189019" cy="335758"/>
            </a:xfrm>
            <a:prstGeom prst="rect">
              <a:avLst/>
            </a:prstGeom>
          </p:spPr>
        </p:pic>
        <p:pic>
          <p:nvPicPr>
            <p:cNvPr id="113" name="Picture 8" descr="Image result for Bit titan logo png">
              <a:extLst>
                <a:ext uri="{FF2B5EF4-FFF2-40B4-BE49-F238E27FC236}">
                  <a16:creationId xmlns:a16="http://schemas.microsoft.com/office/drawing/2014/main" id="{ADF47BD4-659F-412B-9975-B14672F42D38}"/>
                </a:ext>
              </a:extLst>
            </p:cNvPr>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2902881" y="6034466"/>
              <a:ext cx="1454554" cy="584168"/>
            </a:xfrm>
            <a:prstGeom prst="rect">
              <a:avLst/>
            </a:prstGeom>
            <a:noFill/>
            <a:extLst>
              <a:ext uri="{909E8E84-426E-40DD-AFC4-6F175D3DCCD1}">
                <a14:hiddenFill xmlns:a14="http://schemas.microsoft.com/office/drawing/2010/main">
                  <a:solidFill>
                    <a:srgbClr val="FFFFFF"/>
                  </a:solidFill>
                </a14:hiddenFill>
              </a:ext>
            </a:extLst>
          </p:spPr>
        </p:pic>
        <p:pic>
          <p:nvPicPr>
            <p:cNvPr id="114" name="Picture 113">
              <a:extLst>
                <a:ext uri="{FF2B5EF4-FFF2-40B4-BE49-F238E27FC236}">
                  <a16:creationId xmlns:a16="http://schemas.microsoft.com/office/drawing/2014/main" id="{2A698267-4341-4A77-882B-8A042C837C5B}"/>
                </a:ext>
              </a:extLst>
            </p:cNvPr>
            <p:cNvPicPr>
              <a:picLocks noChangeAspect="1"/>
            </p:cNvPicPr>
            <p:nvPr/>
          </p:nvPicPr>
          <p:blipFill>
            <a:blip r:embed="rId36"/>
            <a:stretch>
              <a:fillRect/>
            </a:stretch>
          </p:blipFill>
          <p:spPr>
            <a:xfrm>
              <a:off x="5961770" y="6067394"/>
              <a:ext cx="522767" cy="518312"/>
            </a:xfrm>
            <a:prstGeom prst="rect">
              <a:avLst/>
            </a:prstGeom>
          </p:spPr>
        </p:pic>
        <p:pic>
          <p:nvPicPr>
            <p:cNvPr id="115" name="Picture Placeholder 4">
              <a:extLst>
                <a:ext uri="{FF2B5EF4-FFF2-40B4-BE49-F238E27FC236}">
                  <a16:creationId xmlns:a16="http://schemas.microsoft.com/office/drawing/2014/main" id="{F853D3D3-3086-402A-AF9C-49AAC3AFA2F3}"/>
                </a:ext>
              </a:extLst>
            </p:cNvPr>
            <p:cNvPicPr>
              <a:picLocks noChangeAspect="1"/>
            </p:cNvPicPr>
            <p:nvPr/>
          </p:nvPicPr>
          <p:blipFill rotWithShape="1">
            <a:blip r:embed="rId37" cstate="print">
              <a:extLst>
                <a:ext uri="{28A0092B-C50C-407E-A947-70E740481C1C}">
                  <a14:useLocalDpi xmlns:a14="http://schemas.microsoft.com/office/drawing/2010/main" val="0"/>
                </a:ext>
              </a:extLst>
            </a:blip>
            <a:srcRect t="21492" b="21492"/>
            <a:stretch/>
          </p:blipFill>
          <p:spPr>
            <a:xfrm>
              <a:off x="8809726" y="6150526"/>
              <a:ext cx="997800" cy="352048"/>
            </a:xfrm>
            <a:prstGeom prst="rect">
              <a:avLst/>
            </a:prstGeom>
          </p:spPr>
        </p:pic>
        <p:pic>
          <p:nvPicPr>
            <p:cNvPr id="116" name="Picture Placeholder 1">
              <a:extLst>
                <a:ext uri="{FF2B5EF4-FFF2-40B4-BE49-F238E27FC236}">
                  <a16:creationId xmlns:a16="http://schemas.microsoft.com/office/drawing/2014/main" id="{850BF78B-E261-4A4F-8882-628505209EB6}"/>
                </a:ext>
              </a:extLst>
            </p:cNvPr>
            <p:cNvPicPr>
              <a:picLocks noChangeAspect="1"/>
            </p:cNvPicPr>
            <p:nvPr/>
          </p:nvPicPr>
          <p:blipFill>
            <a:blip r:embed="rId38">
              <a:extLst>
                <a:ext uri="{28A0092B-C50C-407E-A947-70E740481C1C}">
                  <a14:useLocalDpi xmlns:a14="http://schemas.microsoft.com/office/drawing/2010/main" val="0"/>
                </a:ext>
              </a:extLst>
            </a:blip>
            <a:stretch>
              <a:fillRect/>
            </a:stretch>
          </p:blipFill>
          <p:spPr>
            <a:xfrm>
              <a:off x="10375613" y="6208639"/>
              <a:ext cx="1286916" cy="235822"/>
            </a:xfrm>
            <a:prstGeom prst="rect">
              <a:avLst/>
            </a:prstGeom>
          </p:spPr>
        </p:pic>
        <p:pic>
          <p:nvPicPr>
            <p:cNvPr id="106" name="Picture Placeholder 24">
              <a:extLst>
                <a:ext uri="{FF2B5EF4-FFF2-40B4-BE49-F238E27FC236}">
                  <a16:creationId xmlns:a16="http://schemas.microsoft.com/office/drawing/2014/main" id="{CF388C49-710D-4733-82DC-8316E2B70E67}"/>
                </a:ext>
              </a:extLst>
            </p:cNvPr>
            <p:cNvPicPr>
              <a:picLocks noChangeAspect="1"/>
            </p:cNvPicPr>
            <p:nvPr/>
          </p:nvPicPr>
          <p:blipFill>
            <a:blip r:embed="rId39"/>
            <a:srcRect l="1588" r="1588"/>
            <a:stretch>
              <a:fillRect/>
            </a:stretch>
          </p:blipFill>
          <p:spPr>
            <a:xfrm>
              <a:off x="4925520" y="6082924"/>
              <a:ext cx="468165" cy="487252"/>
            </a:xfrm>
            <a:prstGeom prst="rect">
              <a:avLst/>
            </a:prstGeom>
            <a:ln>
              <a:noFill/>
            </a:ln>
          </p:spPr>
        </p:pic>
      </p:grpSp>
      <p:grpSp>
        <p:nvGrpSpPr>
          <p:cNvPr id="1031" name="Group 1030">
            <a:extLst>
              <a:ext uri="{FF2B5EF4-FFF2-40B4-BE49-F238E27FC236}">
                <a16:creationId xmlns:a16="http://schemas.microsoft.com/office/drawing/2014/main" id="{1C7470CA-BAD2-4D03-B7AB-C0470A863FDA}"/>
              </a:ext>
            </a:extLst>
          </p:cNvPr>
          <p:cNvGrpSpPr/>
          <p:nvPr/>
        </p:nvGrpSpPr>
        <p:grpSpPr>
          <a:xfrm>
            <a:off x="2903787" y="5261015"/>
            <a:ext cx="8657126" cy="518165"/>
            <a:chOff x="2902881" y="5261534"/>
            <a:chExt cx="8659582" cy="518312"/>
          </a:xfrm>
        </p:grpSpPr>
        <p:pic>
          <p:nvPicPr>
            <p:cNvPr id="72" name="Picture 71"/>
            <p:cNvPicPr>
              <a:picLocks noChangeAspect="1"/>
            </p:cNvPicPr>
            <p:nvPr/>
          </p:nvPicPr>
          <p:blipFill rotWithShape="1">
            <a:blip r:embed="rId40" cstate="print">
              <a:extLst>
                <a:ext uri="{28A0092B-C50C-407E-A947-70E740481C1C}">
                  <a14:useLocalDpi xmlns:a14="http://schemas.microsoft.com/office/drawing/2010/main"/>
                </a:ext>
              </a:extLst>
            </a:blip>
            <a:srcRect l="10139" r="9583"/>
            <a:stretch/>
          </p:blipFill>
          <p:spPr>
            <a:xfrm>
              <a:off x="7081018" y="5354068"/>
              <a:ext cx="1065587" cy="333244"/>
            </a:xfrm>
            <a:prstGeom prst="rect">
              <a:avLst/>
            </a:prstGeom>
          </p:spPr>
        </p:pic>
        <p:pic>
          <p:nvPicPr>
            <p:cNvPr id="74" name="Picture 73"/>
            <p:cNvPicPr>
              <a:picLocks noChangeAspect="1"/>
            </p:cNvPicPr>
            <p:nvPr/>
          </p:nvPicPr>
          <p:blipFill rotWithShape="1">
            <a:blip r:embed="rId41" cstate="print">
              <a:clrChange>
                <a:clrFrom>
                  <a:srgbClr val="FFFFFF"/>
                </a:clrFrom>
                <a:clrTo>
                  <a:srgbClr val="FFFFFF">
                    <a:alpha val="0"/>
                  </a:srgbClr>
                </a:clrTo>
              </a:clrChange>
              <a:extLst>
                <a:ext uri="{28A0092B-C50C-407E-A947-70E740481C1C}">
                  <a14:useLocalDpi xmlns:a14="http://schemas.microsoft.com/office/drawing/2010/main"/>
                </a:ext>
              </a:extLst>
            </a:blip>
            <a:srcRect l="4742" r="3800"/>
            <a:stretch/>
          </p:blipFill>
          <p:spPr>
            <a:xfrm>
              <a:off x="8612217" y="5261534"/>
              <a:ext cx="1307286" cy="518312"/>
            </a:xfrm>
            <a:prstGeom prst="rect">
              <a:avLst/>
            </a:prstGeom>
          </p:spPr>
        </p:pic>
        <p:pic>
          <p:nvPicPr>
            <p:cNvPr id="76" name="Picture 75"/>
            <p:cNvPicPr>
              <a:picLocks noChangeAspect="1"/>
            </p:cNvPicPr>
            <p:nvPr/>
          </p:nvPicPr>
          <p:blipFill>
            <a:blip r:embed="rId42" cstate="print">
              <a:extLst>
                <a:ext uri="{28A0092B-C50C-407E-A947-70E740481C1C}">
                  <a14:useLocalDpi xmlns:a14="http://schemas.microsoft.com/office/drawing/2010/main"/>
                </a:ext>
              </a:extLst>
            </a:blip>
            <a:stretch>
              <a:fillRect/>
            </a:stretch>
          </p:blipFill>
          <p:spPr>
            <a:xfrm>
              <a:off x="2902881" y="5329353"/>
              <a:ext cx="1432485" cy="382674"/>
            </a:xfrm>
            <a:prstGeom prst="rect">
              <a:avLst/>
            </a:prstGeom>
          </p:spPr>
        </p:pic>
        <p:pic>
          <p:nvPicPr>
            <p:cNvPr id="79" name="Picture 78"/>
            <p:cNvPicPr>
              <a:picLocks noChangeAspect="1"/>
            </p:cNvPicPr>
            <p:nvPr/>
          </p:nvPicPr>
          <p:blipFill>
            <a:blip r:embed="rId43" cstate="print">
              <a:extLst>
                <a:ext uri="{28A0092B-C50C-407E-A947-70E740481C1C}">
                  <a14:useLocalDpi xmlns:a14="http://schemas.microsoft.com/office/drawing/2010/main"/>
                </a:ext>
              </a:extLst>
            </a:blip>
            <a:stretch>
              <a:fillRect/>
            </a:stretch>
          </p:blipFill>
          <p:spPr>
            <a:xfrm>
              <a:off x="4800978" y="5351699"/>
              <a:ext cx="869583" cy="337982"/>
            </a:xfrm>
            <a:prstGeom prst="rect">
              <a:avLst/>
            </a:prstGeom>
          </p:spPr>
        </p:pic>
        <p:pic>
          <p:nvPicPr>
            <p:cNvPr id="117" name="Picture 116">
              <a:extLst>
                <a:ext uri="{FF2B5EF4-FFF2-40B4-BE49-F238E27FC236}">
                  <a16:creationId xmlns:a16="http://schemas.microsoft.com/office/drawing/2014/main" id="{84FA1F83-1A2C-4057-95F8-66D2EB96B269}"/>
                </a:ext>
              </a:extLst>
            </p:cNvPr>
            <p:cNvPicPr>
              <a:picLocks noChangeAspect="1"/>
            </p:cNvPicPr>
            <p:nvPr/>
          </p:nvPicPr>
          <p:blipFill>
            <a:blip r:embed="rId44"/>
            <a:stretch>
              <a:fillRect/>
            </a:stretch>
          </p:blipFill>
          <p:spPr>
            <a:xfrm>
              <a:off x="10385115" y="5311668"/>
              <a:ext cx="1177348" cy="418044"/>
            </a:xfrm>
            <a:prstGeom prst="rect">
              <a:avLst/>
            </a:prstGeom>
          </p:spPr>
        </p:pic>
        <p:pic>
          <p:nvPicPr>
            <p:cNvPr id="11" name="Picture 10">
              <a:extLst>
                <a:ext uri="{FF2B5EF4-FFF2-40B4-BE49-F238E27FC236}">
                  <a16:creationId xmlns:a16="http://schemas.microsoft.com/office/drawing/2014/main" id="{E14BE892-F5D8-4832-98D1-DF9F1FFC6AAC}"/>
                </a:ext>
              </a:extLst>
            </p:cNvPr>
            <p:cNvPicPr>
              <a:picLocks noChangeAspect="1"/>
            </p:cNvPicPr>
            <p:nvPr/>
          </p:nvPicPr>
          <p:blipFill>
            <a:blip r:embed="rId45"/>
            <a:stretch>
              <a:fillRect/>
            </a:stretch>
          </p:blipFill>
          <p:spPr>
            <a:xfrm>
              <a:off x="6136173" y="5350780"/>
              <a:ext cx="479233" cy="339820"/>
            </a:xfrm>
            <a:prstGeom prst="rect">
              <a:avLst/>
            </a:prstGeom>
          </p:spPr>
        </p:pic>
      </p:grpSp>
      <p:grpSp>
        <p:nvGrpSpPr>
          <p:cNvPr id="1029" name="Group 1028">
            <a:extLst>
              <a:ext uri="{FF2B5EF4-FFF2-40B4-BE49-F238E27FC236}">
                <a16:creationId xmlns:a16="http://schemas.microsoft.com/office/drawing/2014/main" id="{C2EFA19F-0EBF-4D4A-977C-30BC29E3A021}"/>
              </a:ext>
            </a:extLst>
          </p:cNvPr>
          <p:cNvGrpSpPr/>
          <p:nvPr/>
        </p:nvGrpSpPr>
        <p:grpSpPr>
          <a:xfrm>
            <a:off x="2903788" y="3453037"/>
            <a:ext cx="8983009" cy="877724"/>
            <a:chOff x="2902881" y="3453043"/>
            <a:chExt cx="8985558" cy="877973"/>
          </a:xfrm>
        </p:grpSpPr>
        <p:pic>
          <p:nvPicPr>
            <p:cNvPr id="13" name="Picture 8" descr="http://www.swedishlifesciences.se/sites/default/files/company_profiles/608/logo/aerocrine_ab-logo_high.jpg">
              <a:hlinkClick r:id="rId46"/>
            </p:cNvPr>
            <p:cNvPicPr>
              <a:picLocks noChangeAspect="1" noChangeArrowheads="1"/>
            </p:cNvPicPr>
            <p:nvPr/>
          </p:nvPicPr>
          <p:blipFill>
            <a:blip r:embed="rId47"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9442792" y="3747063"/>
              <a:ext cx="1100988" cy="17714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8" descr="Image result for beth israil deaconess png"/>
            <p:cNvPicPr>
              <a:picLocks noChangeAspect="1" noChangeArrowheads="1"/>
            </p:cNvPicPr>
            <p:nvPr/>
          </p:nvPicPr>
          <p:blipFill>
            <a:blip r:embed="rId48" cstate="print">
              <a:extLst>
                <a:ext uri="{28A0092B-C50C-407E-A947-70E740481C1C}">
                  <a14:useLocalDpi xmlns:a14="http://schemas.microsoft.com/office/drawing/2010/main"/>
                </a:ext>
              </a:extLst>
            </a:blip>
            <a:srcRect/>
            <a:stretch>
              <a:fillRect/>
            </a:stretch>
          </p:blipFill>
          <p:spPr bwMode="auto">
            <a:xfrm>
              <a:off x="7517406" y="3622631"/>
              <a:ext cx="1751951" cy="426011"/>
            </a:xfrm>
            <a:prstGeom prst="rect">
              <a:avLst/>
            </a:prstGeom>
            <a:noFill/>
            <a:extLst>
              <a:ext uri="{909E8E84-426E-40DD-AFC4-6F175D3DCCD1}">
                <a14:hiddenFill xmlns:a14="http://schemas.microsoft.com/office/drawing/2010/main">
                  <a:solidFill>
                    <a:srgbClr val="FFFFFF"/>
                  </a:solidFill>
                </a14:hiddenFill>
              </a:ext>
            </a:extLst>
          </p:spPr>
        </p:pic>
        <p:pic>
          <p:nvPicPr>
            <p:cNvPr id="71" name="Picture 70"/>
            <p:cNvPicPr/>
            <p:nvPr/>
          </p:nvPicPr>
          <p:blipFill>
            <a:blip r:embed="rId49"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bwMode="auto">
            <a:xfrm>
              <a:off x="4482051" y="3665888"/>
              <a:ext cx="1481447" cy="339497"/>
            </a:xfrm>
            <a:prstGeom prst="rect">
              <a:avLst/>
            </a:prstGeom>
            <a:noFill/>
            <a:ln>
              <a:noFill/>
            </a:ln>
          </p:spPr>
        </p:pic>
        <p:pic>
          <p:nvPicPr>
            <p:cNvPr id="83" name="Picture 82"/>
            <p:cNvPicPr>
              <a:picLocks noChangeAspect="1"/>
            </p:cNvPicPr>
            <p:nvPr/>
          </p:nvPicPr>
          <p:blipFill>
            <a:blip r:embed="rId50" cstate="print">
              <a:extLst>
                <a:ext uri="{28A0092B-C50C-407E-A947-70E740481C1C}">
                  <a14:useLocalDpi xmlns:a14="http://schemas.microsoft.com/office/drawing/2010/main"/>
                </a:ext>
              </a:extLst>
            </a:blip>
            <a:stretch>
              <a:fillRect/>
            </a:stretch>
          </p:blipFill>
          <p:spPr>
            <a:xfrm>
              <a:off x="10717216" y="3453043"/>
              <a:ext cx="1171223" cy="546723"/>
            </a:xfrm>
            <a:prstGeom prst="rect">
              <a:avLst/>
            </a:prstGeom>
          </p:spPr>
        </p:pic>
        <p:pic>
          <p:nvPicPr>
            <p:cNvPr id="87" name="Picture 86"/>
            <p:cNvPicPr>
              <a:picLocks noChangeAspect="1"/>
            </p:cNvPicPr>
            <p:nvPr/>
          </p:nvPicPr>
          <p:blipFill>
            <a:blip r:embed="rId51"/>
            <a:stretch>
              <a:fillRect/>
            </a:stretch>
          </p:blipFill>
          <p:spPr>
            <a:xfrm>
              <a:off x="2902881" y="3485159"/>
              <a:ext cx="1405735" cy="845857"/>
            </a:xfrm>
            <a:prstGeom prst="rect">
              <a:avLst/>
            </a:prstGeom>
          </p:spPr>
        </p:pic>
        <p:pic>
          <p:nvPicPr>
            <p:cNvPr id="103" name="Picture 102">
              <a:extLst>
                <a:ext uri="{FF2B5EF4-FFF2-40B4-BE49-F238E27FC236}">
                  <a16:creationId xmlns:a16="http://schemas.microsoft.com/office/drawing/2014/main" id="{3364FAB8-D2D6-48C3-9EED-D67EB8209240}"/>
                </a:ext>
              </a:extLst>
            </p:cNvPr>
            <p:cNvPicPr>
              <a:picLocks noChangeAspect="1"/>
            </p:cNvPicPr>
            <p:nvPr/>
          </p:nvPicPr>
          <p:blipFill>
            <a:blip r:embed="rId52" cstate="print">
              <a:extLst>
                <a:ext uri="{28A0092B-C50C-407E-A947-70E740481C1C}">
                  <a14:useLocalDpi xmlns:a14="http://schemas.microsoft.com/office/drawing/2010/main" val="0"/>
                </a:ext>
              </a:extLst>
            </a:blip>
            <a:stretch>
              <a:fillRect/>
            </a:stretch>
          </p:blipFill>
          <p:spPr>
            <a:xfrm>
              <a:off x="6136933" y="3678362"/>
              <a:ext cx="1207038" cy="374118"/>
            </a:xfrm>
            <a:prstGeom prst="rect">
              <a:avLst/>
            </a:prstGeom>
          </p:spPr>
        </p:pic>
      </p:grpSp>
      <p:grpSp>
        <p:nvGrpSpPr>
          <p:cNvPr id="3" name="Group 2">
            <a:extLst>
              <a:ext uri="{FF2B5EF4-FFF2-40B4-BE49-F238E27FC236}">
                <a16:creationId xmlns:a16="http://schemas.microsoft.com/office/drawing/2014/main" id="{50054622-9F5D-4402-B0B0-83B87DB33083}"/>
              </a:ext>
            </a:extLst>
          </p:cNvPr>
          <p:cNvGrpSpPr/>
          <p:nvPr/>
        </p:nvGrpSpPr>
        <p:grpSpPr>
          <a:xfrm>
            <a:off x="268354" y="1008603"/>
            <a:ext cx="2316186" cy="610300"/>
            <a:chOff x="266700" y="1007915"/>
            <a:chExt cx="2316843" cy="610474"/>
          </a:xfrm>
        </p:grpSpPr>
        <p:grpSp>
          <p:nvGrpSpPr>
            <p:cNvPr id="101" name="Group 100">
              <a:extLst>
                <a:ext uri="{FF2B5EF4-FFF2-40B4-BE49-F238E27FC236}">
                  <a16:creationId xmlns:a16="http://schemas.microsoft.com/office/drawing/2014/main" id="{08E0ABB8-B3D6-4346-966E-C3E5F0E7641D}"/>
                </a:ext>
              </a:extLst>
            </p:cNvPr>
            <p:cNvGrpSpPr/>
            <p:nvPr/>
          </p:nvGrpSpPr>
          <p:grpSpPr>
            <a:xfrm>
              <a:off x="266700" y="1007915"/>
              <a:ext cx="2253542" cy="610474"/>
              <a:chOff x="265492" y="1007915"/>
              <a:chExt cx="2253542" cy="610474"/>
            </a:xfrm>
          </p:grpSpPr>
          <p:grpSp>
            <p:nvGrpSpPr>
              <p:cNvPr id="17" name="Group 16">
                <a:extLst>
                  <a:ext uri="{FF2B5EF4-FFF2-40B4-BE49-F238E27FC236}">
                    <a16:creationId xmlns:a16="http://schemas.microsoft.com/office/drawing/2014/main" id="{AE043996-82F4-42CA-B1DF-3D76428B6F03}"/>
                  </a:ext>
                </a:extLst>
              </p:cNvPr>
              <p:cNvGrpSpPr/>
              <p:nvPr/>
            </p:nvGrpSpPr>
            <p:grpSpPr>
              <a:xfrm>
                <a:off x="265492" y="1106975"/>
                <a:ext cx="407691" cy="412355"/>
                <a:chOff x="461795" y="1418224"/>
                <a:chExt cx="415866" cy="420624"/>
              </a:xfrm>
            </p:grpSpPr>
            <p:sp>
              <p:nvSpPr>
                <p:cNvPr id="28" name="Oval 27"/>
                <p:cNvSpPr/>
                <p:nvPr/>
              </p:nvSpPr>
              <p:spPr bwMode="auto">
                <a:xfrm rot="5400000">
                  <a:off x="459416" y="1420603"/>
                  <a:ext cx="420624" cy="415866"/>
                </a:xfrm>
                <a:prstGeom prst="ellipse">
                  <a:avLst/>
                </a:prstGeom>
                <a:solidFill>
                  <a:schemeClr val="bg1"/>
                </a:solidFill>
                <a:ln w="15875" cap="flat" cmpd="sng" algn="ctr">
                  <a:solidFill>
                    <a:schemeClr val="bg2">
                      <a:lumMod val="90000"/>
                    </a:schemeClr>
                  </a:solidFill>
                  <a:prstDash val="solid"/>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endParaRPr kumimoji="0" lang="en-US" sz="2745" b="0" i="0" u="none" strike="noStrike" kern="0" cap="none" spc="0" normalizeH="0" baseline="0" noProof="0" err="1">
                    <a:ln>
                      <a:noFill/>
                    </a:ln>
                    <a:gradFill>
                      <a:gsLst>
                        <a:gs pos="100000">
                          <a:srgbClr val="737373"/>
                        </a:gs>
                        <a:gs pos="0">
                          <a:srgbClr val="737373"/>
                        </a:gs>
                      </a:gsLst>
                      <a:lin ang="5400000" scaled="0"/>
                    </a:gradFill>
                    <a:effectLst/>
                    <a:uLnTx/>
                    <a:uFillTx/>
                    <a:latin typeface="Segoe UI Semilight" panose="020B0402040204020203" pitchFamily="34" charset="0"/>
                    <a:ea typeface="Segoe UI" pitchFamily="34" charset="0"/>
                    <a:cs typeface="Segoe UI Semilight" panose="020B0402040204020203" pitchFamily="34" charset="0"/>
                  </a:endParaRPr>
                </a:p>
              </p:txBody>
            </p:sp>
            <p:grpSp>
              <p:nvGrpSpPr>
                <p:cNvPr id="29" name="Group 28"/>
                <p:cNvGrpSpPr/>
                <p:nvPr/>
              </p:nvGrpSpPr>
              <p:grpSpPr>
                <a:xfrm>
                  <a:off x="572693" y="1537081"/>
                  <a:ext cx="194070" cy="182910"/>
                  <a:chOff x="2712111" y="2545556"/>
                  <a:chExt cx="233388" cy="219966"/>
                </a:xfrm>
              </p:grpSpPr>
              <p:sp>
                <p:nvSpPr>
                  <p:cNvPr id="30" name="Oval 10"/>
                  <p:cNvSpPr>
                    <a:spLocks noChangeArrowheads="1"/>
                  </p:cNvSpPr>
                  <p:nvPr/>
                </p:nvSpPr>
                <p:spPr bwMode="auto">
                  <a:xfrm>
                    <a:off x="2823123" y="2717755"/>
                    <a:ext cx="45720" cy="46036"/>
                  </a:xfrm>
                  <a:prstGeom prst="ellipse">
                    <a:avLst/>
                  </a:prstGeom>
                  <a:noFill/>
                  <a:ln w="12700" cap="flat" cmpd="sng" algn="ctr">
                    <a:solidFill>
                      <a:schemeClr val="accent1"/>
                    </a:solidFill>
                    <a:prstDash val="solid"/>
                    <a:miter lim="800000"/>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endParaRPr kumimoji="0" lang="en-US" sz="2745" b="0" i="0" u="none" strike="noStrike" kern="0" cap="none" spc="0" normalizeH="0" baseline="0" noProof="0">
                      <a:ln>
                        <a:noFill/>
                      </a:ln>
                      <a:gradFill>
                        <a:gsLst>
                          <a:gs pos="100000">
                            <a:srgbClr val="737373"/>
                          </a:gs>
                          <a:gs pos="0">
                            <a:srgbClr val="737373"/>
                          </a:gs>
                        </a:gsLst>
                        <a:lin ang="5400000" scaled="0"/>
                      </a:gradFill>
                      <a:effectLst/>
                      <a:uLnTx/>
                      <a:uFillTx/>
                      <a:latin typeface="Segoe UI Semilight" panose="020B0402040204020203" pitchFamily="34" charset="0"/>
                      <a:ea typeface="Segoe UI" pitchFamily="34" charset="0"/>
                      <a:cs typeface="Segoe UI Semilight" panose="020B0402040204020203" pitchFamily="34" charset="0"/>
                    </a:endParaRPr>
                  </a:p>
                </p:txBody>
              </p:sp>
              <p:sp>
                <p:nvSpPr>
                  <p:cNvPr id="31" name="Oval 11"/>
                  <p:cNvSpPr>
                    <a:spLocks noChangeArrowheads="1"/>
                  </p:cNvSpPr>
                  <p:nvPr/>
                </p:nvSpPr>
                <p:spPr bwMode="auto">
                  <a:xfrm>
                    <a:off x="2725103" y="2716024"/>
                    <a:ext cx="45720" cy="49498"/>
                  </a:xfrm>
                  <a:prstGeom prst="ellipse">
                    <a:avLst/>
                  </a:prstGeom>
                  <a:noFill/>
                  <a:ln w="12700" cap="flat" cmpd="sng" algn="ctr">
                    <a:solidFill>
                      <a:schemeClr val="accent1"/>
                    </a:solidFill>
                    <a:prstDash val="solid"/>
                    <a:miter lim="800000"/>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endParaRPr kumimoji="0" lang="en-US" sz="2745" b="0" i="0" u="none" strike="noStrike" kern="0" cap="none" spc="0" normalizeH="0" baseline="0" noProof="0">
                      <a:ln>
                        <a:noFill/>
                      </a:ln>
                      <a:gradFill>
                        <a:gsLst>
                          <a:gs pos="100000">
                            <a:srgbClr val="737373"/>
                          </a:gs>
                          <a:gs pos="0">
                            <a:srgbClr val="737373"/>
                          </a:gs>
                        </a:gsLst>
                        <a:lin ang="5400000" scaled="0"/>
                      </a:gradFill>
                      <a:effectLst/>
                      <a:uLnTx/>
                      <a:uFillTx/>
                      <a:latin typeface="Segoe UI Semilight" panose="020B0402040204020203" pitchFamily="34" charset="0"/>
                      <a:ea typeface="Segoe UI" pitchFamily="34" charset="0"/>
                      <a:cs typeface="Segoe UI Semilight" panose="020B0402040204020203" pitchFamily="34" charset="0"/>
                    </a:endParaRPr>
                  </a:p>
                </p:txBody>
              </p:sp>
              <p:sp>
                <p:nvSpPr>
                  <p:cNvPr id="32" name="Freeform 12"/>
                  <p:cNvSpPr>
                    <a:spLocks/>
                  </p:cNvSpPr>
                  <p:nvPr/>
                </p:nvSpPr>
                <p:spPr bwMode="auto">
                  <a:xfrm>
                    <a:off x="2725664" y="2545556"/>
                    <a:ext cx="219835" cy="150655"/>
                  </a:xfrm>
                  <a:custGeom>
                    <a:avLst/>
                    <a:gdLst>
                      <a:gd name="T0" fmla="*/ 1395 w 1395"/>
                      <a:gd name="T1" fmla="*/ 0 h 956"/>
                      <a:gd name="T2" fmla="*/ 1129 w 1395"/>
                      <a:gd name="T3" fmla="*/ 0 h 956"/>
                      <a:gd name="T4" fmla="*/ 892 w 1395"/>
                      <a:gd name="T5" fmla="*/ 956 h 956"/>
                      <a:gd name="T6" fmla="*/ 0 w 1395"/>
                      <a:gd name="T7" fmla="*/ 956 h 956"/>
                    </a:gdLst>
                    <a:ahLst/>
                    <a:cxnLst>
                      <a:cxn ang="0">
                        <a:pos x="T0" y="T1"/>
                      </a:cxn>
                      <a:cxn ang="0">
                        <a:pos x="T2" y="T3"/>
                      </a:cxn>
                      <a:cxn ang="0">
                        <a:pos x="T4" y="T5"/>
                      </a:cxn>
                      <a:cxn ang="0">
                        <a:pos x="T6" y="T7"/>
                      </a:cxn>
                    </a:cxnLst>
                    <a:rect l="0" t="0" r="r" b="b"/>
                    <a:pathLst>
                      <a:path w="1395" h="956">
                        <a:moveTo>
                          <a:pt x="1395" y="0"/>
                        </a:moveTo>
                        <a:lnTo>
                          <a:pt x="1129" y="0"/>
                        </a:lnTo>
                        <a:lnTo>
                          <a:pt x="892" y="956"/>
                        </a:lnTo>
                        <a:lnTo>
                          <a:pt x="0" y="956"/>
                        </a:lnTo>
                      </a:path>
                    </a:pathLst>
                  </a:custGeom>
                  <a:noFill/>
                  <a:ln w="12700" cap="flat" cmpd="sng" algn="ctr">
                    <a:solidFill>
                      <a:schemeClr val="accent1"/>
                    </a:solidFill>
                    <a:prstDash val="solid"/>
                    <a:miter lim="800000"/>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endParaRPr kumimoji="0" lang="en-US" sz="2745" b="0" i="0" u="none" strike="noStrike" kern="0" cap="none" spc="0" normalizeH="0" baseline="0" noProof="0">
                      <a:ln>
                        <a:noFill/>
                      </a:ln>
                      <a:gradFill>
                        <a:gsLst>
                          <a:gs pos="100000">
                            <a:srgbClr val="737373"/>
                          </a:gs>
                          <a:gs pos="0">
                            <a:srgbClr val="737373"/>
                          </a:gs>
                        </a:gsLst>
                        <a:lin ang="5400000" scaled="0"/>
                      </a:gradFill>
                      <a:effectLst/>
                      <a:uLnTx/>
                      <a:uFillTx/>
                      <a:latin typeface="Segoe UI Semilight" panose="020B0402040204020203" pitchFamily="34" charset="0"/>
                      <a:ea typeface="Segoe UI" pitchFamily="34" charset="0"/>
                      <a:cs typeface="Segoe UI Semilight" panose="020B0402040204020203" pitchFamily="34" charset="0"/>
                    </a:endParaRPr>
                  </a:p>
                </p:txBody>
              </p:sp>
              <p:sp>
                <p:nvSpPr>
                  <p:cNvPr id="33" name="Freeform 13"/>
                  <p:cNvSpPr>
                    <a:spLocks/>
                  </p:cNvSpPr>
                  <p:nvPr/>
                </p:nvSpPr>
                <p:spPr bwMode="auto">
                  <a:xfrm>
                    <a:off x="2712111" y="2568091"/>
                    <a:ext cx="185481" cy="95026"/>
                  </a:xfrm>
                  <a:custGeom>
                    <a:avLst/>
                    <a:gdLst>
                      <a:gd name="T0" fmla="*/ 1177 w 1177"/>
                      <a:gd name="T1" fmla="*/ 0 h 603"/>
                      <a:gd name="T2" fmla="*/ 0 w 1177"/>
                      <a:gd name="T3" fmla="*/ 0 h 603"/>
                      <a:gd name="T4" fmla="*/ 143 w 1177"/>
                      <a:gd name="T5" fmla="*/ 603 h 603"/>
                      <a:gd name="T6" fmla="*/ 1035 w 1177"/>
                      <a:gd name="T7" fmla="*/ 603 h 603"/>
                    </a:gdLst>
                    <a:ahLst/>
                    <a:cxnLst>
                      <a:cxn ang="0">
                        <a:pos x="T0" y="T1"/>
                      </a:cxn>
                      <a:cxn ang="0">
                        <a:pos x="T2" y="T3"/>
                      </a:cxn>
                      <a:cxn ang="0">
                        <a:pos x="T4" y="T5"/>
                      </a:cxn>
                      <a:cxn ang="0">
                        <a:pos x="T6" y="T7"/>
                      </a:cxn>
                    </a:cxnLst>
                    <a:rect l="0" t="0" r="r" b="b"/>
                    <a:pathLst>
                      <a:path w="1177" h="603">
                        <a:moveTo>
                          <a:pt x="1177" y="0"/>
                        </a:moveTo>
                        <a:lnTo>
                          <a:pt x="0" y="0"/>
                        </a:lnTo>
                        <a:lnTo>
                          <a:pt x="143" y="603"/>
                        </a:lnTo>
                        <a:lnTo>
                          <a:pt x="1035" y="603"/>
                        </a:lnTo>
                      </a:path>
                    </a:pathLst>
                  </a:custGeom>
                  <a:noFill/>
                  <a:ln w="12700" cap="flat" cmpd="sng" algn="ctr">
                    <a:solidFill>
                      <a:schemeClr val="accent1"/>
                    </a:solidFill>
                    <a:prstDash val="solid"/>
                    <a:miter lim="800000"/>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endParaRPr kumimoji="0" lang="en-US" sz="2745" b="0" i="0" u="none" strike="noStrike" kern="0" cap="none" spc="0" normalizeH="0" baseline="0" noProof="0">
                      <a:ln>
                        <a:noFill/>
                      </a:ln>
                      <a:gradFill>
                        <a:gsLst>
                          <a:gs pos="100000">
                            <a:srgbClr val="737373"/>
                          </a:gs>
                          <a:gs pos="0">
                            <a:srgbClr val="737373"/>
                          </a:gs>
                        </a:gsLst>
                        <a:lin ang="5400000" scaled="0"/>
                      </a:gradFill>
                      <a:effectLst/>
                      <a:uLnTx/>
                      <a:uFillTx/>
                      <a:latin typeface="Segoe UI Semilight" panose="020B0402040204020203" pitchFamily="34" charset="0"/>
                      <a:ea typeface="Segoe UI" pitchFamily="34" charset="0"/>
                      <a:cs typeface="Segoe UI Semilight" panose="020B0402040204020203" pitchFamily="34" charset="0"/>
                    </a:endParaRPr>
                  </a:p>
                </p:txBody>
              </p:sp>
            </p:grpSp>
          </p:grpSp>
          <p:sp>
            <p:nvSpPr>
              <p:cNvPr id="104" name="Rectangle 103">
                <a:extLst>
                  <a:ext uri="{FF2B5EF4-FFF2-40B4-BE49-F238E27FC236}">
                    <a16:creationId xmlns:a16="http://schemas.microsoft.com/office/drawing/2014/main" id="{9A405797-056D-4B4B-AA1B-E91440D853CA}"/>
                  </a:ext>
                </a:extLst>
              </p:cNvPr>
              <p:cNvSpPr/>
              <p:nvPr/>
            </p:nvSpPr>
            <p:spPr bwMode="auto">
              <a:xfrm>
                <a:off x="869072" y="1007915"/>
                <a:ext cx="1649962" cy="61047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01" rIns="0" bIns="146201" numCol="1" spcCol="0" rtlCol="0" fromWordArt="0" anchor="ctr" anchorCtr="0" forceAA="0" compatLnSpc="1">
                <a:prstTxWarp prst="textNoShape">
                  <a:avLst/>
                </a:prstTxWarp>
                <a:noAutofit/>
              </a:bodyPr>
              <a:lstStyle/>
              <a:p>
                <a:pPr marL="0" marR="0" lvl="0" indent="0" algn="l" defTabSz="931578"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gradFill>
                      <a:gsLst>
                        <a:gs pos="100000">
                          <a:srgbClr val="737373"/>
                        </a:gs>
                        <a:gs pos="0">
                          <a:srgbClr val="737373"/>
                        </a:gs>
                      </a:gsLst>
                      <a:lin ang="5400000" scaled="0"/>
                    </a:gradFill>
                    <a:effectLst/>
                    <a:uLnTx/>
                    <a:uFillTx/>
                    <a:latin typeface="Segoe UI Semilight"/>
                    <a:ea typeface="Segoe UI" panose="020B0502040204020203" pitchFamily="34" charset="0"/>
                    <a:cs typeface="Segoe UI" panose="020B0502040204020203" pitchFamily="34" charset="0"/>
                  </a:rPr>
                  <a:t>Retail and</a:t>
                </a:r>
                <a:br>
                  <a:rPr kumimoji="0" lang="en-US" sz="1400" b="0" i="0" u="none" strike="noStrike" kern="0" cap="none" spc="0" normalizeH="0" baseline="0" noProof="0" dirty="0">
                    <a:ln>
                      <a:noFill/>
                    </a:ln>
                    <a:gradFill>
                      <a:gsLst>
                        <a:gs pos="100000">
                          <a:srgbClr val="737373"/>
                        </a:gs>
                        <a:gs pos="0">
                          <a:srgbClr val="737373"/>
                        </a:gs>
                      </a:gsLst>
                      <a:lin ang="5400000" scaled="0"/>
                    </a:gradFill>
                    <a:effectLst/>
                    <a:uLnTx/>
                    <a:uFillTx/>
                    <a:latin typeface="Segoe UI Semilight"/>
                    <a:ea typeface="Segoe UI" panose="020B0502040204020203" pitchFamily="34" charset="0"/>
                    <a:cs typeface="Segoe UI" panose="020B0502040204020203" pitchFamily="34" charset="0"/>
                  </a:rPr>
                </a:br>
                <a:r>
                  <a:rPr kumimoji="0" lang="en-US" sz="1400" b="0" i="0" u="none" strike="noStrike" kern="0" cap="none" spc="0" normalizeH="0" baseline="0" noProof="0" dirty="0">
                    <a:ln>
                      <a:noFill/>
                    </a:ln>
                    <a:gradFill>
                      <a:gsLst>
                        <a:gs pos="100000">
                          <a:srgbClr val="737373"/>
                        </a:gs>
                        <a:gs pos="0">
                          <a:srgbClr val="737373"/>
                        </a:gs>
                      </a:gsLst>
                      <a:lin ang="5400000" scaled="0"/>
                    </a:gradFill>
                    <a:effectLst/>
                    <a:uLnTx/>
                    <a:uFillTx/>
                    <a:latin typeface="Segoe UI Semilight"/>
                    <a:ea typeface="Segoe UI" panose="020B0502040204020203" pitchFamily="34" charset="0"/>
                    <a:cs typeface="Segoe UI" panose="020B0502040204020203" pitchFamily="34" charset="0"/>
                  </a:rPr>
                  <a:t>consumer goods</a:t>
                </a:r>
              </a:p>
            </p:txBody>
          </p:sp>
        </p:grpSp>
        <p:cxnSp>
          <p:nvCxnSpPr>
            <p:cNvPr id="120" name="Straight Connector 119">
              <a:extLst>
                <a:ext uri="{FF2B5EF4-FFF2-40B4-BE49-F238E27FC236}">
                  <a16:creationId xmlns:a16="http://schemas.microsoft.com/office/drawing/2014/main" id="{F81F8BCC-DE6F-4EAC-B537-AF60499E2A25}"/>
                </a:ext>
              </a:extLst>
            </p:cNvPr>
            <p:cNvCxnSpPr/>
            <p:nvPr/>
          </p:nvCxnSpPr>
          <p:spPr>
            <a:xfrm>
              <a:off x="2583543" y="1046485"/>
              <a:ext cx="0" cy="534978"/>
            </a:xfrm>
            <a:prstGeom prst="line">
              <a:avLst/>
            </a:prstGeom>
            <a:ln w="15875">
              <a:solidFill>
                <a:schemeClr val="accent6">
                  <a:lumMod val="9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5" name="Group 14">
            <a:extLst>
              <a:ext uri="{FF2B5EF4-FFF2-40B4-BE49-F238E27FC236}">
                <a16:creationId xmlns:a16="http://schemas.microsoft.com/office/drawing/2014/main" id="{19C33F83-A530-4DE6-BC67-E705965182BC}"/>
              </a:ext>
            </a:extLst>
          </p:cNvPr>
          <p:cNvGrpSpPr/>
          <p:nvPr/>
        </p:nvGrpSpPr>
        <p:grpSpPr>
          <a:xfrm>
            <a:off x="268354" y="1855940"/>
            <a:ext cx="2316186" cy="610300"/>
            <a:chOff x="266700" y="1855492"/>
            <a:chExt cx="2316843" cy="610474"/>
          </a:xfrm>
        </p:grpSpPr>
        <p:grpSp>
          <p:nvGrpSpPr>
            <p:cNvPr id="107" name="Group 106">
              <a:extLst>
                <a:ext uri="{FF2B5EF4-FFF2-40B4-BE49-F238E27FC236}">
                  <a16:creationId xmlns:a16="http://schemas.microsoft.com/office/drawing/2014/main" id="{59B26B09-3764-4EA1-985D-677AFB84EF19}"/>
                </a:ext>
              </a:extLst>
            </p:cNvPr>
            <p:cNvGrpSpPr/>
            <p:nvPr/>
          </p:nvGrpSpPr>
          <p:grpSpPr>
            <a:xfrm>
              <a:off x="266700" y="1855492"/>
              <a:ext cx="2253542" cy="610474"/>
              <a:chOff x="265492" y="1855492"/>
              <a:chExt cx="2253542" cy="610474"/>
            </a:xfrm>
          </p:grpSpPr>
          <p:sp>
            <p:nvSpPr>
              <p:cNvPr id="4" name="Rectangle 3"/>
              <p:cNvSpPr/>
              <p:nvPr/>
            </p:nvSpPr>
            <p:spPr bwMode="auto">
              <a:xfrm>
                <a:off x="869072" y="1855492"/>
                <a:ext cx="1649962" cy="61047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01" rIns="0" bIns="146201" numCol="1" spcCol="0" rtlCol="0" fromWordArt="0" anchor="ctr" anchorCtr="0" forceAA="0" compatLnSpc="1">
                <a:prstTxWarp prst="textNoShape">
                  <a:avLst/>
                </a:prstTxWarp>
                <a:noAutofit/>
              </a:bodyPr>
              <a:lstStyle/>
              <a:p>
                <a:pPr marL="0" marR="0" lvl="0" indent="0" algn="l" defTabSz="931578"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a:ln>
                      <a:noFill/>
                    </a:ln>
                    <a:gradFill>
                      <a:gsLst>
                        <a:gs pos="100000">
                          <a:srgbClr val="737373"/>
                        </a:gs>
                        <a:gs pos="0">
                          <a:srgbClr val="737373"/>
                        </a:gs>
                      </a:gsLst>
                      <a:lin ang="5400000" scaled="0"/>
                    </a:gradFill>
                    <a:effectLst/>
                    <a:uLnTx/>
                    <a:uFillTx/>
                    <a:latin typeface="Segoe UI Semilight"/>
                    <a:ea typeface="Segoe UI" panose="020B0502040204020203" pitchFamily="34" charset="0"/>
                    <a:cs typeface="Segoe UI" panose="020B0502040204020203" pitchFamily="34" charset="0"/>
                  </a:rPr>
                  <a:t>Discrete manufacturing</a:t>
                </a:r>
              </a:p>
            </p:txBody>
          </p:sp>
          <p:grpSp>
            <p:nvGrpSpPr>
              <p:cNvPr id="88" name="Group 87">
                <a:extLst>
                  <a:ext uri="{FF2B5EF4-FFF2-40B4-BE49-F238E27FC236}">
                    <a16:creationId xmlns:a16="http://schemas.microsoft.com/office/drawing/2014/main" id="{AB619292-F61C-4133-B0BB-AB3483D42CE6}"/>
                  </a:ext>
                </a:extLst>
              </p:cNvPr>
              <p:cNvGrpSpPr/>
              <p:nvPr/>
            </p:nvGrpSpPr>
            <p:grpSpPr>
              <a:xfrm>
                <a:off x="265492" y="1954552"/>
                <a:ext cx="407691" cy="412355"/>
                <a:chOff x="461795" y="2304531"/>
                <a:chExt cx="415866" cy="420624"/>
              </a:xfrm>
            </p:grpSpPr>
            <p:sp>
              <p:nvSpPr>
                <p:cNvPr id="34" name="Oval 33"/>
                <p:cNvSpPr/>
                <p:nvPr/>
              </p:nvSpPr>
              <p:spPr bwMode="auto">
                <a:xfrm rot="5400000">
                  <a:off x="459416" y="2306910"/>
                  <a:ext cx="420624" cy="415866"/>
                </a:xfrm>
                <a:prstGeom prst="ellipse">
                  <a:avLst/>
                </a:prstGeom>
                <a:solidFill>
                  <a:schemeClr val="bg1"/>
                </a:solidFill>
                <a:ln w="15875" cap="flat" cmpd="sng" algn="ctr">
                  <a:solidFill>
                    <a:schemeClr val="bg2">
                      <a:lumMod val="90000"/>
                    </a:schemeClr>
                  </a:solidFill>
                  <a:prstDash val="solid"/>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endParaRPr kumimoji="0" lang="en-US" sz="2745" b="0" i="0" u="none" strike="noStrike" kern="0" cap="none" spc="0" normalizeH="0" baseline="0" noProof="0" err="1">
                    <a:ln>
                      <a:noFill/>
                    </a:ln>
                    <a:gradFill>
                      <a:gsLst>
                        <a:gs pos="100000">
                          <a:srgbClr val="737373"/>
                        </a:gs>
                        <a:gs pos="0">
                          <a:srgbClr val="737373"/>
                        </a:gs>
                      </a:gsLst>
                      <a:lin ang="5400000" scaled="0"/>
                    </a:gradFill>
                    <a:effectLst/>
                    <a:uLnTx/>
                    <a:uFillTx/>
                    <a:latin typeface="Segoe UI Semilight" panose="020B0402040204020203" pitchFamily="34" charset="0"/>
                    <a:ea typeface="+mn-ea"/>
                    <a:cs typeface="Segoe UI Semilight" panose="020B0402040204020203" pitchFamily="34" charset="0"/>
                  </a:endParaRPr>
                </a:p>
              </p:txBody>
            </p:sp>
            <p:grpSp>
              <p:nvGrpSpPr>
                <p:cNvPr id="2" name="Group 1">
                  <a:extLst>
                    <a:ext uri="{FF2B5EF4-FFF2-40B4-BE49-F238E27FC236}">
                      <a16:creationId xmlns:a16="http://schemas.microsoft.com/office/drawing/2014/main" id="{3E38262B-769B-4F01-9A36-D9F9DB77C787}"/>
                    </a:ext>
                  </a:extLst>
                </p:cNvPr>
                <p:cNvGrpSpPr/>
                <p:nvPr/>
              </p:nvGrpSpPr>
              <p:grpSpPr>
                <a:xfrm>
                  <a:off x="561581" y="2446118"/>
                  <a:ext cx="216294" cy="137450"/>
                  <a:chOff x="501728" y="2397061"/>
                  <a:chExt cx="231513" cy="147122"/>
                </a:xfrm>
              </p:grpSpPr>
              <p:sp>
                <p:nvSpPr>
                  <p:cNvPr id="36" name="Freeform 17"/>
                  <p:cNvSpPr>
                    <a:spLocks/>
                  </p:cNvSpPr>
                  <p:nvPr/>
                </p:nvSpPr>
                <p:spPr bwMode="auto">
                  <a:xfrm>
                    <a:off x="501728" y="2425654"/>
                    <a:ext cx="231513" cy="118529"/>
                  </a:xfrm>
                  <a:custGeom>
                    <a:avLst/>
                    <a:gdLst>
                      <a:gd name="T0" fmla="*/ 2672 w 2672"/>
                      <a:gd name="T1" fmla="*/ 1368 h 1368"/>
                      <a:gd name="T2" fmla="*/ 0 w 2672"/>
                      <a:gd name="T3" fmla="*/ 1368 h 1368"/>
                      <a:gd name="T4" fmla="*/ 0 w 2672"/>
                      <a:gd name="T5" fmla="*/ 377 h 1368"/>
                      <a:gd name="T6" fmla="*/ 511 w 2672"/>
                      <a:gd name="T7" fmla="*/ 0 h 1368"/>
                      <a:gd name="T8" fmla="*/ 511 w 2672"/>
                      <a:gd name="T9" fmla="*/ 377 h 1368"/>
                      <a:gd name="T10" fmla="*/ 535 w 2672"/>
                      <a:gd name="T11" fmla="*/ 377 h 1368"/>
                      <a:gd name="T12" fmla="*/ 1069 w 2672"/>
                      <a:gd name="T13" fmla="*/ 0 h 1368"/>
                      <a:gd name="T14" fmla="*/ 1069 w 2672"/>
                      <a:gd name="T15" fmla="*/ 377 h 1368"/>
                      <a:gd name="T16" fmla="*/ 2672 w 2672"/>
                      <a:gd name="T17" fmla="*/ 377 h 1368"/>
                      <a:gd name="T18" fmla="*/ 2672 w 2672"/>
                      <a:gd name="T19" fmla="*/ 1368 h 1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72" h="1368">
                        <a:moveTo>
                          <a:pt x="2672" y="1368"/>
                        </a:moveTo>
                        <a:lnTo>
                          <a:pt x="0" y="1368"/>
                        </a:lnTo>
                        <a:lnTo>
                          <a:pt x="0" y="377"/>
                        </a:lnTo>
                        <a:lnTo>
                          <a:pt x="511" y="0"/>
                        </a:lnTo>
                        <a:lnTo>
                          <a:pt x="511" y="377"/>
                        </a:lnTo>
                        <a:lnTo>
                          <a:pt x="535" y="377"/>
                        </a:lnTo>
                        <a:lnTo>
                          <a:pt x="1069" y="0"/>
                        </a:lnTo>
                        <a:lnTo>
                          <a:pt x="1069" y="377"/>
                        </a:lnTo>
                        <a:lnTo>
                          <a:pt x="2672" y="377"/>
                        </a:lnTo>
                        <a:lnTo>
                          <a:pt x="2672" y="1368"/>
                        </a:lnTo>
                        <a:close/>
                      </a:path>
                    </a:pathLst>
                  </a:custGeom>
                  <a:noFill/>
                  <a:ln w="12700" cap="flat" cmpd="sng" algn="ctr">
                    <a:solidFill>
                      <a:schemeClr val="accent1"/>
                    </a:solidFill>
                    <a:prstDash val="solid"/>
                    <a:miter lim="800000"/>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endParaRPr kumimoji="0" lang="en-US" sz="2745" b="0" i="0" u="none" strike="noStrike" kern="0" cap="none" spc="0" normalizeH="0" baseline="0" noProof="0">
                      <a:ln>
                        <a:noFill/>
                      </a:ln>
                      <a:gradFill>
                        <a:gsLst>
                          <a:gs pos="100000">
                            <a:srgbClr val="737373"/>
                          </a:gs>
                          <a:gs pos="0">
                            <a:srgbClr val="737373"/>
                          </a:gs>
                        </a:gsLst>
                        <a:lin ang="5400000" scaled="0"/>
                      </a:gradFill>
                      <a:effectLst/>
                      <a:uLnTx/>
                      <a:uFillTx/>
                      <a:latin typeface="Segoe UI Semilight" panose="020B0402040204020203" pitchFamily="34" charset="0"/>
                      <a:ea typeface="Segoe UI" pitchFamily="34" charset="0"/>
                      <a:cs typeface="Segoe UI Semilight" panose="020B0402040204020203" pitchFamily="34" charset="0"/>
                    </a:endParaRPr>
                  </a:p>
                </p:txBody>
              </p:sp>
              <p:sp>
                <p:nvSpPr>
                  <p:cNvPr id="37" name="Freeform 18"/>
                  <p:cNvSpPr>
                    <a:spLocks/>
                  </p:cNvSpPr>
                  <p:nvPr/>
                </p:nvSpPr>
                <p:spPr bwMode="auto">
                  <a:xfrm>
                    <a:off x="680908" y="2397061"/>
                    <a:ext cx="34224" cy="61257"/>
                  </a:xfrm>
                  <a:custGeom>
                    <a:avLst/>
                    <a:gdLst>
                      <a:gd name="T0" fmla="*/ 93 w 395"/>
                      <a:gd name="T1" fmla="*/ 0 h 707"/>
                      <a:gd name="T2" fmla="*/ 325 w 395"/>
                      <a:gd name="T3" fmla="*/ 0 h 707"/>
                      <a:gd name="T4" fmla="*/ 395 w 395"/>
                      <a:gd name="T5" fmla="*/ 707 h 707"/>
                      <a:gd name="T6" fmla="*/ 0 w 395"/>
                      <a:gd name="T7" fmla="*/ 707 h 707"/>
                      <a:gd name="T8" fmla="*/ 93 w 395"/>
                      <a:gd name="T9" fmla="*/ 0 h 707"/>
                    </a:gdLst>
                    <a:ahLst/>
                    <a:cxnLst>
                      <a:cxn ang="0">
                        <a:pos x="T0" y="T1"/>
                      </a:cxn>
                      <a:cxn ang="0">
                        <a:pos x="T2" y="T3"/>
                      </a:cxn>
                      <a:cxn ang="0">
                        <a:pos x="T4" y="T5"/>
                      </a:cxn>
                      <a:cxn ang="0">
                        <a:pos x="T6" y="T7"/>
                      </a:cxn>
                      <a:cxn ang="0">
                        <a:pos x="T8" y="T9"/>
                      </a:cxn>
                    </a:cxnLst>
                    <a:rect l="0" t="0" r="r" b="b"/>
                    <a:pathLst>
                      <a:path w="395" h="707">
                        <a:moveTo>
                          <a:pt x="93" y="0"/>
                        </a:moveTo>
                        <a:lnTo>
                          <a:pt x="325" y="0"/>
                        </a:lnTo>
                        <a:lnTo>
                          <a:pt x="395" y="707"/>
                        </a:lnTo>
                        <a:lnTo>
                          <a:pt x="0" y="707"/>
                        </a:lnTo>
                        <a:lnTo>
                          <a:pt x="93" y="0"/>
                        </a:lnTo>
                        <a:close/>
                      </a:path>
                    </a:pathLst>
                  </a:custGeom>
                  <a:noFill/>
                  <a:ln w="12700" cap="flat" cmpd="sng" algn="ctr">
                    <a:solidFill>
                      <a:schemeClr val="accent1"/>
                    </a:solidFill>
                    <a:prstDash val="solid"/>
                    <a:miter lim="800000"/>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endParaRPr kumimoji="0" lang="en-US" sz="2745" b="0" i="0" u="none" strike="noStrike" kern="0" cap="none" spc="0" normalizeH="0" baseline="0" noProof="0">
                      <a:ln>
                        <a:noFill/>
                      </a:ln>
                      <a:gradFill>
                        <a:gsLst>
                          <a:gs pos="100000">
                            <a:srgbClr val="737373"/>
                          </a:gs>
                          <a:gs pos="0">
                            <a:srgbClr val="737373"/>
                          </a:gs>
                        </a:gsLst>
                        <a:lin ang="5400000" scaled="0"/>
                      </a:gradFill>
                      <a:effectLst/>
                      <a:uLnTx/>
                      <a:uFillTx/>
                      <a:latin typeface="Segoe UI Semilight" panose="020B0402040204020203" pitchFamily="34" charset="0"/>
                      <a:ea typeface="Segoe UI" pitchFamily="34" charset="0"/>
                      <a:cs typeface="Segoe UI Semilight" panose="020B0402040204020203" pitchFamily="34" charset="0"/>
                    </a:endParaRPr>
                  </a:p>
                </p:txBody>
              </p:sp>
              <p:sp>
                <p:nvSpPr>
                  <p:cNvPr id="38" name="Freeform 19"/>
                  <p:cNvSpPr>
                    <a:spLocks/>
                  </p:cNvSpPr>
                  <p:nvPr/>
                </p:nvSpPr>
                <p:spPr bwMode="auto">
                  <a:xfrm>
                    <a:off x="630568" y="2397061"/>
                    <a:ext cx="34224" cy="61257"/>
                  </a:xfrm>
                  <a:custGeom>
                    <a:avLst/>
                    <a:gdLst>
                      <a:gd name="T0" fmla="*/ 70 w 395"/>
                      <a:gd name="T1" fmla="*/ 0 h 707"/>
                      <a:gd name="T2" fmla="*/ 302 w 395"/>
                      <a:gd name="T3" fmla="*/ 0 h 707"/>
                      <a:gd name="T4" fmla="*/ 395 w 395"/>
                      <a:gd name="T5" fmla="*/ 707 h 707"/>
                      <a:gd name="T6" fmla="*/ 0 w 395"/>
                      <a:gd name="T7" fmla="*/ 707 h 707"/>
                      <a:gd name="T8" fmla="*/ 70 w 395"/>
                      <a:gd name="T9" fmla="*/ 0 h 707"/>
                    </a:gdLst>
                    <a:ahLst/>
                    <a:cxnLst>
                      <a:cxn ang="0">
                        <a:pos x="T0" y="T1"/>
                      </a:cxn>
                      <a:cxn ang="0">
                        <a:pos x="T2" y="T3"/>
                      </a:cxn>
                      <a:cxn ang="0">
                        <a:pos x="T4" y="T5"/>
                      </a:cxn>
                      <a:cxn ang="0">
                        <a:pos x="T6" y="T7"/>
                      </a:cxn>
                      <a:cxn ang="0">
                        <a:pos x="T8" y="T9"/>
                      </a:cxn>
                    </a:cxnLst>
                    <a:rect l="0" t="0" r="r" b="b"/>
                    <a:pathLst>
                      <a:path w="395" h="707">
                        <a:moveTo>
                          <a:pt x="70" y="0"/>
                        </a:moveTo>
                        <a:lnTo>
                          <a:pt x="302" y="0"/>
                        </a:lnTo>
                        <a:lnTo>
                          <a:pt x="395" y="707"/>
                        </a:lnTo>
                        <a:lnTo>
                          <a:pt x="0" y="707"/>
                        </a:lnTo>
                        <a:lnTo>
                          <a:pt x="70" y="0"/>
                        </a:lnTo>
                        <a:close/>
                      </a:path>
                    </a:pathLst>
                  </a:custGeom>
                  <a:noFill/>
                  <a:ln w="12700" cap="flat" cmpd="sng" algn="ctr">
                    <a:solidFill>
                      <a:schemeClr val="accent1"/>
                    </a:solidFill>
                    <a:prstDash val="solid"/>
                    <a:miter lim="800000"/>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endParaRPr kumimoji="0" lang="en-US" sz="2745" b="0" i="0" u="none" strike="noStrike" kern="0" cap="none" spc="0" normalizeH="0" baseline="0" noProof="0">
                      <a:ln>
                        <a:noFill/>
                      </a:ln>
                      <a:gradFill>
                        <a:gsLst>
                          <a:gs pos="100000">
                            <a:srgbClr val="737373"/>
                          </a:gs>
                          <a:gs pos="0">
                            <a:srgbClr val="737373"/>
                          </a:gs>
                        </a:gsLst>
                        <a:lin ang="5400000" scaled="0"/>
                      </a:gradFill>
                      <a:effectLst/>
                      <a:uLnTx/>
                      <a:uFillTx/>
                      <a:latin typeface="Segoe UI Semilight" panose="020B0402040204020203" pitchFamily="34" charset="0"/>
                      <a:ea typeface="Segoe UI" pitchFamily="34" charset="0"/>
                      <a:cs typeface="Segoe UI Semilight" panose="020B0402040204020203" pitchFamily="34" charset="0"/>
                    </a:endParaRPr>
                  </a:p>
                </p:txBody>
              </p:sp>
              <p:sp>
                <p:nvSpPr>
                  <p:cNvPr id="39" name="Rectangle 20"/>
                  <p:cNvSpPr>
                    <a:spLocks noChangeArrowheads="1"/>
                  </p:cNvSpPr>
                  <p:nvPr/>
                </p:nvSpPr>
                <p:spPr bwMode="auto">
                  <a:xfrm>
                    <a:off x="606551" y="2483072"/>
                    <a:ext cx="17956" cy="17989"/>
                  </a:xfrm>
                  <a:prstGeom prst="rect">
                    <a:avLst/>
                  </a:prstGeom>
                  <a:solidFill>
                    <a:schemeClr val="tx2"/>
                  </a:solidFill>
                  <a:ln w="12700" cap="flat" cmpd="sng" algn="ctr">
                    <a:solidFill>
                      <a:schemeClr val="accent1"/>
                    </a:solidFill>
                    <a:prstDash val="solid"/>
                    <a:miter lim="800000"/>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endParaRPr kumimoji="0" lang="en-US" sz="2745" b="0" i="0" u="none" strike="noStrike" kern="0" cap="none" spc="0" normalizeH="0" baseline="0" noProof="0">
                      <a:ln>
                        <a:noFill/>
                      </a:ln>
                      <a:gradFill>
                        <a:gsLst>
                          <a:gs pos="100000">
                            <a:srgbClr val="737373"/>
                          </a:gs>
                          <a:gs pos="0">
                            <a:srgbClr val="737373"/>
                          </a:gs>
                        </a:gsLst>
                        <a:lin ang="5400000" scaled="0"/>
                      </a:gradFill>
                      <a:effectLst/>
                      <a:uLnTx/>
                      <a:uFillTx/>
                      <a:latin typeface="Segoe UI Semilight" panose="020B0402040204020203" pitchFamily="34" charset="0"/>
                      <a:ea typeface="Segoe UI" pitchFamily="34" charset="0"/>
                      <a:cs typeface="Segoe UI Semilight" panose="020B0402040204020203" pitchFamily="34" charset="0"/>
                    </a:endParaRPr>
                  </a:p>
                </p:txBody>
              </p:sp>
              <p:sp>
                <p:nvSpPr>
                  <p:cNvPr id="40" name="Rectangle 21"/>
                  <p:cNvSpPr>
                    <a:spLocks noChangeArrowheads="1"/>
                  </p:cNvSpPr>
                  <p:nvPr/>
                </p:nvSpPr>
                <p:spPr bwMode="auto">
                  <a:xfrm>
                    <a:off x="689036" y="2483072"/>
                    <a:ext cx="17956" cy="17989"/>
                  </a:xfrm>
                  <a:prstGeom prst="rect">
                    <a:avLst/>
                  </a:prstGeom>
                  <a:solidFill>
                    <a:schemeClr val="tx2"/>
                  </a:solidFill>
                  <a:ln w="12700" cap="flat" cmpd="sng" algn="ctr">
                    <a:solidFill>
                      <a:schemeClr val="accent1"/>
                    </a:solidFill>
                    <a:prstDash val="solid"/>
                    <a:miter lim="800000"/>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endParaRPr kumimoji="0" lang="en-US" sz="2745" b="0" i="0" u="none" strike="noStrike" kern="0" cap="none" spc="0" normalizeH="0" baseline="0" noProof="0">
                      <a:ln>
                        <a:noFill/>
                      </a:ln>
                      <a:gradFill>
                        <a:gsLst>
                          <a:gs pos="100000">
                            <a:srgbClr val="737373"/>
                          </a:gs>
                          <a:gs pos="0">
                            <a:srgbClr val="737373"/>
                          </a:gs>
                        </a:gsLst>
                        <a:lin ang="5400000" scaled="0"/>
                      </a:gradFill>
                      <a:effectLst/>
                      <a:uLnTx/>
                      <a:uFillTx/>
                      <a:latin typeface="Segoe UI Semilight" panose="020B0402040204020203" pitchFamily="34" charset="0"/>
                      <a:ea typeface="Segoe UI" pitchFamily="34" charset="0"/>
                      <a:cs typeface="Segoe UI Semilight" panose="020B0402040204020203" pitchFamily="34" charset="0"/>
                    </a:endParaRPr>
                  </a:p>
                </p:txBody>
              </p:sp>
              <p:sp>
                <p:nvSpPr>
                  <p:cNvPr id="41" name="Rectangle 22"/>
                  <p:cNvSpPr>
                    <a:spLocks noChangeArrowheads="1"/>
                  </p:cNvSpPr>
                  <p:nvPr/>
                </p:nvSpPr>
                <p:spPr bwMode="auto">
                  <a:xfrm>
                    <a:off x="648834" y="2483072"/>
                    <a:ext cx="17956" cy="17989"/>
                  </a:xfrm>
                  <a:prstGeom prst="rect">
                    <a:avLst/>
                  </a:prstGeom>
                  <a:solidFill>
                    <a:schemeClr val="tx2"/>
                  </a:solidFill>
                  <a:ln w="12700" cap="flat" cmpd="sng" algn="ctr">
                    <a:solidFill>
                      <a:schemeClr val="accent1"/>
                    </a:solidFill>
                    <a:prstDash val="solid"/>
                    <a:miter lim="800000"/>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endParaRPr kumimoji="0" lang="en-US" sz="2745" b="0" i="0" u="none" strike="noStrike" kern="0" cap="none" spc="0" normalizeH="0" baseline="0" noProof="0">
                      <a:ln>
                        <a:noFill/>
                      </a:ln>
                      <a:gradFill>
                        <a:gsLst>
                          <a:gs pos="100000">
                            <a:srgbClr val="737373"/>
                          </a:gs>
                          <a:gs pos="0">
                            <a:srgbClr val="737373"/>
                          </a:gs>
                        </a:gsLst>
                        <a:lin ang="5400000" scaled="0"/>
                      </a:gradFill>
                      <a:effectLst/>
                      <a:uLnTx/>
                      <a:uFillTx/>
                      <a:latin typeface="Segoe UI Semilight" panose="020B0402040204020203" pitchFamily="34" charset="0"/>
                      <a:ea typeface="Segoe UI" pitchFamily="34" charset="0"/>
                      <a:cs typeface="Segoe UI Semilight" panose="020B0402040204020203" pitchFamily="34" charset="0"/>
                    </a:endParaRPr>
                  </a:p>
                </p:txBody>
              </p:sp>
              <p:sp>
                <p:nvSpPr>
                  <p:cNvPr id="42" name="Rectangle 23"/>
                  <p:cNvSpPr>
                    <a:spLocks noChangeArrowheads="1"/>
                  </p:cNvSpPr>
                  <p:nvPr/>
                </p:nvSpPr>
                <p:spPr bwMode="auto">
                  <a:xfrm>
                    <a:off x="526059" y="2483072"/>
                    <a:ext cx="17956" cy="17989"/>
                  </a:xfrm>
                  <a:prstGeom prst="rect">
                    <a:avLst/>
                  </a:prstGeom>
                  <a:solidFill>
                    <a:schemeClr val="tx2"/>
                  </a:solidFill>
                  <a:ln w="12700" cap="flat" cmpd="sng" algn="ctr">
                    <a:solidFill>
                      <a:schemeClr val="accent1"/>
                    </a:solidFill>
                    <a:prstDash val="solid"/>
                    <a:miter lim="800000"/>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endParaRPr kumimoji="0" lang="en-US" sz="2745" b="0" i="0" u="none" strike="noStrike" kern="0" cap="none" spc="0" normalizeH="0" baseline="0" noProof="0">
                      <a:ln>
                        <a:noFill/>
                      </a:ln>
                      <a:gradFill>
                        <a:gsLst>
                          <a:gs pos="100000">
                            <a:srgbClr val="737373"/>
                          </a:gs>
                          <a:gs pos="0">
                            <a:srgbClr val="737373"/>
                          </a:gs>
                        </a:gsLst>
                        <a:lin ang="5400000" scaled="0"/>
                      </a:gradFill>
                      <a:effectLst/>
                      <a:uLnTx/>
                      <a:uFillTx/>
                      <a:latin typeface="Segoe UI Semilight" panose="020B0402040204020203" pitchFamily="34" charset="0"/>
                      <a:ea typeface="Segoe UI" pitchFamily="34" charset="0"/>
                      <a:cs typeface="Segoe UI Semilight" panose="020B0402040204020203" pitchFamily="34" charset="0"/>
                    </a:endParaRPr>
                  </a:p>
                </p:txBody>
              </p:sp>
              <p:sp>
                <p:nvSpPr>
                  <p:cNvPr id="43" name="Rectangle 24"/>
                  <p:cNvSpPr>
                    <a:spLocks noChangeArrowheads="1"/>
                  </p:cNvSpPr>
                  <p:nvPr/>
                </p:nvSpPr>
                <p:spPr bwMode="auto">
                  <a:xfrm>
                    <a:off x="566262" y="2483072"/>
                    <a:ext cx="17956" cy="17989"/>
                  </a:xfrm>
                  <a:prstGeom prst="rect">
                    <a:avLst/>
                  </a:prstGeom>
                  <a:solidFill>
                    <a:schemeClr val="tx2"/>
                  </a:solidFill>
                  <a:ln w="12700" cap="flat" cmpd="sng" algn="ctr">
                    <a:solidFill>
                      <a:schemeClr val="accent1"/>
                    </a:solidFill>
                    <a:prstDash val="solid"/>
                    <a:miter lim="800000"/>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endParaRPr kumimoji="0" lang="en-US" sz="2745" b="0" i="0" u="none" strike="noStrike" kern="0" cap="none" spc="0" normalizeH="0" baseline="0" noProof="0">
                      <a:ln>
                        <a:noFill/>
                      </a:ln>
                      <a:gradFill>
                        <a:gsLst>
                          <a:gs pos="100000">
                            <a:srgbClr val="737373"/>
                          </a:gs>
                          <a:gs pos="0">
                            <a:srgbClr val="737373"/>
                          </a:gs>
                        </a:gsLst>
                        <a:lin ang="5400000" scaled="0"/>
                      </a:gradFill>
                      <a:effectLst/>
                      <a:uLnTx/>
                      <a:uFillTx/>
                      <a:latin typeface="Segoe UI Semilight" panose="020B0402040204020203" pitchFamily="34" charset="0"/>
                      <a:ea typeface="Segoe UI" pitchFamily="34" charset="0"/>
                      <a:cs typeface="Segoe UI Semilight" panose="020B0402040204020203" pitchFamily="34" charset="0"/>
                    </a:endParaRPr>
                  </a:p>
                </p:txBody>
              </p:sp>
            </p:grpSp>
          </p:grpSp>
        </p:grpSp>
        <p:cxnSp>
          <p:nvCxnSpPr>
            <p:cNvPr id="124" name="Straight Connector 123">
              <a:extLst>
                <a:ext uri="{FF2B5EF4-FFF2-40B4-BE49-F238E27FC236}">
                  <a16:creationId xmlns:a16="http://schemas.microsoft.com/office/drawing/2014/main" id="{745320A7-9D99-49E1-84E9-B1F2600A3258}"/>
                </a:ext>
              </a:extLst>
            </p:cNvPr>
            <p:cNvCxnSpPr/>
            <p:nvPr/>
          </p:nvCxnSpPr>
          <p:spPr>
            <a:xfrm>
              <a:off x="2583543" y="1885722"/>
              <a:ext cx="0" cy="534978"/>
            </a:xfrm>
            <a:prstGeom prst="line">
              <a:avLst/>
            </a:prstGeom>
            <a:ln w="15875">
              <a:solidFill>
                <a:schemeClr val="accent6">
                  <a:lumMod val="9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8" name="Group 17">
            <a:extLst>
              <a:ext uri="{FF2B5EF4-FFF2-40B4-BE49-F238E27FC236}">
                <a16:creationId xmlns:a16="http://schemas.microsoft.com/office/drawing/2014/main" id="{E52AE530-34FC-4386-B260-2310B8AE9A5B}"/>
              </a:ext>
            </a:extLst>
          </p:cNvPr>
          <p:cNvGrpSpPr/>
          <p:nvPr/>
        </p:nvGrpSpPr>
        <p:grpSpPr>
          <a:xfrm>
            <a:off x="268354" y="2688766"/>
            <a:ext cx="2316186" cy="610300"/>
            <a:chOff x="266700" y="2688555"/>
            <a:chExt cx="2316843" cy="610474"/>
          </a:xfrm>
        </p:grpSpPr>
        <p:grpSp>
          <p:nvGrpSpPr>
            <p:cNvPr id="108" name="Group 107">
              <a:extLst>
                <a:ext uri="{FF2B5EF4-FFF2-40B4-BE49-F238E27FC236}">
                  <a16:creationId xmlns:a16="http://schemas.microsoft.com/office/drawing/2014/main" id="{C5E67A3F-6CF4-4F27-8F1C-CFF84D0F9C9D}"/>
                </a:ext>
              </a:extLst>
            </p:cNvPr>
            <p:cNvGrpSpPr/>
            <p:nvPr/>
          </p:nvGrpSpPr>
          <p:grpSpPr>
            <a:xfrm>
              <a:off x="266700" y="2688555"/>
              <a:ext cx="2253542" cy="610474"/>
              <a:chOff x="265492" y="2703069"/>
              <a:chExt cx="2253542" cy="610474"/>
            </a:xfrm>
          </p:grpSpPr>
          <p:sp>
            <p:nvSpPr>
              <p:cNvPr id="5" name="Rectangle 4"/>
              <p:cNvSpPr/>
              <p:nvPr/>
            </p:nvSpPr>
            <p:spPr bwMode="auto">
              <a:xfrm>
                <a:off x="869072" y="2703069"/>
                <a:ext cx="1649962" cy="61047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01" rIns="0" bIns="146201" numCol="1" spcCol="0" rtlCol="0" fromWordArt="0" anchor="ctr" anchorCtr="0" forceAA="0" compatLnSpc="1">
                <a:prstTxWarp prst="textNoShape">
                  <a:avLst/>
                </a:prstTxWarp>
                <a:noAutofit/>
              </a:bodyPr>
              <a:lstStyle/>
              <a:p>
                <a:pPr marL="0" marR="0" lvl="0" indent="0" algn="l" defTabSz="931578"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a:ln>
                      <a:noFill/>
                    </a:ln>
                    <a:gradFill>
                      <a:gsLst>
                        <a:gs pos="100000">
                          <a:srgbClr val="737373"/>
                        </a:gs>
                        <a:gs pos="0">
                          <a:srgbClr val="737373"/>
                        </a:gs>
                      </a:gsLst>
                      <a:lin ang="5400000" scaled="0"/>
                    </a:gradFill>
                    <a:effectLst/>
                    <a:uLnTx/>
                    <a:uFillTx/>
                    <a:latin typeface="Segoe UI Semilight"/>
                    <a:ea typeface="Segoe UI" panose="020B0502040204020203" pitchFamily="34" charset="0"/>
                    <a:cs typeface="Segoe UI" panose="020B0502040204020203" pitchFamily="34" charset="0"/>
                  </a:rPr>
                  <a:t>Government </a:t>
                </a:r>
                <a:br>
                  <a:rPr kumimoji="0" lang="en-US" sz="1400" b="0" i="0" u="none" strike="noStrike" kern="0" cap="none" spc="0" normalizeH="0" baseline="0" noProof="0">
                    <a:ln>
                      <a:noFill/>
                    </a:ln>
                    <a:gradFill>
                      <a:gsLst>
                        <a:gs pos="100000">
                          <a:srgbClr val="737373"/>
                        </a:gs>
                        <a:gs pos="0">
                          <a:srgbClr val="737373"/>
                        </a:gs>
                      </a:gsLst>
                      <a:lin ang="5400000" scaled="0"/>
                    </a:gradFill>
                    <a:effectLst/>
                    <a:uLnTx/>
                    <a:uFillTx/>
                    <a:latin typeface="Segoe UI Semilight"/>
                    <a:ea typeface="Segoe UI" panose="020B0502040204020203" pitchFamily="34" charset="0"/>
                    <a:cs typeface="Segoe UI" panose="020B0502040204020203" pitchFamily="34" charset="0"/>
                  </a:rPr>
                </a:br>
                <a:r>
                  <a:rPr kumimoji="0" lang="en-US" sz="1400" b="0" i="0" u="none" strike="noStrike" kern="0" cap="none" spc="0" normalizeH="0" baseline="0" noProof="0">
                    <a:ln>
                      <a:noFill/>
                    </a:ln>
                    <a:gradFill>
                      <a:gsLst>
                        <a:gs pos="100000">
                          <a:srgbClr val="737373"/>
                        </a:gs>
                        <a:gs pos="0">
                          <a:srgbClr val="737373"/>
                        </a:gs>
                      </a:gsLst>
                      <a:lin ang="5400000" scaled="0"/>
                    </a:gradFill>
                    <a:effectLst/>
                    <a:uLnTx/>
                    <a:uFillTx/>
                    <a:latin typeface="Segoe UI Semilight"/>
                    <a:ea typeface="Segoe UI" panose="020B0502040204020203" pitchFamily="34" charset="0"/>
                    <a:cs typeface="Segoe UI" panose="020B0502040204020203" pitchFamily="34" charset="0"/>
                  </a:rPr>
                  <a:t>and education</a:t>
                </a:r>
              </a:p>
            </p:txBody>
          </p:sp>
          <p:grpSp>
            <p:nvGrpSpPr>
              <p:cNvPr id="95" name="Group 94">
                <a:extLst>
                  <a:ext uri="{FF2B5EF4-FFF2-40B4-BE49-F238E27FC236}">
                    <a16:creationId xmlns:a16="http://schemas.microsoft.com/office/drawing/2014/main" id="{7E10C627-F9B4-42CC-8A9E-C3F3BDACAD66}"/>
                  </a:ext>
                </a:extLst>
              </p:cNvPr>
              <p:cNvGrpSpPr/>
              <p:nvPr/>
            </p:nvGrpSpPr>
            <p:grpSpPr>
              <a:xfrm>
                <a:off x="265492" y="2802129"/>
                <a:ext cx="407691" cy="412355"/>
                <a:chOff x="461795" y="3190836"/>
                <a:chExt cx="415866" cy="420624"/>
              </a:xfrm>
            </p:grpSpPr>
            <p:sp>
              <p:nvSpPr>
                <p:cNvPr id="44" name="Oval 43"/>
                <p:cNvSpPr/>
                <p:nvPr/>
              </p:nvSpPr>
              <p:spPr bwMode="auto">
                <a:xfrm rot="5400000">
                  <a:off x="459416" y="3193215"/>
                  <a:ext cx="420624" cy="415866"/>
                </a:xfrm>
                <a:prstGeom prst="ellipse">
                  <a:avLst/>
                </a:prstGeom>
                <a:solidFill>
                  <a:schemeClr val="bg1"/>
                </a:solidFill>
                <a:ln w="15875" cap="flat" cmpd="sng" algn="ctr">
                  <a:solidFill>
                    <a:schemeClr val="bg2">
                      <a:lumMod val="90000"/>
                    </a:schemeClr>
                  </a:solidFill>
                  <a:prstDash val="solid"/>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endParaRPr kumimoji="0" lang="en-US" sz="2745" b="0" i="0" u="none" strike="noStrike" kern="0" cap="none" spc="0" normalizeH="0" baseline="0" noProof="0" err="1">
                    <a:ln>
                      <a:noFill/>
                    </a:ln>
                    <a:gradFill>
                      <a:gsLst>
                        <a:gs pos="100000">
                          <a:srgbClr val="737373"/>
                        </a:gs>
                        <a:gs pos="0">
                          <a:srgbClr val="737373"/>
                        </a:gs>
                      </a:gsLst>
                      <a:lin ang="5400000" scaled="0"/>
                    </a:gradFill>
                    <a:effectLst/>
                    <a:uLnTx/>
                    <a:uFillTx/>
                    <a:latin typeface="Segoe UI Semilight" panose="020B0402040204020203" pitchFamily="34" charset="0"/>
                    <a:ea typeface="+mn-ea"/>
                    <a:cs typeface="Segoe UI Semilight" panose="020B0402040204020203" pitchFamily="34" charset="0"/>
                  </a:endParaRPr>
                </a:p>
              </p:txBody>
            </p:sp>
            <p:grpSp>
              <p:nvGrpSpPr>
                <p:cNvPr id="45" name="Group 44"/>
                <p:cNvGrpSpPr/>
                <p:nvPr/>
              </p:nvGrpSpPr>
              <p:grpSpPr>
                <a:xfrm>
                  <a:off x="571905" y="3317023"/>
                  <a:ext cx="195646" cy="168250"/>
                  <a:chOff x="11650496" y="2514241"/>
                  <a:chExt cx="246857" cy="212291"/>
                </a:xfrm>
              </p:grpSpPr>
              <p:sp>
                <p:nvSpPr>
                  <p:cNvPr id="46" name="Isosceles Triangle 45"/>
                  <p:cNvSpPr/>
                  <p:nvPr/>
                </p:nvSpPr>
                <p:spPr bwMode="auto">
                  <a:xfrm>
                    <a:off x="11662403" y="2514241"/>
                    <a:ext cx="223043" cy="80527"/>
                  </a:xfrm>
                  <a:prstGeom prst="triangle">
                    <a:avLst>
                      <a:gd name="adj" fmla="val 50000"/>
                    </a:avLst>
                  </a:prstGeom>
                  <a:noFill/>
                  <a:ln w="12700" cap="flat" cmpd="sng" algn="ctr">
                    <a:solidFill>
                      <a:schemeClr val="accent1"/>
                    </a:solidFill>
                    <a:prstDash val="solid"/>
                    <a:miter lim="800000"/>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endParaRPr kumimoji="0" lang="en-US" sz="2745" b="0" i="0" u="none" strike="noStrike" kern="0" cap="none" spc="0" normalizeH="0" baseline="0" noProof="0" err="1">
                      <a:ln>
                        <a:noFill/>
                      </a:ln>
                      <a:gradFill>
                        <a:gsLst>
                          <a:gs pos="100000">
                            <a:srgbClr val="737373"/>
                          </a:gs>
                          <a:gs pos="0">
                            <a:srgbClr val="737373"/>
                          </a:gs>
                        </a:gsLst>
                        <a:lin ang="5400000" scaled="0"/>
                      </a:gradFill>
                      <a:effectLst/>
                      <a:uLnTx/>
                      <a:uFillTx/>
                      <a:latin typeface="Segoe UI Semilight" panose="020B0402040204020203" pitchFamily="34" charset="0"/>
                      <a:ea typeface="Segoe UI" pitchFamily="34" charset="0"/>
                      <a:cs typeface="Segoe UI Semilight" panose="020B0402040204020203" pitchFamily="34" charset="0"/>
                    </a:endParaRPr>
                  </a:p>
                </p:txBody>
              </p:sp>
              <p:grpSp>
                <p:nvGrpSpPr>
                  <p:cNvPr id="47" name="Group 46"/>
                  <p:cNvGrpSpPr/>
                  <p:nvPr/>
                </p:nvGrpSpPr>
                <p:grpSpPr>
                  <a:xfrm>
                    <a:off x="11650496" y="2604296"/>
                    <a:ext cx="246857" cy="122236"/>
                    <a:chOff x="11650496" y="2604295"/>
                    <a:chExt cx="246857" cy="140001"/>
                  </a:xfrm>
                </p:grpSpPr>
                <p:grpSp>
                  <p:nvGrpSpPr>
                    <p:cNvPr id="48" name="Group 47"/>
                    <p:cNvGrpSpPr/>
                    <p:nvPr/>
                  </p:nvGrpSpPr>
                  <p:grpSpPr>
                    <a:xfrm>
                      <a:off x="11689390" y="2604295"/>
                      <a:ext cx="169069" cy="133349"/>
                      <a:chOff x="12519818" y="2581277"/>
                      <a:chExt cx="169069" cy="133349"/>
                    </a:xfrm>
                  </p:grpSpPr>
                  <p:cxnSp>
                    <p:nvCxnSpPr>
                      <p:cNvPr id="50" name="Straight Connector 49"/>
                      <p:cNvCxnSpPr/>
                      <p:nvPr/>
                    </p:nvCxnSpPr>
                    <p:spPr>
                      <a:xfrm>
                        <a:off x="12519818" y="2581277"/>
                        <a:ext cx="0" cy="133349"/>
                      </a:xfrm>
                      <a:prstGeom prst="line">
                        <a:avLst/>
                      </a:prstGeom>
                      <a:noFill/>
                      <a:ln w="12700" cap="flat" cmpd="sng" algn="ctr">
                        <a:solidFill>
                          <a:schemeClr val="accent1"/>
                        </a:solidFill>
                        <a:prstDash val="solid"/>
                        <a:miter lim="800000"/>
                        <a:headEnd type="none" w="med" len="med"/>
                        <a:tailEnd type="none" w="med" len="med"/>
                      </a:ln>
                      <a:effectLst/>
                    </p:spPr>
                  </p:cxnSp>
                  <p:cxnSp>
                    <p:nvCxnSpPr>
                      <p:cNvPr id="51" name="Straight Connector 50"/>
                      <p:cNvCxnSpPr/>
                      <p:nvPr/>
                    </p:nvCxnSpPr>
                    <p:spPr>
                      <a:xfrm>
                        <a:off x="12576174" y="2581277"/>
                        <a:ext cx="0" cy="133349"/>
                      </a:xfrm>
                      <a:prstGeom prst="line">
                        <a:avLst/>
                      </a:prstGeom>
                      <a:noFill/>
                      <a:ln w="12700" cap="flat" cmpd="sng" algn="ctr">
                        <a:solidFill>
                          <a:schemeClr val="accent1"/>
                        </a:solidFill>
                        <a:prstDash val="solid"/>
                        <a:miter lim="800000"/>
                        <a:headEnd type="none" w="med" len="med"/>
                        <a:tailEnd type="none" w="med" len="med"/>
                      </a:ln>
                      <a:effectLst/>
                    </p:spPr>
                  </p:cxnSp>
                  <p:cxnSp>
                    <p:nvCxnSpPr>
                      <p:cNvPr id="52" name="Straight Connector 51"/>
                      <p:cNvCxnSpPr/>
                      <p:nvPr/>
                    </p:nvCxnSpPr>
                    <p:spPr>
                      <a:xfrm>
                        <a:off x="12632530" y="2581277"/>
                        <a:ext cx="0" cy="133349"/>
                      </a:xfrm>
                      <a:prstGeom prst="line">
                        <a:avLst/>
                      </a:prstGeom>
                      <a:noFill/>
                      <a:ln w="12700" cap="flat" cmpd="sng" algn="ctr">
                        <a:solidFill>
                          <a:schemeClr val="accent1"/>
                        </a:solidFill>
                        <a:prstDash val="solid"/>
                        <a:miter lim="800000"/>
                        <a:headEnd type="none" w="med" len="med"/>
                        <a:tailEnd type="none" w="med" len="med"/>
                      </a:ln>
                      <a:effectLst/>
                    </p:spPr>
                  </p:cxnSp>
                  <p:cxnSp>
                    <p:nvCxnSpPr>
                      <p:cNvPr id="53" name="Straight Connector 52"/>
                      <p:cNvCxnSpPr/>
                      <p:nvPr/>
                    </p:nvCxnSpPr>
                    <p:spPr>
                      <a:xfrm>
                        <a:off x="12688887" y="2581277"/>
                        <a:ext cx="0" cy="133349"/>
                      </a:xfrm>
                      <a:prstGeom prst="line">
                        <a:avLst/>
                      </a:prstGeom>
                      <a:noFill/>
                      <a:ln w="12700" cap="flat" cmpd="sng" algn="ctr">
                        <a:solidFill>
                          <a:schemeClr val="accent1"/>
                        </a:solidFill>
                        <a:prstDash val="solid"/>
                        <a:miter lim="800000"/>
                        <a:headEnd type="none" w="med" len="med"/>
                        <a:tailEnd type="none" w="med" len="med"/>
                      </a:ln>
                      <a:effectLst/>
                    </p:spPr>
                  </p:cxnSp>
                </p:grpSp>
                <p:cxnSp>
                  <p:nvCxnSpPr>
                    <p:cNvPr id="49" name="Straight Connector 48"/>
                    <p:cNvCxnSpPr/>
                    <p:nvPr/>
                  </p:nvCxnSpPr>
                  <p:spPr>
                    <a:xfrm>
                      <a:off x="11650496" y="2744296"/>
                      <a:ext cx="246857" cy="0"/>
                    </a:xfrm>
                    <a:prstGeom prst="line">
                      <a:avLst/>
                    </a:prstGeom>
                    <a:noFill/>
                    <a:ln w="12700" cap="flat" cmpd="sng" algn="ctr">
                      <a:solidFill>
                        <a:schemeClr val="accent1"/>
                      </a:solidFill>
                      <a:prstDash val="solid"/>
                      <a:miter lim="800000"/>
                      <a:headEnd type="none" w="med" len="med"/>
                      <a:tailEnd type="none" w="med" len="med"/>
                    </a:ln>
                    <a:effectLst/>
                  </p:spPr>
                </p:cxnSp>
              </p:grpSp>
            </p:grpSp>
          </p:grpSp>
        </p:grpSp>
        <p:cxnSp>
          <p:nvCxnSpPr>
            <p:cNvPr id="125" name="Straight Connector 124">
              <a:extLst>
                <a:ext uri="{FF2B5EF4-FFF2-40B4-BE49-F238E27FC236}">
                  <a16:creationId xmlns:a16="http://schemas.microsoft.com/office/drawing/2014/main" id="{89910133-0DD0-4D6E-9CDE-ABAB105237CD}"/>
                </a:ext>
              </a:extLst>
            </p:cNvPr>
            <p:cNvCxnSpPr/>
            <p:nvPr/>
          </p:nvCxnSpPr>
          <p:spPr>
            <a:xfrm>
              <a:off x="2583543" y="2724959"/>
              <a:ext cx="0" cy="534978"/>
            </a:xfrm>
            <a:prstGeom prst="line">
              <a:avLst/>
            </a:prstGeom>
            <a:ln w="15875">
              <a:solidFill>
                <a:schemeClr val="accent6">
                  <a:lumMod val="9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id="{7A0A389D-A433-4219-AC64-E4E008480E04}"/>
              </a:ext>
            </a:extLst>
          </p:cNvPr>
          <p:cNvGrpSpPr/>
          <p:nvPr/>
        </p:nvGrpSpPr>
        <p:grpSpPr>
          <a:xfrm>
            <a:off x="268354" y="3536103"/>
            <a:ext cx="2316186" cy="610300"/>
            <a:chOff x="266700" y="3536132"/>
            <a:chExt cx="2316843" cy="610474"/>
          </a:xfrm>
        </p:grpSpPr>
        <p:grpSp>
          <p:nvGrpSpPr>
            <p:cNvPr id="109" name="Group 108">
              <a:extLst>
                <a:ext uri="{FF2B5EF4-FFF2-40B4-BE49-F238E27FC236}">
                  <a16:creationId xmlns:a16="http://schemas.microsoft.com/office/drawing/2014/main" id="{BD2714D5-12A8-47F6-9FAB-F9B777012B19}"/>
                </a:ext>
              </a:extLst>
            </p:cNvPr>
            <p:cNvGrpSpPr/>
            <p:nvPr/>
          </p:nvGrpSpPr>
          <p:grpSpPr>
            <a:xfrm>
              <a:off x="266700" y="3536132"/>
              <a:ext cx="2253542" cy="610474"/>
              <a:chOff x="265492" y="3550646"/>
              <a:chExt cx="2253542" cy="610474"/>
            </a:xfrm>
          </p:grpSpPr>
          <p:sp>
            <p:nvSpPr>
              <p:cNvPr id="8" name="Rectangle 7"/>
              <p:cNvSpPr/>
              <p:nvPr/>
            </p:nvSpPr>
            <p:spPr bwMode="auto">
              <a:xfrm>
                <a:off x="869072" y="3550646"/>
                <a:ext cx="1649962" cy="61047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01" rIns="0" bIns="146201" numCol="1" spcCol="0" rtlCol="0" fromWordArt="0" anchor="ctr" anchorCtr="0" forceAA="0" compatLnSpc="1">
                <a:prstTxWarp prst="textNoShape">
                  <a:avLst/>
                </a:prstTxWarp>
                <a:noAutofit/>
              </a:bodyPr>
              <a:lstStyle/>
              <a:p>
                <a:pPr marL="0" marR="0" lvl="0" indent="0" algn="l" defTabSz="931578"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a:ln>
                      <a:noFill/>
                    </a:ln>
                    <a:gradFill>
                      <a:gsLst>
                        <a:gs pos="100000">
                          <a:srgbClr val="737373"/>
                        </a:gs>
                        <a:gs pos="0">
                          <a:srgbClr val="737373"/>
                        </a:gs>
                      </a:gsLst>
                      <a:lin ang="5400000" scaled="0"/>
                    </a:gradFill>
                    <a:effectLst/>
                    <a:uLnTx/>
                    <a:uFillTx/>
                    <a:latin typeface="Segoe UI Semilight"/>
                    <a:ea typeface="Segoe UI" panose="020B0502040204020203" pitchFamily="34" charset="0"/>
                    <a:cs typeface="Segoe UI" panose="020B0502040204020203" pitchFamily="34" charset="0"/>
                  </a:rPr>
                  <a:t>Healthcare</a:t>
                </a:r>
              </a:p>
            </p:txBody>
          </p:sp>
          <p:grpSp>
            <p:nvGrpSpPr>
              <p:cNvPr id="92" name="Group 91">
                <a:extLst>
                  <a:ext uri="{FF2B5EF4-FFF2-40B4-BE49-F238E27FC236}">
                    <a16:creationId xmlns:a16="http://schemas.microsoft.com/office/drawing/2014/main" id="{CAC3D207-7EB1-41ED-B286-87C605F05132}"/>
                  </a:ext>
                </a:extLst>
              </p:cNvPr>
              <p:cNvGrpSpPr/>
              <p:nvPr/>
            </p:nvGrpSpPr>
            <p:grpSpPr>
              <a:xfrm>
                <a:off x="265492" y="3649706"/>
                <a:ext cx="407691" cy="412355"/>
                <a:chOff x="486169" y="4077143"/>
                <a:chExt cx="415866" cy="420624"/>
              </a:xfrm>
            </p:grpSpPr>
            <p:sp>
              <p:nvSpPr>
                <p:cNvPr id="54" name="Oval 53"/>
                <p:cNvSpPr/>
                <p:nvPr/>
              </p:nvSpPr>
              <p:spPr bwMode="auto">
                <a:xfrm rot="5400000">
                  <a:off x="483790" y="4079522"/>
                  <a:ext cx="420624" cy="415866"/>
                </a:xfrm>
                <a:prstGeom prst="ellipse">
                  <a:avLst/>
                </a:prstGeom>
                <a:solidFill>
                  <a:schemeClr val="bg1"/>
                </a:solidFill>
                <a:ln w="15875" cap="flat" cmpd="sng" algn="ctr">
                  <a:solidFill>
                    <a:schemeClr val="bg2">
                      <a:lumMod val="90000"/>
                    </a:schemeClr>
                  </a:solidFill>
                  <a:prstDash val="solid"/>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endParaRPr kumimoji="0" lang="en-US" sz="2745" b="0" i="0" u="none" strike="noStrike" kern="0" cap="none" spc="0" normalizeH="0" baseline="0" noProof="0" err="1">
                    <a:ln>
                      <a:noFill/>
                    </a:ln>
                    <a:gradFill>
                      <a:gsLst>
                        <a:gs pos="100000">
                          <a:srgbClr val="737373"/>
                        </a:gs>
                        <a:gs pos="0">
                          <a:srgbClr val="737373"/>
                        </a:gs>
                      </a:gsLst>
                      <a:lin ang="5400000" scaled="0"/>
                    </a:gradFill>
                    <a:effectLst/>
                    <a:uLnTx/>
                    <a:uFillTx/>
                    <a:latin typeface="Segoe UI Semilight" panose="020B0402040204020203" pitchFamily="34" charset="0"/>
                    <a:ea typeface="+mn-ea"/>
                    <a:cs typeface="Segoe UI Semilight" panose="020B0402040204020203" pitchFamily="34" charset="0"/>
                  </a:endParaRPr>
                </a:p>
              </p:txBody>
            </p:sp>
            <p:cxnSp>
              <p:nvCxnSpPr>
                <p:cNvPr id="55" name="Straight Connector 54"/>
                <p:cNvCxnSpPr/>
                <p:nvPr/>
              </p:nvCxnSpPr>
              <p:spPr>
                <a:xfrm>
                  <a:off x="694101" y="4214837"/>
                  <a:ext cx="0" cy="145236"/>
                </a:xfrm>
                <a:prstGeom prst="line">
                  <a:avLst/>
                </a:prstGeom>
                <a:noFill/>
                <a:ln w="12700" cap="flat" cmpd="sng" algn="ctr">
                  <a:solidFill>
                    <a:schemeClr val="accent1"/>
                  </a:solidFill>
                  <a:prstDash val="solid"/>
                  <a:headEnd type="none"/>
                  <a:tailEnd type="none"/>
                </a:ln>
                <a:effectLst/>
              </p:spPr>
            </p:cxnSp>
            <p:cxnSp>
              <p:nvCxnSpPr>
                <p:cNvPr id="56" name="Straight Connector 55"/>
                <p:cNvCxnSpPr/>
                <p:nvPr/>
              </p:nvCxnSpPr>
              <p:spPr>
                <a:xfrm rot="5400000">
                  <a:off x="694101" y="4214837"/>
                  <a:ext cx="0" cy="145236"/>
                </a:xfrm>
                <a:prstGeom prst="line">
                  <a:avLst/>
                </a:prstGeom>
                <a:noFill/>
                <a:ln w="12700" cap="flat" cmpd="sng" algn="ctr">
                  <a:solidFill>
                    <a:schemeClr val="accent1"/>
                  </a:solidFill>
                  <a:prstDash val="solid"/>
                  <a:headEnd type="none"/>
                  <a:tailEnd type="none"/>
                </a:ln>
                <a:effectLst/>
              </p:spPr>
            </p:cxnSp>
          </p:grpSp>
        </p:grpSp>
        <p:cxnSp>
          <p:nvCxnSpPr>
            <p:cNvPr id="126" name="Straight Connector 125">
              <a:extLst>
                <a:ext uri="{FF2B5EF4-FFF2-40B4-BE49-F238E27FC236}">
                  <a16:creationId xmlns:a16="http://schemas.microsoft.com/office/drawing/2014/main" id="{158A1854-A047-45FA-ACE7-C1DC9E441EE6}"/>
                </a:ext>
              </a:extLst>
            </p:cNvPr>
            <p:cNvCxnSpPr/>
            <p:nvPr/>
          </p:nvCxnSpPr>
          <p:spPr>
            <a:xfrm>
              <a:off x="2583543" y="3564196"/>
              <a:ext cx="0" cy="534978"/>
            </a:xfrm>
            <a:prstGeom prst="line">
              <a:avLst/>
            </a:prstGeom>
            <a:ln w="15875">
              <a:solidFill>
                <a:schemeClr val="accent6">
                  <a:lumMod val="9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0" name="Group 19">
            <a:extLst>
              <a:ext uri="{FF2B5EF4-FFF2-40B4-BE49-F238E27FC236}">
                <a16:creationId xmlns:a16="http://schemas.microsoft.com/office/drawing/2014/main" id="{5C4F0CB8-CBE6-4DFF-BC8E-C20F51C4F3C1}"/>
              </a:ext>
            </a:extLst>
          </p:cNvPr>
          <p:cNvGrpSpPr/>
          <p:nvPr/>
        </p:nvGrpSpPr>
        <p:grpSpPr>
          <a:xfrm>
            <a:off x="268354" y="4354420"/>
            <a:ext cx="2316186" cy="610300"/>
            <a:chOff x="266700" y="4354681"/>
            <a:chExt cx="2316843" cy="610474"/>
          </a:xfrm>
        </p:grpSpPr>
        <p:grpSp>
          <p:nvGrpSpPr>
            <p:cNvPr id="110" name="Group 109">
              <a:extLst>
                <a:ext uri="{FF2B5EF4-FFF2-40B4-BE49-F238E27FC236}">
                  <a16:creationId xmlns:a16="http://schemas.microsoft.com/office/drawing/2014/main" id="{16C9A2A2-2EDD-4824-83BB-32D9C240C278}"/>
                </a:ext>
              </a:extLst>
            </p:cNvPr>
            <p:cNvGrpSpPr/>
            <p:nvPr/>
          </p:nvGrpSpPr>
          <p:grpSpPr>
            <a:xfrm>
              <a:off x="266700" y="4354681"/>
              <a:ext cx="2253542" cy="610474"/>
              <a:chOff x="265492" y="4398223"/>
              <a:chExt cx="2253542" cy="610474"/>
            </a:xfrm>
          </p:grpSpPr>
          <p:sp>
            <p:nvSpPr>
              <p:cNvPr id="7" name="Rectangle 6"/>
              <p:cNvSpPr/>
              <p:nvPr/>
            </p:nvSpPr>
            <p:spPr bwMode="auto">
              <a:xfrm>
                <a:off x="869072" y="4398223"/>
                <a:ext cx="1649962" cy="61047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01" rIns="0" bIns="146201" numCol="1" spcCol="0" rtlCol="0" fromWordArt="0" anchor="ctr" anchorCtr="0" forceAA="0" compatLnSpc="1">
                <a:prstTxWarp prst="textNoShape">
                  <a:avLst/>
                </a:prstTxWarp>
                <a:noAutofit/>
              </a:bodyPr>
              <a:lstStyle/>
              <a:p>
                <a:pPr marL="0" marR="0" lvl="0" indent="0" algn="l" defTabSz="931578"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a:ln>
                      <a:noFill/>
                    </a:ln>
                    <a:gradFill>
                      <a:gsLst>
                        <a:gs pos="100000">
                          <a:srgbClr val="737373"/>
                        </a:gs>
                        <a:gs pos="0">
                          <a:srgbClr val="737373"/>
                        </a:gs>
                      </a:gsLst>
                      <a:lin ang="5400000" scaled="0"/>
                    </a:gradFill>
                    <a:effectLst/>
                    <a:uLnTx/>
                    <a:uFillTx/>
                    <a:latin typeface="Segoe UI Semilight"/>
                    <a:ea typeface="Segoe UI" panose="020B0502040204020203" pitchFamily="34" charset="0"/>
                    <a:cs typeface="Segoe UI" panose="020B0502040204020203" pitchFamily="34" charset="0"/>
                  </a:rPr>
                  <a:t>Banking and </a:t>
                </a:r>
                <a:br>
                  <a:rPr kumimoji="0" lang="en-US" sz="1400" b="0" i="0" u="none" strike="noStrike" kern="0" cap="none" spc="0" normalizeH="0" baseline="0" noProof="0">
                    <a:ln>
                      <a:noFill/>
                    </a:ln>
                    <a:gradFill>
                      <a:gsLst>
                        <a:gs pos="100000">
                          <a:srgbClr val="737373"/>
                        </a:gs>
                        <a:gs pos="0">
                          <a:srgbClr val="737373"/>
                        </a:gs>
                      </a:gsLst>
                      <a:lin ang="5400000" scaled="0"/>
                    </a:gradFill>
                    <a:effectLst/>
                    <a:uLnTx/>
                    <a:uFillTx/>
                    <a:latin typeface="Segoe UI Semilight"/>
                    <a:ea typeface="Segoe UI" panose="020B0502040204020203" pitchFamily="34" charset="0"/>
                    <a:cs typeface="Segoe UI" panose="020B0502040204020203" pitchFamily="34" charset="0"/>
                  </a:rPr>
                </a:br>
                <a:r>
                  <a:rPr kumimoji="0" lang="en-US" sz="1400" b="0" i="0" u="none" strike="noStrike" kern="0" cap="none" spc="0" normalizeH="0" baseline="0" noProof="0">
                    <a:ln>
                      <a:noFill/>
                    </a:ln>
                    <a:gradFill>
                      <a:gsLst>
                        <a:gs pos="100000">
                          <a:srgbClr val="737373"/>
                        </a:gs>
                        <a:gs pos="0">
                          <a:srgbClr val="737373"/>
                        </a:gs>
                      </a:gsLst>
                      <a:lin ang="5400000" scaled="0"/>
                    </a:gradFill>
                    <a:effectLst/>
                    <a:uLnTx/>
                    <a:uFillTx/>
                    <a:latin typeface="Segoe UI Semilight"/>
                    <a:ea typeface="Segoe UI" panose="020B0502040204020203" pitchFamily="34" charset="0"/>
                    <a:cs typeface="Segoe UI" panose="020B0502040204020203" pitchFamily="34" charset="0"/>
                  </a:rPr>
                  <a:t>financial services</a:t>
                </a:r>
              </a:p>
            </p:txBody>
          </p:sp>
          <p:grpSp>
            <p:nvGrpSpPr>
              <p:cNvPr id="93" name="Group 92">
                <a:extLst>
                  <a:ext uri="{FF2B5EF4-FFF2-40B4-BE49-F238E27FC236}">
                    <a16:creationId xmlns:a16="http://schemas.microsoft.com/office/drawing/2014/main" id="{F0AC962E-233C-4BC6-9BE6-2A97B2BF2165}"/>
                  </a:ext>
                </a:extLst>
              </p:cNvPr>
              <p:cNvGrpSpPr/>
              <p:nvPr/>
            </p:nvGrpSpPr>
            <p:grpSpPr>
              <a:xfrm>
                <a:off x="265492" y="4497283"/>
                <a:ext cx="407691" cy="412355"/>
                <a:chOff x="461795" y="4963450"/>
                <a:chExt cx="415866" cy="420624"/>
              </a:xfrm>
            </p:grpSpPr>
            <p:sp>
              <p:nvSpPr>
                <p:cNvPr id="57" name="Oval 56"/>
                <p:cNvSpPr/>
                <p:nvPr/>
              </p:nvSpPr>
              <p:spPr bwMode="auto">
                <a:xfrm rot="5400000">
                  <a:off x="459416" y="4965829"/>
                  <a:ext cx="420624" cy="415866"/>
                </a:xfrm>
                <a:prstGeom prst="ellipse">
                  <a:avLst/>
                </a:prstGeom>
                <a:solidFill>
                  <a:schemeClr val="bg1"/>
                </a:solidFill>
                <a:ln w="15875" cap="flat" cmpd="sng" algn="ctr">
                  <a:solidFill>
                    <a:schemeClr val="bg2">
                      <a:lumMod val="90000"/>
                    </a:schemeClr>
                  </a:solidFill>
                  <a:prstDash val="solid"/>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endParaRPr kumimoji="0" lang="en-US" sz="2745" b="0" i="0" u="none" strike="noStrike" kern="0" cap="none" spc="0" normalizeH="0" baseline="0" noProof="0" err="1">
                    <a:ln>
                      <a:noFill/>
                    </a:ln>
                    <a:gradFill>
                      <a:gsLst>
                        <a:gs pos="100000">
                          <a:srgbClr val="737373"/>
                        </a:gs>
                        <a:gs pos="0">
                          <a:srgbClr val="737373"/>
                        </a:gs>
                      </a:gsLst>
                      <a:lin ang="5400000" scaled="0"/>
                    </a:gradFill>
                    <a:effectLst/>
                    <a:uLnTx/>
                    <a:uFillTx/>
                    <a:latin typeface="Segoe UI Semilight" panose="020B0402040204020203" pitchFamily="34" charset="0"/>
                    <a:ea typeface="+mn-ea"/>
                    <a:cs typeface="Segoe UI Semilight" panose="020B0402040204020203" pitchFamily="34" charset="0"/>
                  </a:endParaRPr>
                </a:p>
              </p:txBody>
            </p:sp>
            <p:grpSp>
              <p:nvGrpSpPr>
                <p:cNvPr id="58" name="Group 57"/>
                <p:cNvGrpSpPr/>
                <p:nvPr/>
              </p:nvGrpSpPr>
              <p:grpSpPr>
                <a:xfrm>
                  <a:off x="613610" y="5073025"/>
                  <a:ext cx="112234" cy="201474"/>
                  <a:chOff x="-4629150" y="1122363"/>
                  <a:chExt cx="2339975" cy="4200525"/>
                </a:xfrm>
              </p:grpSpPr>
              <p:sp>
                <p:nvSpPr>
                  <p:cNvPr id="59" name="Line 5"/>
                  <p:cNvSpPr>
                    <a:spLocks noChangeShapeType="1"/>
                  </p:cNvSpPr>
                  <p:nvPr/>
                </p:nvSpPr>
                <p:spPr bwMode="auto">
                  <a:xfrm>
                    <a:off x="-3459163" y="1122363"/>
                    <a:ext cx="0" cy="4200525"/>
                  </a:xfrm>
                  <a:prstGeom prst="line">
                    <a:avLst/>
                  </a:prstGeom>
                  <a:noFill/>
                  <a:ln w="12700" cap="flat" cmpd="sng" algn="ctr">
                    <a:solidFill>
                      <a:schemeClr val="accent1"/>
                    </a:solidFill>
                    <a:prstDash val="solid"/>
                    <a:miter lim="800000"/>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endParaRPr kumimoji="0" lang="en-US" sz="2745" b="0" i="0" u="none" strike="noStrike" kern="0" cap="none" spc="0" normalizeH="0" baseline="0" noProof="0">
                      <a:ln>
                        <a:noFill/>
                      </a:ln>
                      <a:gradFill>
                        <a:gsLst>
                          <a:gs pos="100000">
                            <a:srgbClr val="737373"/>
                          </a:gs>
                          <a:gs pos="0">
                            <a:srgbClr val="737373"/>
                          </a:gs>
                        </a:gsLst>
                        <a:lin ang="5400000" scaled="0"/>
                      </a:gradFill>
                      <a:effectLst/>
                      <a:uLnTx/>
                      <a:uFillTx/>
                      <a:latin typeface="Segoe UI Semilight" panose="020B0402040204020203" pitchFamily="34" charset="0"/>
                      <a:ea typeface="Segoe UI" pitchFamily="34" charset="0"/>
                      <a:cs typeface="Segoe UI Semilight" panose="020B0402040204020203" pitchFamily="34" charset="0"/>
                    </a:endParaRPr>
                  </a:p>
                </p:txBody>
              </p:sp>
              <p:sp>
                <p:nvSpPr>
                  <p:cNvPr id="60" name="Freeform 6"/>
                  <p:cNvSpPr>
                    <a:spLocks/>
                  </p:cNvSpPr>
                  <p:nvPr/>
                </p:nvSpPr>
                <p:spPr bwMode="auto">
                  <a:xfrm>
                    <a:off x="-4629150" y="1949450"/>
                    <a:ext cx="2339975" cy="2609850"/>
                  </a:xfrm>
                  <a:custGeom>
                    <a:avLst/>
                    <a:gdLst>
                      <a:gd name="T0" fmla="*/ 0 w 36"/>
                      <a:gd name="T1" fmla="*/ 41 h 41"/>
                      <a:gd name="T2" fmla="*/ 25 w 36"/>
                      <a:gd name="T3" fmla="*/ 41 h 41"/>
                      <a:gd name="T4" fmla="*/ 36 w 36"/>
                      <a:gd name="T5" fmla="*/ 31 h 41"/>
                      <a:gd name="T6" fmla="*/ 25 w 36"/>
                      <a:gd name="T7" fmla="*/ 20 h 41"/>
                      <a:gd name="T8" fmla="*/ 10 w 36"/>
                      <a:gd name="T9" fmla="*/ 20 h 41"/>
                      <a:gd name="T10" fmla="*/ 0 w 36"/>
                      <a:gd name="T11" fmla="*/ 10 h 41"/>
                      <a:gd name="T12" fmla="*/ 10 w 36"/>
                      <a:gd name="T13" fmla="*/ 0 h 41"/>
                      <a:gd name="T14" fmla="*/ 36 w 36"/>
                      <a:gd name="T15" fmla="*/ 0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41">
                        <a:moveTo>
                          <a:pt x="0" y="41"/>
                        </a:moveTo>
                        <a:cubicBezTo>
                          <a:pt x="25" y="41"/>
                          <a:pt x="25" y="41"/>
                          <a:pt x="25" y="41"/>
                        </a:cubicBezTo>
                        <a:cubicBezTo>
                          <a:pt x="31" y="41"/>
                          <a:pt x="36" y="36"/>
                          <a:pt x="36" y="31"/>
                        </a:cubicBezTo>
                        <a:cubicBezTo>
                          <a:pt x="36" y="25"/>
                          <a:pt x="31" y="20"/>
                          <a:pt x="25" y="20"/>
                        </a:cubicBezTo>
                        <a:cubicBezTo>
                          <a:pt x="10" y="20"/>
                          <a:pt x="10" y="20"/>
                          <a:pt x="10" y="20"/>
                        </a:cubicBezTo>
                        <a:cubicBezTo>
                          <a:pt x="5" y="20"/>
                          <a:pt x="0" y="16"/>
                          <a:pt x="0" y="10"/>
                        </a:cubicBezTo>
                        <a:cubicBezTo>
                          <a:pt x="0" y="4"/>
                          <a:pt x="5" y="0"/>
                          <a:pt x="10" y="0"/>
                        </a:cubicBezTo>
                        <a:cubicBezTo>
                          <a:pt x="36" y="0"/>
                          <a:pt x="36" y="0"/>
                          <a:pt x="36" y="0"/>
                        </a:cubicBezTo>
                      </a:path>
                    </a:pathLst>
                  </a:custGeom>
                  <a:noFill/>
                  <a:ln w="12700" cap="flat" cmpd="sng" algn="ctr">
                    <a:solidFill>
                      <a:schemeClr val="accent1"/>
                    </a:solidFill>
                    <a:prstDash val="solid"/>
                    <a:miter lim="800000"/>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endParaRPr kumimoji="0" lang="en-US" sz="2745" b="0" i="0" u="none" strike="noStrike" kern="0" cap="none" spc="0" normalizeH="0" baseline="0" noProof="0">
                      <a:ln>
                        <a:noFill/>
                      </a:ln>
                      <a:gradFill>
                        <a:gsLst>
                          <a:gs pos="100000">
                            <a:srgbClr val="737373"/>
                          </a:gs>
                          <a:gs pos="0">
                            <a:srgbClr val="737373"/>
                          </a:gs>
                        </a:gsLst>
                        <a:lin ang="5400000" scaled="0"/>
                      </a:gradFill>
                      <a:effectLst/>
                      <a:uLnTx/>
                      <a:uFillTx/>
                      <a:latin typeface="Segoe UI Semilight" panose="020B0402040204020203" pitchFamily="34" charset="0"/>
                      <a:ea typeface="Segoe UI" pitchFamily="34" charset="0"/>
                      <a:cs typeface="Segoe UI Semilight" panose="020B0402040204020203" pitchFamily="34" charset="0"/>
                    </a:endParaRPr>
                  </a:p>
                </p:txBody>
              </p:sp>
            </p:grpSp>
          </p:grpSp>
        </p:grpSp>
        <p:cxnSp>
          <p:nvCxnSpPr>
            <p:cNvPr id="127" name="Straight Connector 126">
              <a:extLst>
                <a:ext uri="{FF2B5EF4-FFF2-40B4-BE49-F238E27FC236}">
                  <a16:creationId xmlns:a16="http://schemas.microsoft.com/office/drawing/2014/main" id="{F73A341B-E1E5-445B-8E3F-2983326E01DF}"/>
                </a:ext>
              </a:extLst>
            </p:cNvPr>
            <p:cNvCxnSpPr/>
            <p:nvPr/>
          </p:nvCxnSpPr>
          <p:spPr>
            <a:xfrm>
              <a:off x="2583543" y="4403433"/>
              <a:ext cx="0" cy="534978"/>
            </a:xfrm>
            <a:prstGeom prst="line">
              <a:avLst/>
            </a:prstGeom>
            <a:ln w="15875">
              <a:solidFill>
                <a:schemeClr val="accent6">
                  <a:lumMod val="9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1" name="Group 20">
            <a:extLst>
              <a:ext uri="{FF2B5EF4-FFF2-40B4-BE49-F238E27FC236}">
                <a16:creationId xmlns:a16="http://schemas.microsoft.com/office/drawing/2014/main" id="{7F384CB6-269E-46DC-89B4-B31DF63ABFCF}"/>
              </a:ext>
            </a:extLst>
          </p:cNvPr>
          <p:cNvGrpSpPr/>
          <p:nvPr/>
        </p:nvGrpSpPr>
        <p:grpSpPr>
          <a:xfrm>
            <a:off x="268354" y="5216266"/>
            <a:ext cx="2316186" cy="610300"/>
            <a:chOff x="266700" y="5216772"/>
            <a:chExt cx="2316843" cy="610474"/>
          </a:xfrm>
        </p:grpSpPr>
        <p:grpSp>
          <p:nvGrpSpPr>
            <p:cNvPr id="112" name="Group 111">
              <a:extLst>
                <a:ext uri="{FF2B5EF4-FFF2-40B4-BE49-F238E27FC236}">
                  <a16:creationId xmlns:a16="http://schemas.microsoft.com/office/drawing/2014/main" id="{933D78C8-7013-4820-9315-E1709D8861AA}"/>
                </a:ext>
              </a:extLst>
            </p:cNvPr>
            <p:cNvGrpSpPr/>
            <p:nvPr/>
          </p:nvGrpSpPr>
          <p:grpSpPr>
            <a:xfrm>
              <a:off x="266700" y="5216772"/>
              <a:ext cx="2253542" cy="610474"/>
              <a:chOff x="265492" y="5245800"/>
              <a:chExt cx="2253542" cy="610474"/>
            </a:xfrm>
          </p:grpSpPr>
          <p:sp>
            <p:nvSpPr>
              <p:cNvPr id="6" name="Rectangle 5"/>
              <p:cNvSpPr/>
              <p:nvPr/>
            </p:nvSpPr>
            <p:spPr bwMode="auto">
              <a:xfrm>
                <a:off x="869072" y="5245800"/>
                <a:ext cx="1649962" cy="61047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01" rIns="0" bIns="146201" numCol="1" spcCol="0" rtlCol="0" fromWordArt="0" anchor="ctr" anchorCtr="0" forceAA="0" compatLnSpc="1">
                <a:prstTxWarp prst="textNoShape">
                  <a:avLst/>
                </a:prstTxWarp>
                <a:noAutofit/>
              </a:bodyPr>
              <a:lstStyle/>
              <a:p>
                <a:pPr marL="0" marR="0" lvl="0" indent="0" algn="l" defTabSz="931578"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a:ln>
                      <a:noFill/>
                    </a:ln>
                    <a:gradFill>
                      <a:gsLst>
                        <a:gs pos="100000">
                          <a:srgbClr val="737373"/>
                        </a:gs>
                        <a:gs pos="0">
                          <a:srgbClr val="737373"/>
                        </a:gs>
                      </a:gsLst>
                      <a:lin ang="5400000" scaled="0"/>
                    </a:gradFill>
                    <a:effectLst/>
                    <a:uLnTx/>
                    <a:uFillTx/>
                    <a:latin typeface="Segoe UI Semilight"/>
                    <a:ea typeface="Segoe UI" panose="020B0502040204020203" pitchFamily="34" charset="0"/>
                    <a:cs typeface="Segoe UI" panose="020B0502040204020203" pitchFamily="34" charset="0"/>
                  </a:rPr>
                  <a:t>Professional services</a:t>
                </a:r>
              </a:p>
            </p:txBody>
          </p:sp>
          <p:grpSp>
            <p:nvGrpSpPr>
              <p:cNvPr id="94" name="Group 93">
                <a:extLst>
                  <a:ext uri="{FF2B5EF4-FFF2-40B4-BE49-F238E27FC236}">
                    <a16:creationId xmlns:a16="http://schemas.microsoft.com/office/drawing/2014/main" id="{7B2C600D-B59D-45EE-9E18-603218A0BB2F}"/>
                  </a:ext>
                </a:extLst>
              </p:cNvPr>
              <p:cNvGrpSpPr/>
              <p:nvPr/>
            </p:nvGrpSpPr>
            <p:grpSpPr>
              <a:xfrm>
                <a:off x="265492" y="5344860"/>
                <a:ext cx="407691" cy="412355"/>
                <a:chOff x="474594" y="5849754"/>
                <a:chExt cx="415866" cy="420624"/>
              </a:xfrm>
            </p:grpSpPr>
            <p:sp>
              <p:nvSpPr>
                <p:cNvPr id="61" name="Oval 60"/>
                <p:cNvSpPr/>
                <p:nvPr/>
              </p:nvSpPr>
              <p:spPr bwMode="auto">
                <a:xfrm rot="5400000">
                  <a:off x="472215" y="5852133"/>
                  <a:ext cx="420624" cy="415866"/>
                </a:xfrm>
                <a:prstGeom prst="ellipse">
                  <a:avLst/>
                </a:prstGeom>
                <a:solidFill>
                  <a:schemeClr val="bg1"/>
                </a:solidFill>
                <a:ln w="15875" cap="flat" cmpd="sng" algn="ctr">
                  <a:solidFill>
                    <a:schemeClr val="bg2">
                      <a:lumMod val="90000"/>
                    </a:schemeClr>
                  </a:solidFill>
                  <a:prstDash val="solid"/>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endParaRPr kumimoji="0" lang="en-US" sz="2745" b="0" i="0" u="none" strike="noStrike" kern="0" cap="none" spc="0" normalizeH="0" baseline="0" noProof="0" err="1">
                    <a:ln>
                      <a:noFill/>
                    </a:ln>
                    <a:gradFill>
                      <a:gsLst>
                        <a:gs pos="100000">
                          <a:srgbClr val="737373"/>
                        </a:gs>
                        <a:gs pos="0">
                          <a:srgbClr val="737373"/>
                        </a:gs>
                      </a:gsLst>
                      <a:lin ang="5400000" scaled="0"/>
                    </a:gradFill>
                    <a:effectLst/>
                    <a:uLnTx/>
                    <a:uFillTx/>
                    <a:latin typeface="Segoe UI Semilight" panose="020B0402040204020203" pitchFamily="34" charset="0"/>
                    <a:ea typeface="+mn-ea"/>
                    <a:cs typeface="Segoe UI Semilight" panose="020B0402040204020203" pitchFamily="34" charset="0"/>
                  </a:endParaRPr>
                </a:p>
              </p:txBody>
            </p:sp>
            <p:sp>
              <p:nvSpPr>
                <p:cNvPr id="62" name="Freeform 28"/>
                <p:cNvSpPr>
                  <a:spLocks noEditPoints="1"/>
                </p:cNvSpPr>
                <p:nvPr/>
              </p:nvSpPr>
              <p:spPr bwMode="auto">
                <a:xfrm>
                  <a:off x="600200" y="5956681"/>
                  <a:ext cx="164651" cy="206771"/>
                </a:xfrm>
                <a:custGeom>
                  <a:avLst/>
                  <a:gdLst>
                    <a:gd name="T0" fmla="*/ 70 w 104"/>
                    <a:gd name="T1" fmla="*/ 82 h 131"/>
                    <a:gd name="T2" fmla="*/ 88 w 104"/>
                    <a:gd name="T3" fmla="*/ 51 h 131"/>
                    <a:gd name="T4" fmla="*/ 87 w 104"/>
                    <a:gd name="T5" fmla="*/ 42 h 131"/>
                    <a:gd name="T6" fmla="*/ 89 w 104"/>
                    <a:gd name="T7" fmla="*/ 42 h 131"/>
                    <a:gd name="T8" fmla="*/ 97 w 104"/>
                    <a:gd name="T9" fmla="*/ 33 h 131"/>
                    <a:gd name="T10" fmla="*/ 96 w 104"/>
                    <a:gd name="T11" fmla="*/ 28 h 131"/>
                    <a:gd name="T12" fmla="*/ 52 w 104"/>
                    <a:gd name="T13" fmla="*/ 0 h 131"/>
                    <a:gd name="T14" fmla="*/ 10 w 104"/>
                    <a:gd name="T15" fmla="*/ 24 h 131"/>
                    <a:gd name="T16" fmla="*/ 10 w 104"/>
                    <a:gd name="T17" fmla="*/ 24 h 131"/>
                    <a:gd name="T18" fmla="*/ 2 w 104"/>
                    <a:gd name="T19" fmla="*/ 35 h 131"/>
                    <a:gd name="T20" fmla="*/ 2 w 104"/>
                    <a:gd name="T21" fmla="*/ 48 h 131"/>
                    <a:gd name="T22" fmla="*/ 5 w 104"/>
                    <a:gd name="T23" fmla="*/ 56 h 131"/>
                    <a:gd name="T24" fmla="*/ 5 w 104"/>
                    <a:gd name="T25" fmla="*/ 62 h 131"/>
                    <a:gd name="T26" fmla="*/ 17 w 104"/>
                    <a:gd name="T27" fmla="*/ 74 h 131"/>
                    <a:gd name="T28" fmla="*/ 24 w 104"/>
                    <a:gd name="T29" fmla="*/ 74 h 131"/>
                    <a:gd name="T30" fmla="*/ 34 w 104"/>
                    <a:gd name="T31" fmla="*/ 82 h 131"/>
                    <a:gd name="T32" fmla="*/ 0 w 104"/>
                    <a:gd name="T33" fmla="*/ 131 h 131"/>
                    <a:gd name="T34" fmla="*/ 8 w 104"/>
                    <a:gd name="T35" fmla="*/ 131 h 131"/>
                    <a:gd name="T36" fmla="*/ 52 w 104"/>
                    <a:gd name="T37" fmla="*/ 87 h 131"/>
                    <a:gd name="T38" fmla="*/ 96 w 104"/>
                    <a:gd name="T39" fmla="*/ 131 h 131"/>
                    <a:gd name="T40" fmla="*/ 104 w 104"/>
                    <a:gd name="T41" fmla="*/ 131 h 131"/>
                    <a:gd name="T42" fmla="*/ 70 w 104"/>
                    <a:gd name="T43" fmla="*/ 82 h 131"/>
                    <a:gd name="T44" fmla="*/ 52 w 104"/>
                    <a:gd name="T45" fmla="*/ 8 h 131"/>
                    <a:gd name="T46" fmla="*/ 85 w 104"/>
                    <a:gd name="T47" fmla="*/ 26 h 131"/>
                    <a:gd name="T48" fmla="*/ 81 w 104"/>
                    <a:gd name="T49" fmla="*/ 30 h 131"/>
                    <a:gd name="T50" fmla="*/ 52 w 104"/>
                    <a:gd name="T51" fmla="*/ 15 h 131"/>
                    <a:gd name="T52" fmla="*/ 29 w 104"/>
                    <a:gd name="T53" fmla="*/ 24 h 131"/>
                    <a:gd name="T54" fmla="*/ 20 w 104"/>
                    <a:gd name="T55" fmla="*/ 24 h 131"/>
                    <a:gd name="T56" fmla="*/ 52 w 104"/>
                    <a:gd name="T57" fmla="*/ 8 h 131"/>
                    <a:gd name="T58" fmla="*/ 10 w 104"/>
                    <a:gd name="T59" fmla="*/ 35 h 131"/>
                    <a:gd name="T60" fmla="*/ 13 w 104"/>
                    <a:gd name="T61" fmla="*/ 32 h 131"/>
                    <a:gd name="T62" fmla="*/ 22 w 104"/>
                    <a:gd name="T63" fmla="*/ 32 h 131"/>
                    <a:gd name="T64" fmla="*/ 16 w 104"/>
                    <a:gd name="T65" fmla="*/ 51 h 131"/>
                    <a:gd name="T66" fmla="*/ 16 w 104"/>
                    <a:gd name="T67" fmla="*/ 51 h 131"/>
                    <a:gd name="T68" fmla="*/ 13 w 104"/>
                    <a:gd name="T69" fmla="*/ 51 h 131"/>
                    <a:gd name="T70" fmla="*/ 10 w 104"/>
                    <a:gd name="T71" fmla="*/ 48 h 131"/>
                    <a:gd name="T72" fmla="*/ 10 w 104"/>
                    <a:gd name="T73" fmla="*/ 35 h 131"/>
                    <a:gd name="T74" fmla="*/ 17 w 104"/>
                    <a:gd name="T75" fmla="*/ 66 h 131"/>
                    <a:gd name="T76" fmla="*/ 13 w 104"/>
                    <a:gd name="T77" fmla="*/ 62 h 131"/>
                    <a:gd name="T78" fmla="*/ 13 w 104"/>
                    <a:gd name="T79" fmla="*/ 59 h 131"/>
                    <a:gd name="T80" fmla="*/ 17 w 104"/>
                    <a:gd name="T81" fmla="*/ 59 h 131"/>
                    <a:gd name="T82" fmla="*/ 19 w 104"/>
                    <a:gd name="T83" fmla="*/ 66 h 131"/>
                    <a:gd name="T84" fmla="*/ 17 w 104"/>
                    <a:gd name="T85" fmla="*/ 66 h 131"/>
                    <a:gd name="T86" fmla="*/ 35 w 104"/>
                    <a:gd name="T87" fmla="*/ 74 h 131"/>
                    <a:gd name="T88" fmla="*/ 50 w 104"/>
                    <a:gd name="T89" fmla="*/ 74 h 131"/>
                    <a:gd name="T90" fmla="*/ 52 w 104"/>
                    <a:gd name="T91" fmla="*/ 74 h 131"/>
                    <a:gd name="T92" fmla="*/ 60 w 104"/>
                    <a:gd name="T93" fmla="*/ 66 h 131"/>
                    <a:gd name="T94" fmla="*/ 52 w 104"/>
                    <a:gd name="T95" fmla="*/ 59 h 131"/>
                    <a:gd name="T96" fmla="*/ 44 w 104"/>
                    <a:gd name="T97" fmla="*/ 66 h 131"/>
                    <a:gd name="T98" fmla="*/ 28 w 104"/>
                    <a:gd name="T99" fmla="*/ 66 h 131"/>
                    <a:gd name="T100" fmla="*/ 24 w 104"/>
                    <a:gd name="T101" fmla="*/ 51 h 131"/>
                    <a:gd name="T102" fmla="*/ 52 w 104"/>
                    <a:gd name="T103" fmla="*/ 23 h 131"/>
                    <a:gd name="T104" fmla="*/ 80 w 104"/>
                    <a:gd name="T105" fmla="*/ 51 h 131"/>
                    <a:gd name="T106" fmla="*/ 52 w 104"/>
                    <a:gd name="T107" fmla="*/ 79 h 131"/>
                    <a:gd name="T108" fmla="*/ 35 w 104"/>
                    <a:gd name="T109" fmla="*/ 74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04" h="131">
                      <a:moveTo>
                        <a:pt x="70" y="82"/>
                      </a:moveTo>
                      <a:cubicBezTo>
                        <a:pt x="81" y="76"/>
                        <a:pt x="88" y="64"/>
                        <a:pt x="88" y="51"/>
                      </a:cubicBezTo>
                      <a:cubicBezTo>
                        <a:pt x="88" y="48"/>
                        <a:pt x="88" y="45"/>
                        <a:pt x="87" y="42"/>
                      </a:cubicBezTo>
                      <a:cubicBezTo>
                        <a:pt x="87" y="42"/>
                        <a:pt x="88" y="42"/>
                        <a:pt x="89" y="42"/>
                      </a:cubicBezTo>
                      <a:cubicBezTo>
                        <a:pt x="93" y="42"/>
                        <a:pt x="97" y="38"/>
                        <a:pt x="97" y="33"/>
                      </a:cubicBezTo>
                      <a:cubicBezTo>
                        <a:pt x="97" y="31"/>
                        <a:pt x="96" y="30"/>
                        <a:pt x="96" y="28"/>
                      </a:cubicBezTo>
                      <a:cubicBezTo>
                        <a:pt x="88" y="11"/>
                        <a:pt x="71" y="0"/>
                        <a:pt x="52" y="0"/>
                      </a:cubicBezTo>
                      <a:cubicBezTo>
                        <a:pt x="34" y="0"/>
                        <a:pt x="17" y="10"/>
                        <a:pt x="10" y="24"/>
                      </a:cubicBezTo>
                      <a:cubicBezTo>
                        <a:pt x="10" y="24"/>
                        <a:pt x="10" y="24"/>
                        <a:pt x="10" y="24"/>
                      </a:cubicBezTo>
                      <a:cubicBezTo>
                        <a:pt x="5" y="26"/>
                        <a:pt x="2" y="30"/>
                        <a:pt x="2" y="35"/>
                      </a:cubicBezTo>
                      <a:cubicBezTo>
                        <a:pt x="2" y="48"/>
                        <a:pt x="2" y="48"/>
                        <a:pt x="2" y="48"/>
                      </a:cubicBezTo>
                      <a:cubicBezTo>
                        <a:pt x="2" y="51"/>
                        <a:pt x="3" y="54"/>
                        <a:pt x="5" y="56"/>
                      </a:cubicBezTo>
                      <a:cubicBezTo>
                        <a:pt x="5" y="62"/>
                        <a:pt x="5" y="62"/>
                        <a:pt x="5" y="62"/>
                      </a:cubicBezTo>
                      <a:cubicBezTo>
                        <a:pt x="5" y="68"/>
                        <a:pt x="10" y="74"/>
                        <a:pt x="17" y="74"/>
                      </a:cubicBezTo>
                      <a:cubicBezTo>
                        <a:pt x="24" y="74"/>
                        <a:pt x="24" y="74"/>
                        <a:pt x="24" y="74"/>
                      </a:cubicBezTo>
                      <a:cubicBezTo>
                        <a:pt x="27" y="77"/>
                        <a:pt x="30" y="80"/>
                        <a:pt x="34" y="82"/>
                      </a:cubicBezTo>
                      <a:cubicBezTo>
                        <a:pt x="14" y="90"/>
                        <a:pt x="0" y="109"/>
                        <a:pt x="0" y="131"/>
                      </a:cubicBezTo>
                      <a:cubicBezTo>
                        <a:pt x="8" y="131"/>
                        <a:pt x="8" y="131"/>
                        <a:pt x="8" y="131"/>
                      </a:cubicBezTo>
                      <a:cubicBezTo>
                        <a:pt x="8" y="107"/>
                        <a:pt x="28" y="87"/>
                        <a:pt x="52" y="87"/>
                      </a:cubicBezTo>
                      <a:cubicBezTo>
                        <a:pt x="76" y="87"/>
                        <a:pt x="96" y="107"/>
                        <a:pt x="96" y="131"/>
                      </a:cubicBezTo>
                      <a:cubicBezTo>
                        <a:pt x="104" y="131"/>
                        <a:pt x="104" y="131"/>
                        <a:pt x="104" y="131"/>
                      </a:cubicBezTo>
                      <a:cubicBezTo>
                        <a:pt x="104" y="109"/>
                        <a:pt x="90" y="90"/>
                        <a:pt x="70" y="82"/>
                      </a:cubicBezTo>
                      <a:close/>
                      <a:moveTo>
                        <a:pt x="52" y="8"/>
                      </a:moveTo>
                      <a:cubicBezTo>
                        <a:pt x="65" y="8"/>
                        <a:pt x="77" y="15"/>
                        <a:pt x="85" y="26"/>
                      </a:cubicBezTo>
                      <a:cubicBezTo>
                        <a:pt x="83" y="26"/>
                        <a:pt x="82" y="28"/>
                        <a:pt x="81" y="30"/>
                      </a:cubicBezTo>
                      <a:cubicBezTo>
                        <a:pt x="74" y="21"/>
                        <a:pt x="64" y="15"/>
                        <a:pt x="52" y="15"/>
                      </a:cubicBezTo>
                      <a:cubicBezTo>
                        <a:pt x="43" y="15"/>
                        <a:pt x="35" y="18"/>
                        <a:pt x="29" y="24"/>
                      </a:cubicBezTo>
                      <a:cubicBezTo>
                        <a:pt x="20" y="24"/>
                        <a:pt x="20" y="24"/>
                        <a:pt x="20" y="24"/>
                      </a:cubicBezTo>
                      <a:cubicBezTo>
                        <a:pt x="27" y="14"/>
                        <a:pt x="39" y="8"/>
                        <a:pt x="52" y="8"/>
                      </a:cubicBezTo>
                      <a:close/>
                      <a:moveTo>
                        <a:pt x="10" y="35"/>
                      </a:moveTo>
                      <a:cubicBezTo>
                        <a:pt x="10" y="33"/>
                        <a:pt x="11" y="32"/>
                        <a:pt x="13" y="32"/>
                      </a:cubicBezTo>
                      <a:cubicBezTo>
                        <a:pt x="22" y="32"/>
                        <a:pt x="22" y="32"/>
                        <a:pt x="22" y="32"/>
                      </a:cubicBezTo>
                      <a:cubicBezTo>
                        <a:pt x="18" y="37"/>
                        <a:pt x="16" y="44"/>
                        <a:pt x="16" y="51"/>
                      </a:cubicBezTo>
                      <a:cubicBezTo>
                        <a:pt x="16" y="51"/>
                        <a:pt x="16" y="51"/>
                        <a:pt x="16" y="51"/>
                      </a:cubicBezTo>
                      <a:cubicBezTo>
                        <a:pt x="13" y="51"/>
                        <a:pt x="13" y="51"/>
                        <a:pt x="13" y="51"/>
                      </a:cubicBezTo>
                      <a:cubicBezTo>
                        <a:pt x="11" y="51"/>
                        <a:pt x="10" y="50"/>
                        <a:pt x="10" y="48"/>
                      </a:cubicBezTo>
                      <a:lnTo>
                        <a:pt x="10" y="35"/>
                      </a:lnTo>
                      <a:close/>
                      <a:moveTo>
                        <a:pt x="17" y="66"/>
                      </a:moveTo>
                      <a:cubicBezTo>
                        <a:pt x="15" y="66"/>
                        <a:pt x="13" y="64"/>
                        <a:pt x="13" y="62"/>
                      </a:cubicBezTo>
                      <a:cubicBezTo>
                        <a:pt x="13" y="59"/>
                        <a:pt x="13" y="59"/>
                        <a:pt x="13" y="59"/>
                      </a:cubicBezTo>
                      <a:cubicBezTo>
                        <a:pt x="17" y="59"/>
                        <a:pt x="17" y="59"/>
                        <a:pt x="17" y="59"/>
                      </a:cubicBezTo>
                      <a:cubicBezTo>
                        <a:pt x="18" y="61"/>
                        <a:pt x="18" y="64"/>
                        <a:pt x="19" y="66"/>
                      </a:cubicBezTo>
                      <a:lnTo>
                        <a:pt x="17" y="66"/>
                      </a:lnTo>
                      <a:close/>
                      <a:moveTo>
                        <a:pt x="35" y="74"/>
                      </a:moveTo>
                      <a:cubicBezTo>
                        <a:pt x="50" y="74"/>
                        <a:pt x="50" y="74"/>
                        <a:pt x="50" y="74"/>
                      </a:cubicBezTo>
                      <a:cubicBezTo>
                        <a:pt x="51" y="74"/>
                        <a:pt x="51" y="74"/>
                        <a:pt x="52" y="74"/>
                      </a:cubicBezTo>
                      <a:cubicBezTo>
                        <a:pt x="56" y="74"/>
                        <a:pt x="60" y="70"/>
                        <a:pt x="60" y="66"/>
                      </a:cubicBezTo>
                      <a:cubicBezTo>
                        <a:pt x="60" y="62"/>
                        <a:pt x="56" y="59"/>
                        <a:pt x="52" y="59"/>
                      </a:cubicBezTo>
                      <a:cubicBezTo>
                        <a:pt x="48" y="59"/>
                        <a:pt x="45" y="62"/>
                        <a:pt x="44" y="66"/>
                      </a:cubicBezTo>
                      <a:cubicBezTo>
                        <a:pt x="28" y="66"/>
                        <a:pt x="28" y="66"/>
                        <a:pt x="28" y="66"/>
                      </a:cubicBezTo>
                      <a:cubicBezTo>
                        <a:pt x="26" y="61"/>
                        <a:pt x="24" y="56"/>
                        <a:pt x="24" y="51"/>
                      </a:cubicBezTo>
                      <a:cubicBezTo>
                        <a:pt x="24" y="36"/>
                        <a:pt x="37" y="23"/>
                        <a:pt x="52" y="23"/>
                      </a:cubicBezTo>
                      <a:cubicBezTo>
                        <a:pt x="67" y="23"/>
                        <a:pt x="80" y="36"/>
                        <a:pt x="80" y="51"/>
                      </a:cubicBezTo>
                      <a:cubicBezTo>
                        <a:pt x="80" y="66"/>
                        <a:pt x="67" y="79"/>
                        <a:pt x="52" y="79"/>
                      </a:cubicBezTo>
                      <a:cubicBezTo>
                        <a:pt x="46" y="79"/>
                        <a:pt x="40" y="77"/>
                        <a:pt x="35" y="74"/>
                      </a:cubicBezTo>
                      <a:close/>
                    </a:path>
                  </a:pathLst>
                </a:custGeom>
                <a:solidFill>
                  <a:schemeClr val="tx2"/>
                </a:solidFill>
                <a:ln w="0">
                  <a:noFill/>
                </a:ln>
              </p:spPr>
              <p:txBody>
                <a:bodyPr vert="horz" wrap="square" lIns="89604" tIns="44802" rIns="89604" bIns="44802" numCol="1" anchor="t" anchorCtr="0" compatLnSpc="1">
                  <a:prstTxWarp prst="textNoShape">
                    <a:avLst/>
                  </a:prstTxWarp>
                </a:bodyPr>
                <a:lstStyle/>
                <a:p>
                  <a:pPr marL="0" marR="0" lvl="0" indent="0" algn="l" defTabSz="913701" rtl="0" eaLnBrk="1" fontAlgn="auto" latinLnBrk="0" hangingPunct="1">
                    <a:lnSpc>
                      <a:spcPct val="100000"/>
                    </a:lnSpc>
                    <a:spcBef>
                      <a:spcPts val="0"/>
                    </a:spcBef>
                    <a:spcAft>
                      <a:spcPts val="0"/>
                    </a:spcAft>
                    <a:buClrTx/>
                    <a:buSzTx/>
                    <a:buFontTx/>
                    <a:buNone/>
                    <a:tabLst/>
                    <a:defRPr/>
                  </a:pPr>
                  <a:endParaRPr kumimoji="0" lang="en-US" sz="1961" b="0" i="0" u="none" strike="noStrike" kern="0" cap="none" spc="0" normalizeH="0" baseline="0" noProof="0">
                    <a:ln>
                      <a:noFill/>
                    </a:ln>
                    <a:gradFill>
                      <a:gsLst>
                        <a:gs pos="100000">
                          <a:srgbClr val="737373"/>
                        </a:gs>
                        <a:gs pos="0">
                          <a:srgbClr val="737373"/>
                        </a:gs>
                      </a:gsLst>
                      <a:lin ang="5400000" scaled="0"/>
                    </a:gradFill>
                    <a:effectLst/>
                    <a:uLnTx/>
                    <a:uFillTx/>
                    <a:latin typeface="Segoe UI Semilight" panose="020B0402040204020203" pitchFamily="34" charset="0"/>
                    <a:ea typeface="+mn-ea"/>
                    <a:cs typeface="Segoe UI Semilight" panose="020B0402040204020203" pitchFamily="34" charset="0"/>
                  </a:endParaRPr>
                </a:p>
              </p:txBody>
            </p:sp>
          </p:grpSp>
        </p:grpSp>
        <p:cxnSp>
          <p:nvCxnSpPr>
            <p:cNvPr id="128" name="Straight Connector 127">
              <a:extLst>
                <a:ext uri="{FF2B5EF4-FFF2-40B4-BE49-F238E27FC236}">
                  <a16:creationId xmlns:a16="http://schemas.microsoft.com/office/drawing/2014/main" id="{E58EB325-B023-48E9-882F-D2B97D687F42}"/>
                </a:ext>
              </a:extLst>
            </p:cNvPr>
            <p:cNvCxnSpPr/>
            <p:nvPr/>
          </p:nvCxnSpPr>
          <p:spPr>
            <a:xfrm>
              <a:off x="2583543" y="5242670"/>
              <a:ext cx="0" cy="534978"/>
            </a:xfrm>
            <a:prstGeom prst="line">
              <a:avLst/>
            </a:prstGeom>
            <a:ln w="15875">
              <a:solidFill>
                <a:schemeClr val="accent6">
                  <a:lumMod val="9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2" name="Group 21">
            <a:extLst>
              <a:ext uri="{FF2B5EF4-FFF2-40B4-BE49-F238E27FC236}">
                <a16:creationId xmlns:a16="http://schemas.microsoft.com/office/drawing/2014/main" id="{912BE027-2C35-4F07-8A42-B1D3C5A72FCD}"/>
              </a:ext>
            </a:extLst>
          </p:cNvPr>
          <p:cNvGrpSpPr/>
          <p:nvPr/>
        </p:nvGrpSpPr>
        <p:grpSpPr>
          <a:xfrm>
            <a:off x="268355" y="6063605"/>
            <a:ext cx="2328399" cy="610300"/>
            <a:chOff x="266700" y="6064351"/>
            <a:chExt cx="2329059" cy="610474"/>
          </a:xfrm>
        </p:grpSpPr>
        <p:grpSp>
          <p:nvGrpSpPr>
            <p:cNvPr id="118" name="Group 117">
              <a:extLst>
                <a:ext uri="{FF2B5EF4-FFF2-40B4-BE49-F238E27FC236}">
                  <a16:creationId xmlns:a16="http://schemas.microsoft.com/office/drawing/2014/main" id="{4C7BEDA1-241C-4F55-B026-F9C4701E7106}"/>
                </a:ext>
              </a:extLst>
            </p:cNvPr>
            <p:cNvGrpSpPr/>
            <p:nvPr/>
          </p:nvGrpSpPr>
          <p:grpSpPr>
            <a:xfrm>
              <a:off x="266700" y="6064351"/>
              <a:ext cx="2329059" cy="610474"/>
              <a:chOff x="265492" y="6093379"/>
              <a:chExt cx="2329059" cy="610474"/>
            </a:xfrm>
          </p:grpSpPr>
          <p:sp>
            <p:nvSpPr>
              <p:cNvPr id="99" name="Rectangle 98">
                <a:extLst>
                  <a:ext uri="{FF2B5EF4-FFF2-40B4-BE49-F238E27FC236}">
                    <a16:creationId xmlns:a16="http://schemas.microsoft.com/office/drawing/2014/main" id="{4F7BE7CC-92B4-490B-AA77-55FAC38C9BB0}"/>
                  </a:ext>
                </a:extLst>
              </p:cNvPr>
              <p:cNvSpPr/>
              <p:nvPr/>
            </p:nvSpPr>
            <p:spPr bwMode="auto">
              <a:xfrm>
                <a:off x="869072" y="6093379"/>
                <a:ext cx="1725479" cy="61047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01" rIns="0" bIns="146201" numCol="1" spcCol="0" rtlCol="0" fromWordArt="0" anchor="ctr" anchorCtr="0" forceAA="0" compatLnSpc="1">
                <a:prstTxWarp prst="textNoShape">
                  <a:avLst/>
                </a:prstTxWarp>
                <a:noAutofit/>
              </a:bodyPr>
              <a:lstStyle/>
              <a:p>
                <a:pPr marL="0" marR="0" lvl="0" indent="0" algn="l" defTabSz="931578"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a:ln>
                      <a:noFill/>
                    </a:ln>
                    <a:gradFill>
                      <a:gsLst>
                        <a:gs pos="100000">
                          <a:srgbClr val="737373"/>
                        </a:gs>
                        <a:gs pos="0">
                          <a:srgbClr val="737373"/>
                        </a:gs>
                      </a:gsLst>
                      <a:lin ang="5400000" scaled="0"/>
                    </a:gradFill>
                    <a:effectLst/>
                    <a:uLnTx/>
                    <a:uFillTx/>
                    <a:latin typeface="Segoe UI Semilight"/>
                    <a:ea typeface="Segoe UI" panose="020B0502040204020203" pitchFamily="34" charset="0"/>
                    <a:cs typeface="Segoe UI" panose="020B0502040204020203" pitchFamily="34" charset="0"/>
                  </a:rPr>
                  <a:t>Technology systems and services</a:t>
                </a:r>
              </a:p>
            </p:txBody>
          </p:sp>
          <p:grpSp>
            <p:nvGrpSpPr>
              <p:cNvPr id="16" name="Group 15">
                <a:extLst>
                  <a:ext uri="{FF2B5EF4-FFF2-40B4-BE49-F238E27FC236}">
                    <a16:creationId xmlns:a16="http://schemas.microsoft.com/office/drawing/2014/main" id="{B7328E25-CAFC-48B5-826D-05510B1AB0E7}"/>
                  </a:ext>
                </a:extLst>
              </p:cNvPr>
              <p:cNvGrpSpPr/>
              <p:nvPr/>
            </p:nvGrpSpPr>
            <p:grpSpPr>
              <a:xfrm>
                <a:off x="265492" y="6192439"/>
                <a:ext cx="407691" cy="412355"/>
                <a:chOff x="332975" y="6192439"/>
                <a:chExt cx="407691" cy="412355"/>
              </a:xfrm>
            </p:grpSpPr>
            <p:sp>
              <p:nvSpPr>
                <p:cNvPr id="105" name="Oval 104">
                  <a:extLst>
                    <a:ext uri="{FF2B5EF4-FFF2-40B4-BE49-F238E27FC236}">
                      <a16:creationId xmlns:a16="http://schemas.microsoft.com/office/drawing/2014/main" id="{BFFE6B21-789E-4140-9344-5B17E5816745}"/>
                    </a:ext>
                  </a:extLst>
                </p:cNvPr>
                <p:cNvSpPr/>
                <p:nvPr/>
              </p:nvSpPr>
              <p:spPr bwMode="auto">
                <a:xfrm rot="5400000">
                  <a:off x="330643" y="6194771"/>
                  <a:ext cx="412355" cy="407691"/>
                </a:xfrm>
                <a:prstGeom prst="ellipse">
                  <a:avLst/>
                </a:prstGeom>
                <a:solidFill>
                  <a:schemeClr val="bg1"/>
                </a:solidFill>
                <a:ln w="15875" cap="flat" cmpd="sng" algn="ctr">
                  <a:solidFill>
                    <a:schemeClr val="bg2">
                      <a:lumMod val="90000"/>
                    </a:schemeClr>
                  </a:solidFill>
                  <a:prstDash val="solid"/>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endParaRPr kumimoji="0" lang="en-US" sz="2745" b="0" i="0" u="none" strike="noStrike" kern="0" cap="none" spc="0" normalizeH="0" baseline="0" noProof="0" err="1">
                    <a:ln>
                      <a:noFill/>
                    </a:ln>
                    <a:gradFill>
                      <a:gsLst>
                        <a:gs pos="100000">
                          <a:srgbClr val="737373"/>
                        </a:gs>
                        <a:gs pos="0">
                          <a:srgbClr val="737373"/>
                        </a:gs>
                      </a:gsLst>
                      <a:lin ang="5400000" scaled="0"/>
                    </a:gradFill>
                    <a:effectLst/>
                    <a:uLnTx/>
                    <a:uFillTx/>
                    <a:latin typeface="Segoe UI Semilight" panose="020B0402040204020203" pitchFamily="34" charset="0"/>
                    <a:ea typeface="+mn-ea"/>
                    <a:cs typeface="Segoe UI Semilight" panose="020B0402040204020203" pitchFamily="34" charset="0"/>
                  </a:endParaRPr>
                </a:p>
              </p:txBody>
            </p:sp>
            <p:sp>
              <p:nvSpPr>
                <p:cNvPr id="111" name="chip">
                  <a:extLst>
                    <a:ext uri="{FF2B5EF4-FFF2-40B4-BE49-F238E27FC236}">
                      <a16:creationId xmlns:a16="http://schemas.microsoft.com/office/drawing/2014/main" id="{58938E6E-4F4F-4D74-9976-7F17A2535321}"/>
                    </a:ext>
                  </a:extLst>
                </p:cNvPr>
                <p:cNvSpPr>
                  <a:spLocks noChangeAspect="1" noEditPoints="1"/>
                </p:cNvSpPr>
                <p:nvPr/>
              </p:nvSpPr>
              <p:spPr bwMode="auto">
                <a:xfrm>
                  <a:off x="421687" y="6273618"/>
                  <a:ext cx="230268" cy="249996"/>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952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gradFill>
                      <a:gsLst>
                        <a:gs pos="100000">
                          <a:srgbClr val="737373"/>
                        </a:gs>
                        <a:gs pos="0">
                          <a:srgbClr val="737373"/>
                        </a:gs>
                      </a:gsLst>
                      <a:lin ang="5400000" scaled="0"/>
                    </a:gradFill>
                    <a:effectLst/>
                    <a:uLnTx/>
                    <a:uFillTx/>
                    <a:latin typeface="Segoe UI Semilight"/>
                    <a:ea typeface="+mn-ea"/>
                    <a:cs typeface="+mn-cs"/>
                  </a:endParaRPr>
                </a:p>
              </p:txBody>
            </p:sp>
          </p:grpSp>
        </p:grpSp>
        <p:cxnSp>
          <p:nvCxnSpPr>
            <p:cNvPr id="129" name="Straight Connector 128">
              <a:extLst>
                <a:ext uri="{FF2B5EF4-FFF2-40B4-BE49-F238E27FC236}">
                  <a16:creationId xmlns:a16="http://schemas.microsoft.com/office/drawing/2014/main" id="{320A12C6-A225-4929-B20F-7AC5E6D408D3}"/>
                </a:ext>
              </a:extLst>
            </p:cNvPr>
            <p:cNvCxnSpPr/>
            <p:nvPr/>
          </p:nvCxnSpPr>
          <p:spPr>
            <a:xfrm>
              <a:off x="2583543" y="6081908"/>
              <a:ext cx="0" cy="534978"/>
            </a:xfrm>
            <a:prstGeom prst="line">
              <a:avLst/>
            </a:prstGeom>
            <a:ln w="15875">
              <a:solidFill>
                <a:schemeClr val="accent6">
                  <a:lumMod val="9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206528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a16="http://schemas.microsoft.com/office/drawing/2014/main"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750"/>
                                        <p:tgtEl>
                                          <p:spTgt spid="3"/>
                                        </p:tgtEl>
                                      </p:cBhvr>
                                    </p:animEffect>
                                  </p:childTnLst>
                                </p:cTn>
                              </p:par>
                              <p:par>
                                <p:cTn id="8" presetID="42" presetClass="path" presetSubtype="0" accel="50000" decel="50000" fill="hold" nodeType="withEffect">
                                  <p:stCondLst>
                                    <p:cond delay="0"/>
                                  </p:stCondLst>
                                  <p:childTnLst>
                                    <p:animMotion origin="layout" path="M -0.06784 0.00486 L -0.00104 0.00532 " pathEditMode="relative" rAng="0" ptsTypes="AA">
                                      <p:cBhvr>
                                        <p:cTn id="9" dur="750" fill="hold"/>
                                        <p:tgtEl>
                                          <p:spTgt spid="3"/>
                                        </p:tgtEl>
                                        <p:attrNameLst>
                                          <p:attrName>ppt_x</p:attrName>
                                          <p:attrName>ppt_y</p:attrName>
                                        </p:attrNameLst>
                                      </p:cBhvr>
                                      <p:rCtr x="3333" y="23"/>
                                    </p:animMotion>
                                  </p:childTnLst>
                                </p:cTn>
                              </p:par>
                              <p:par>
                                <p:cTn id="10" presetID="10" presetClass="entr" presetSubtype="0" fill="hold" nodeType="withEffect">
                                  <p:stCondLst>
                                    <p:cond delay="500"/>
                                  </p:stCondLst>
                                  <p:childTnLst>
                                    <p:set>
                                      <p:cBhvr>
                                        <p:cTn id="11" dur="1" fill="hold">
                                          <p:stCondLst>
                                            <p:cond delay="0"/>
                                          </p:stCondLst>
                                        </p:cTn>
                                        <p:tgtEl>
                                          <p:spTgt spid="1024"/>
                                        </p:tgtEl>
                                        <p:attrNameLst>
                                          <p:attrName>style.visibility</p:attrName>
                                        </p:attrNameLst>
                                      </p:cBhvr>
                                      <p:to>
                                        <p:strVal val="visible"/>
                                      </p:to>
                                    </p:set>
                                    <p:animEffect transition="in" filter="fade">
                                      <p:cBhvr>
                                        <p:cTn id="12" dur="500"/>
                                        <p:tgtEl>
                                          <p:spTgt spid="1024"/>
                                        </p:tgtEl>
                                      </p:cBhvr>
                                    </p:animEffect>
                                  </p:childTnLst>
                                </p:cTn>
                              </p:par>
                              <p:par>
                                <p:cTn id="13" presetID="10" presetClass="entr" presetSubtype="0" fill="hold" nodeType="withEffect">
                                  <p:stCondLst>
                                    <p:cond delay="50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750"/>
                                        <p:tgtEl>
                                          <p:spTgt spid="15"/>
                                        </p:tgtEl>
                                      </p:cBhvr>
                                    </p:animEffect>
                                  </p:childTnLst>
                                </p:cTn>
                              </p:par>
                              <p:par>
                                <p:cTn id="16" presetID="42" presetClass="path" presetSubtype="0" accel="50000" decel="50000" fill="hold" nodeType="withEffect">
                                  <p:stCondLst>
                                    <p:cond delay="250"/>
                                  </p:stCondLst>
                                  <p:childTnLst>
                                    <p:animMotion origin="layout" path="M -0.06784 0.00486 L -0.00104 0.00532 " pathEditMode="relative" rAng="0" ptsTypes="AA">
                                      <p:cBhvr>
                                        <p:cTn id="17" dur="750" fill="hold"/>
                                        <p:tgtEl>
                                          <p:spTgt spid="15"/>
                                        </p:tgtEl>
                                        <p:attrNameLst>
                                          <p:attrName>ppt_x</p:attrName>
                                          <p:attrName>ppt_y</p:attrName>
                                        </p:attrNameLst>
                                      </p:cBhvr>
                                      <p:rCtr x="3333" y="23"/>
                                    </p:animMotion>
                                  </p:childTnLst>
                                </p:cTn>
                              </p:par>
                              <p:par>
                                <p:cTn id="18" presetID="10" presetClass="entr" presetSubtype="0" fill="hold" nodeType="withEffect">
                                  <p:stCondLst>
                                    <p:cond delay="750"/>
                                  </p:stCondLst>
                                  <p:childTnLst>
                                    <p:set>
                                      <p:cBhvr>
                                        <p:cTn id="19" dur="1" fill="hold">
                                          <p:stCondLst>
                                            <p:cond delay="0"/>
                                          </p:stCondLst>
                                        </p:cTn>
                                        <p:tgtEl>
                                          <p:spTgt spid="1025"/>
                                        </p:tgtEl>
                                        <p:attrNameLst>
                                          <p:attrName>style.visibility</p:attrName>
                                        </p:attrNameLst>
                                      </p:cBhvr>
                                      <p:to>
                                        <p:strVal val="visible"/>
                                      </p:to>
                                    </p:set>
                                    <p:animEffect transition="in" filter="fade">
                                      <p:cBhvr>
                                        <p:cTn id="20" dur="500"/>
                                        <p:tgtEl>
                                          <p:spTgt spid="1025"/>
                                        </p:tgtEl>
                                      </p:cBhvr>
                                    </p:animEffect>
                                  </p:childTnLst>
                                </p:cTn>
                              </p:par>
                              <p:par>
                                <p:cTn id="21" presetID="10" presetClass="entr" presetSubtype="0" fill="hold" nodeType="withEffect">
                                  <p:stCondLst>
                                    <p:cond delay="75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750"/>
                                        <p:tgtEl>
                                          <p:spTgt spid="18"/>
                                        </p:tgtEl>
                                      </p:cBhvr>
                                    </p:animEffect>
                                  </p:childTnLst>
                                </p:cTn>
                              </p:par>
                              <p:par>
                                <p:cTn id="24" presetID="42" presetClass="path" presetSubtype="0" accel="50000" decel="50000" fill="hold" nodeType="withEffect">
                                  <p:stCondLst>
                                    <p:cond delay="500"/>
                                  </p:stCondLst>
                                  <p:childTnLst>
                                    <p:animMotion origin="layout" path="M -0.06784 0.00486 L -0.00104 0.00532 " pathEditMode="relative" rAng="0" ptsTypes="AA">
                                      <p:cBhvr>
                                        <p:cTn id="25" dur="750" fill="hold"/>
                                        <p:tgtEl>
                                          <p:spTgt spid="18"/>
                                        </p:tgtEl>
                                        <p:attrNameLst>
                                          <p:attrName>ppt_x</p:attrName>
                                          <p:attrName>ppt_y</p:attrName>
                                        </p:attrNameLst>
                                      </p:cBhvr>
                                      <p:rCtr x="3333" y="23"/>
                                    </p:animMotion>
                                  </p:childTnLst>
                                </p:cTn>
                              </p:par>
                              <p:par>
                                <p:cTn id="26" presetID="10" presetClass="entr" presetSubtype="0" fill="hold" nodeType="withEffect">
                                  <p:stCondLst>
                                    <p:cond delay="1000"/>
                                  </p:stCondLst>
                                  <p:childTnLst>
                                    <p:set>
                                      <p:cBhvr>
                                        <p:cTn id="27" dur="1" fill="hold">
                                          <p:stCondLst>
                                            <p:cond delay="0"/>
                                          </p:stCondLst>
                                        </p:cTn>
                                        <p:tgtEl>
                                          <p:spTgt spid="1027"/>
                                        </p:tgtEl>
                                        <p:attrNameLst>
                                          <p:attrName>style.visibility</p:attrName>
                                        </p:attrNameLst>
                                      </p:cBhvr>
                                      <p:to>
                                        <p:strVal val="visible"/>
                                      </p:to>
                                    </p:set>
                                    <p:animEffect transition="in" filter="fade">
                                      <p:cBhvr>
                                        <p:cTn id="28" dur="500"/>
                                        <p:tgtEl>
                                          <p:spTgt spid="1027"/>
                                        </p:tgtEl>
                                      </p:cBhvr>
                                    </p:animEffect>
                                  </p:childTnLst>
                                </p:cTn>
                              </p:par>
                              <p:par>
                                <p:cTn id="29" presetID="10" presetClass="entr" presetSubtype="0" fill="hold" nodeType="withEffect">
                                  <p:stCondLst>
                                    <p:cond delay="1000"/>
                                  </p:stCondLst>
                                  <p:childTnLst>
                                    <p:set>
                                      <p:cBhvr>
                                        <p:cTn id="30" dur="1" fill="hold">
                                          <p:stCondLst>
                                            <p:cond delay="0"/>
                                          </p:stCondLst>
                                        </p:cTn>
                                        <p:tgtEl>
                                          <p:spTgt spid="19"/>
                                        </p:tgtEl>
                                        <p:attrNameLst>
                                          <p:attrName>style.visibility</p:attrName>
                                        </p:attrNameLst>
                                      </p:cBhvr>
                                      <p:to>
                                        <p:strVal val="visible"/>
                                      </p:to>
                                    </p:set>
                                    <p:animEffect transition="in" filter="fade">
                                      <p:cBhvr>
                                        <p:cTn id="31" dur="750"/>
                                        <p:tgtEl>
                                          <p:spTgt spid="19"/>
                                        </p:tgtEl>
                                      </p:cBhvr>
                                    </p:animEffect>
                                  </p:childTnLst>
                                </p:cTn>
                              </p:par>
                              <p:par>
                                <p:cTn id="32" presetID="42" presetClass="path" presetSubtype="0" accel="50000" decel="50000" fill="hold" nodeType="withEffect">
                                  <p:stCondLst>
                                    <p:cond delay="750"/>
                                  </p:stCondLst>
                                  <p:childTnLst>
                                    <p:animMotion origin="layout" path="M -0.06784 0.00486 L -0.00104 0.00532 " pathEditMode="relative" rAng="0" ptsTypes="AA">
                                      <p:cBhvr>
                                        <p:cTn id="33" dur="750" fill="hold"/>
                                        <p:tgtEl>
                                          <p:spTgt spid="19"/>
                                        </p:tgtEl>
                                        <p:attrNameLst>
                                          <p:attrName>ppt_x</p:attrName>
                                          <p:attrName>ppt_y</p:attrName>
                                        </p:attrNameLst>
                                      </p:cBhvr>
                                      <p:rCtr x="3333" y="23"/>
                                    </p:animMotion>
                                  </p:childTnLst>
                                </p:cTn>
                              </p:par>
                              <p:par>
                                <p:cTn id="34" presetID="10" presetClass="entr" presetSubtype="0" fill="hold" nodeType="withEffect">
                                  <p:stCondLst>
                                    <p:cond delay="1250"/>
                                  </p:stCondLst>
                                  <p:childTnLst>
                                    <p:set>
                                      <p:cBhvr>
                                        <p:cTn id="35" dur="1" fill="hold">
                                          <p:stCondLst>
                                            <p:cond delay="0"/>
                                          </p:stCondLst>
                                        </p:cTn>
                                        <p:tgtEl>
                                          <p:spTgt spid="1029"/>
                                        </p:tgtEl>
                                        <p:attrNameLst>
                                          <p:attrName>style.visibility</p:attrName>
                                        </p:attrNameLst>
                                      </p:cBhvr>
                                      <p:to>
                                        <p:strVal val="visible"/>
                                      </p:to>
                                    </p:set>
                                    <p:animEffect transition="in" filter="fade">
                                      <p:cBhvr>
                                        <p:cTn id="36" dur="500"/>
                                        <p:tgtEl>
                                          <p:spTgt spid="1029"/>
                                        </p:tgtEl>
                                      </p:cBhvr>
                                    </p:animEffect>
                                  </p:childTnLst>
                                </p:cTn>
                              </p:par>
                              <p:par>
                                <p:cTn id="37" presetID="10" presetClass="entr" presetSubtype="0" fill="hold" nodeType="withEffect">
                                  <p:stCondLst>
                                    <p:cond delay="1250"/>
                                  </p:stCondLst>
                                  <p:childTnLst>
                                    <p:set>
                                      <p:cBhvr>
                                        <p:cTn id="38" dur="1" fill="hold">
                                          <p:stCondLst>
                                            <p:cond delay="0"/>
                                          </p:stCondLst>
                                        </p:cTn>
                                        <p:tgtEl>
                                          <p:spTgt spid="20"/>
                                        </p:tgtEl>
                                        <p:attrNameLst>
                                          <p:attrName>style.visibility</p:attrName>
                                        </p:attrNameLst>
                                      </p:cBhvr>
                                      <p:to>
                                        <p:strVal val="visible"/>
                                      </p:to>
                                    </p:set>
                                    <p:animEffect transition="in" filter="fade">
                                      <p:cBhvr>
                                        <p:cTn id="39" dur="750"/>
                                        <p:tgtEl>
                                          <p:spTgt spid="20"/>
                                        </p:tgtEl>
                                      </p:cBhvr>
                                    </p:animEffect>
                                  </p:childTnLst>
                                </p:cTn>
                              </p:par>
                              <p:par>
                                <p:cTn id="40" presetID="42" presetClass="path" presetSubtype="0" accel="50000" decel="50000" fill="hold" nodeType="withEffect">
                                  <p:stCondLst>
                                    <p:cond delay="1000"/>
                                  </p:stCondLst>
                                  <p:childTnLst>
                                    <p:animMotion origin="layout" path="M -0.06784 0.00486 L -0.00104 0.00532 " pathEditMode="relative" rAng="0" ptsTypes="AA">
                                      <p:cBhvr>
                                        <p:cTn id="41" dur="750" fill="hold"/>
                                        <p:tgtEl>
                                          <p:spTgt spid="20"/>
                                        </p:tgtEl>
                                        <p:attrNameLst>
                                          <p:attrName>ppt_x</p:attrName>
                                          <p:attrName>ppt_y</p:attrName>
                                        </p:attrNameLst>
                                      </p:cBhvr>
                                      <p:rCtr x="3333" y="23"/>
                                    </p:animMotion>
                                  </p:childTnLst>
                                </p:cTn>
                              </p:par>
                              <p:par>
                                <p:cTn id="42" presetID="10" presetClass="entr" presetSubtype="0" fill="hold" nodeType="withEffect">
                                  <p:stCondLst>
                                    <p:cond delay="1500"/>
                                  </p:stCondLst>
                                  <p:childTnLst>
                                    <p:set>
                                      <p:cBhvr>
                                        <p:cTn id="43" dur="1" fill="hold">
                                          <p:stCondLst>
                                            <p:cond delay="0"/>
                                          </p:stCondLst>
                                        </p:cTn>
                                        <p:tgtEl>
                                          <p:spTgt spid="1030"/>
                                        </p:tgtEl>
                                        <p:attrNameLst>
                                          <p:attrName>style.visibility</p:attrName>
                                        </p:attrNameLst>
                                      </p:cBhvr>
                                      <p:to>
                                        <p:strVal val="visible"/>
                                      </p:to>
                                    </p:set>
                                    <p:animEffect transition="in" filter="fade">
                                      <p:cBhvr>
                                        <p:cTn id="44" dur="500"/>
                                        <p:tgtEl>
                                          <p:spTgt spid="1030"/>
                                        </p:tgtEl>
                                      </p:cBhvr>
                                    </p:animEffect>
                                  </p:childTnLst>
                                </p:cTn>
                              </p:par>
                              <p:par>
                                <p:cTn id="45" presetID="10" presetClass="entr" presetSubtype="0" fill="hold" nodeType="withEffect">
                                  <p:stCondLst>
                                    <p:cond delay="1500"/>
                                  </p:stCondLst>
                                  <p:childTnLst>
                                    <p:set>
                                      <p:cBhvr>
                                        <p:cTn id="46" dur="1" fill="hold">
                                          <p:stCondLst>
                                            <p:cond delay="0"/>
                                          </p:stCondLst>
                                        </p:cTn>
                                        <p:tgtEl>
                                          <p:spTgt spid="21"/>
                                        </p:tgtEl>
                                        <p:attrNameLst>
                                          <p:attrName>style.visibility</p:attrName>
                                        </p:attrNameLst>
                                      </p:cBhvr>
                                      <p:to>
                                        <p:strVal val="visible"/>
                                      </p:to>
                                    </p:set>
                                    <p:animEffect transition="in" filter="fade">
                                      <p:cBhvr>
                                        <p:cTn id="47" dur="750"/>
                                        <p:tgtEl>
                                          <p:spTgt spid="21"/>
                                        </p:tgtEl>
                                      </p:cBhvr>
                                    </p:animEffect>
                                  </p:childTnLst>
                                </p:cTn>
                              </p:par>
                              <p:par>
                                <p:cTn id="48" presetID="42" presetClass="path" presetSubtype="0" accel="50000" decel="50000" fill="hold" nodeType="withEffect">
                                  <p:stCondLst>
                                    <p:cond delay="1250"/>
                                  </p:stCondLst>
                                  <p:childTnLst>
                                    <p:animMotion origin="layout" path="M -0.06784 0.00486 L -0.00104 0.00532 " pathEditMode="relative" rAng="0" ptsTypes="AA">
                                      <p:cBhvr>
                                        <p:cTn id="49" dur="750" fill="hold"/>
                                        <p:tgtEl>
                                          <p:spTgt spid="21"/>
                                        </p:tgtEl>
                                        <p:attrNameLst>
                                          <p:attrName>ppt_x</p:attrName>
                                          <p:attrName>ppt_y</p:attrName>
                                        </p:attrNameLst>
                                      </p:cBhvr>
                                      <p:rCtr x="3333" y="23"/>
                                    </p:animMotion>
                                  </p:childTnLst>
                                </p:cTn>
                              </p:par>
                              <p:par>
                                <p:cTn id="50" presetID="10" presetClass="entr" presetSubtype="0" fill="hold" nodeType="withEffect">
                                  <p:stCondLst>
                                    <p:cond delay="1500"/>
                                  </p:stCondLst>
                                  <p:childTnLst>
                                    <p:set>
                                      <p:cBhvr>
                                        <p:cTn id="51" dur="1" fill="hold">
                                          <p:stCondLst>
                                            <p:cond delay="0"/>
                                          </p:stCondLst>
                                        </p:cTn>
                                        <p:tgtEl>
                                          <p:spTgt spid="1031"/>
                                        </p:tgtEl>
                                        <p:attrNameLst>
                                          <p:attrName>style.visibility</p:attrName>
                                        </p:attrNameLst>
                                      </p:cBhvr>
                                      <p:to>
                                        <p:strVal val="visible"/>
                                      </p:to>
                                    </p:set>
                                    <p:animEffect transition="in" filter="fade">
                                      <p:cBhvr>
                                        <p:cTn id="52" dur="500"/>
                                        <p:tgtEl>
                                          <p:spTgt spid="1031"/>
                                        </p:tgtEl>
                                      </p:cBhvr>
                                    </p:animEffect>
                                  </p:childTnLst>
                                </p:cTn>
                              </p:par>
                              <p:par>
                                <p:cTn id="53" presetID="10" presetClass="entr" presetSubtype="0" fill="hold" nodeType="withEffect">
                                  <p:stCondLst>
                                    <p:cond delay="1750"/>
                                  </p:stCondLst>
                                  <p:childTnLst>
                                    <p:set>
                                      <p:cBhvr>
                                        <p:cTn id="54" dur="1" fill="hold">
                                          <p:stCondLst>
                                            <p:cond delay="0"/>
                                          </p:stCondLst>
                                        </p:cTn>
                                        <p:tgtEl>
                                          <p:spTgt spid="22"/>
                                        </p:tgtEl>
                                        <p:attrNameLst>
                                          <p:attrName>style.visibility</p:attrName>
                                        </p:attrNameLst>
                                      </p:cBhvr>
                                      <p:to>
                                        <p:strVal val="visible"/>
                                      </p:to>
                                    </p:set>
                                    <p:animEffect transition="in" filter="fade">
                                      <p:cBhvr>
                                        <p:cTn id="55" dur="750"/>
                                        <p:tgtEl>
                                          <p:spTgt spid="22"/>
                                        </p:tgtEl>
                                      </p:cBhvr>
                                    </p:animEffect>
                                  </p:childTnLst>
                                </p:cTn>
                              </p:par>
                              <p:par>
                                <p:cTn id="56" presetID="42" presetClass="path" presetSubtype="0" accel="50000" decel="50000" fill="hold" nodeType="withEffect">
                                  <p:stCondLst>
                                    <p:cond delay="1500"/>
                                  </p:stCondLst>
                                  <p:childTnLst>
                                    <p:animMotion origin="layout" path="M -0.06784 0.00486 L -0.00104 0.00532 " pathEditMode="relative" rAng="0" ptsTypes="AA">
                                      <p:cBhvr>
                                        <p:cTn id="57" dur="750" fill="hold"/>
                                        <p:tgtEl>
                                          <p:spTgt spid="22"/>
                                        </p:tgtEl>
                                        <p:attrNameLst>
                                          <p:attrName>ppt_x</p:attrName>
                                          <p:attrName>ppt_y</p:attrName>
                                        </p:attrNameLst>
                                      </p:cBhvr>
                                      <p:rCtr x="3333" y="23"/>
                                    </p:animMotion>
                                  </p:childTnLst>
                                </p:cTn>
                              </p:par>
                              <p:par>
                                <p:cTn id="58" presetID="10" presetClass="entr" presetSubtype="0" fill="hold" nodeType="withEffect">
                                  <p:stCondLst>
                                    <p:cond delay="1750"/>
                                  </p:stCondLst>
                                  <p:childTnLst>
                                    <p:set>
                                      <p:cBhvr>
                                        <p:cTn id="59" dur="1" fill="hold">
                                          <p:stCondLst>
                                            <p:cond delay="0"/>
                                          </p:stCondLst>
                                        </p:cTn>
                                        <p:tgtEl>
                                          <p:spTgt spid="1032"/>
                                        </p:tgtEl>
                                        <p:attrNameLst>
                                          <p:attrName>style.visibility</p:attrName>
                                        </p:attrNameLst>
                                      </p:cBhvr>
                                      <p:to>
                                        <p:strVal val="visible"/>
                                      </p:to>
                                    </p:set>
                                    <p:animEffect transition="in" filter="fade">
                                      <p:cBhvr>
                                        <p:cTn id="60" dur="500"/>
                                        <p:tgtEl>
                                          <p:spTgt spid="10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89F745-1835-44C8-9CD5-3A803F42363D}"/>
              </a:ext>
            </a:extLst>
          </p:cNvPr>
          <p:cNvSpPr/>
          <p:nvPr/>
        </p:nvSpPr>
        <p:spPr>
          <a:xfrm>
            <a:off x="0" y="2474893"/>
            <a:ext cx="12192000" cy="646331"/>
          </a:xfrm>
          <a:prstGeom prst="rect">
            <a:avLst/>
          </a:prstGeom>
        </p:spPr>
        <p:txBody>
          <a:bodyPr wrap="square">
            <a:spAutoFit/>
          </a:bodyPr>
          <a:lstStyle/>
          <a:p>
            <a:pPr algn="ctr"/>
            <a:r>
              <a:rPr lang="en-US" sz="3600" b="1" dirty="0">
                <a:solidFill>
                  <a:srgbClr val="7030A0"/>
                </a:solidFill>
              </a:rPr>
              <a:t>Day 3: Power Packed Day with Power BI – Part II</a:t>
            </a:r>
            <a:endParaRPr lang="en-US" sz="2800" b="1" dirty="0">
              <a:solidFill>
                <a:srgbClr val="7030A0"/>
              </a:solidFill>
            </a:endParaRPr>
          </a:p>
        </p:txBody>
      </p:sp>
    </p:spTree>
    <p:extLst>
      <p:ext uri="{BB962C8B-B14F-4D97-AF65-F5344CB8AC3E}">
        <p14:creationId xmlns:p14="http://schemas.microsoft.com/office/powerpoint/2010/main" val="2803750379"/>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D8FAE59-13CD-41F4-B833-3D96D92E376B}"/>
              </a:ext>
            </a:extLst>
          </p:cNvPr>
          <p:cNvSpPr/>
          <p:nvPr/>
        </p:nvSpPr>
        <p:spPr bwMode="auto">
          <a:xfrm>
            <a:off x="7609836" y="889987"/>
            <a:ext cx="4946319" cy="1252728"/>
          </a:xfrm>
          <a:prstGeom prst="rect">
            <a:avLst/>
          </a:prstGeom>
          <a:noFill/>
          <a:ln w="10795" cap="flat" cmpd="sng" algn="ctr">
            <a:noFill/>
            <a:prstDash val="solid"/>
            <a:headEnd type="none" w="med" len="med"/>
            <a:tailEnd type="none" w="med" len="med"/>
          </a:ln>
          <a:effectLst/>
        </p:spPr>
        <p:txBody>
          <a:bodyPr vert="horz" wrap="none" lIns="179285" tIns="179285" rIns="179285" bIns="182880" numCol="1" rtlCol="0" anchor="ctr" anchorCtr="0" compatLnSpc="1">
            <a:prstTxWarp prst="textNoShape">
              <a:avLst/>
            </a:prstTxWarp>
            <a:noAutofit/>
          </a:bodyPr>
          <a:lstStyle/>
          <a:p>
            <a:pPr marL="0" marR="0" lvl="0" indent="0" algn="l" defTabSz="914102" rtl="0" eaLnBrk="1" fontAlgn="base" latinLnBrk="0" hangingPunct="1">
              <a:lnSpc>
                <a:spcPct val="90000"/>
              </a:lnSpc>
              <a:spcBef>
                <a:spcPts val="1882"/>
              </a:spcBef>
              <a:spcAft>
                <a:spcPct val="0"/>
              </a:spcAft>
              <a:buClrTx/>
              <a:buSzTx/>
              <a:buFontTx/>
              <a:buNone/>
              <a:tabLst/>
              <a:defRPr/>
            </a:pPr>
            <a:r>
              <a:rPr kumimoji="0" lang="en-US" sz="4400" b="0" i="0" u="none" strike="noStrike" kern="1200" cap="none" spc="0" normalizeH="0" baseline="0" noProof="0" dirty="0">
                <a:ln>
                  <a:noFill/>
                </a:ln>
                <a:gradFill>
                  <a:gsLst>
                    <a:gs pos="2917">
                      <a:srgbClr val="0078D4"/>
                    </a:gs>
                    <a:gs pos="30000">
                      <a:srgbClr val="0078D4"/>
                    </a:gs>
                  </a:gsLst>
                  <a:lin ang="5400000" scaled="0"/>
                </a:gradFill>
                <a:effectLst/>
                <a:uLnTx/>
                <a:uFillTx/>
                <a:latin typeface="Segoe UI Light" panose="020B0502040204020203" pitchFamily="34" charset="0"/>
                <a:ea typeface="+mn-ea"/>
                <a:cs typeface="Segoe UI Light" panose="020B0502040204020203" pitchFamily="34" charset="0"/>
              </a:rPr>
              <a:t>20M</a:t>
            </a:r>
          </a:p>
          <a:p>
            <a:pPr marL="0" marR="0" lvl="0" indent="0" algn="l" defTabSz="914102" rtl="0" eaLnBrk="1" fontAlgn="base" latinLnBrk="0" hangingPunct="1">
              <a:lnSpc>
                <a:spcPct val="90000"/>
              </a:lnSpc>
              <a:spcBef>
                <a:spcPts val="0"/>
              </a:spcBef>
              <a:spcAft>
                <a:spcPct val="0"/>
              </a:spcAft>
              <a:buClrTx/>
              <a:buSzTx/>
              <a:buFontTx/>
              <a:buNone/>
              <a:tabLst/>
              <a:defRPr/>
            </a:pPr>
            <a:r>
              <a:rPr kumimoji="0" lang="en-US" sz="2000" b="0" i="0" u="none" strike="noStrike" kern="0" cap="none" spc="0" normalizeH="0" baseline="0" noProof="0" dirty="0">
                <a:ln>
                  <a:noFill/>
                </a:ln>
                <a:gradFill>
                  <a:gsLst>
                    <a:gs pos="2917">
                      <a:srgbClr val="1A1A1A"/>
                    </a:gs>
                    <a:gs pos="30000">
                      <a:srgbClr val="1A1A1A"/>
                    </a:gs>
                  </a:gsLst>
                  <a:lin ang="5400000" scaled="0"/>
                </a:gradFill>
                <a:effectLst/>
                <a:uLnTx/>
                <a:uFillTx/>
                <a:latin typeface="Segoe UI"/>
                <a:ea typeface="+mn-ea"/>
                <a:cs typeface="Segoe UI Light" panose="020B0502040204020203" pitchFamily="34" charset="0"/>
              </a:rPr>
              <a:t>Data models hosted in the </a:t>
            </a:r>
            <a:br>
              <a:rPr kumimoji="0" lang="en-US" sz="2000" b="0" i="0" u="none" strike="noStrike" kern="0" cap="none" spc="0" normalizeH="0" baseline="0" noProof="0" dirty="0">
                <a:ln>
                  <a:noFill/>
                </a:ln>
                <a:gradFill>
                  <a:gsLst>
                    <a:gs pos="2917">
                      <a:srgbClr val="1A1A1A"/>
                    </a:gs>
                    <a:gs pos="30000">
                      <a:srgbClr val="1A1A1A"/>
                    </a:gs>
                  </a:gsLst>
                  <a:lin ang="5400000" scaled="0"/>
                </a:gradFill>
                <a:effectLst/>
                <a:uLnTx/>
                <a:uFillTx/>
                <a:latin typeface="Segoe UI"/>
                <a:ea typeface="+mn-ea"/>
                <a:cs typeface="Segoe UI Light" panose="020B0502040204020203" pitchFamily="34" charset="0"/>
              </a:rPr>
            </a:br>
            <a:r>
              <a:rPr kumimoji="0" lang="en-US" sz="2000" b="0" i="0" u="none" strike="noStrike" kern="0" cap="none" spc="0" normalizeH="0" baseline="0" noProof="0" dirty="0">
                <a:ln>
                  <a:noFill/>
                </a:ln>
                <a:gradFill>
                  <a:gsLst>
                    <a:gs pos="2917">
                      <a:srgbClr val="1A1A1A"/>
                    </a:gs>
                    <a:gs pos="30000">
                      <a:srgbClr val="1A1A1A"/>
                    </a:gs>
                  </a:gsLst>
                  <a:lin ang="5400000" scaled="0"/>
                </a:gradFill>
                <a:effectLst/>
                <a:uLnTx/>
                <a:uFillTx/>
                <a:latin typeface="Segoe UI"/>
                <a:ea typeface="+mn-ea"/>
                <a:cs typeface="Segoe UI Light" panose="020B0502040204020203" pitchFamily="34" charset="0"/>
              </a:rPr>
              <a:t>Power BI service</a:t>
            </a:r>
          </a:p>
        </p:txBody>
      </p:sp>
      <p:sp>
        <p:nvSpPr>
          <p:cNvPr id="3" name="Rectangle 2">
            <a:extLst>
              <a:ext uri="{FF2B5EF4-FFF2-40B4-BE49-F238E27FC236}">
                <a16:creationId xmlns:a16="http://schemas.microsoft.com/office/drawing/2014/main" id="{6A0BAC50-41CC-4894-8F49-47D08EBC7CB7}"/>
              </a:ext>
            </a:extLst>
          </p:cNvPr>
          <p:cNvSpPr/>
          <p:nvPr/>
        </p:nvSpPr>
        <p:spPr bwMode="auto">
          <a:xfrm>
            <a:off x="7609836" y="2707625"/>
            <a:ext cx="2089933" cy="1252728"/>
          </a:xfrm>
          <a:prstGeom prst="rect">
            <a:avLst/>
          </a:prstGeom>
          <a:noFill/>
          <a:ln w="10795" cap="flat" cmpd="sng" algn="ctr">
            <a:noFill/>
            <a:prstDash val="solid"/>
            <a:headEnd type="none" w="med" len="med"/>
            <a:tailEnd type="none" w="med" len="med"/>
          </a:ln>
          <a:effectLst/>
        </p:spPr>
        <p:txBody>
          <a:bodyPr rot="0" spcFirstLastPara="0" vertOverflow="overflow" horzOverflow="overflow" vert="horz" wrap="none" lIns="179285" tIns="179285" rIns="179285" bIns="182880"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90000"/>
              </a:lnSpc>
              <a:spcBef>
                <a:spcPts val="1882"/>
              </a:spcBef>
              <a:spcAft>
                <a:spcPct val="0"/>
              </a:spcAft>
              <a:buClrTx/>
              <a:buSzTx/>
              <a:buFontTx/>
              <a:buNone/>
              <a:tabLst/>
              <a:defRPr/>
            </a:pPr>
            <a:r>
              <a:rPr kumimoji="0" lang="en-US" sz="4400" b="0" i="0" u="none" strike="noStrike" kern="1200" cap="none" spc="0" normalizeH="0" baseline="0" noProof="0">
                <a:ln>
                  <a:noFill/>
                </a:ln>
                <a:gradFill>
                  <a:gsLst>
                    <a:gs pos="2917">
                      <a:srgbClr val="0078D4"/>
                    </a:gs>
                    <a:gs pos="30000">
                      <a:srgbClr val="0078D4"/>
                    </a:gs>
                  </a:gsLst>
                  <a:lin ang="5400000" scaled="0"/>
                </a:gradFill>
                <a:effectLst/>
                <a:uLnTx/>
                <a:uFillTx/>
                <a:latin typeface="Segoe UI Light" panose="020B0502040204020203" pitchFamily="34" charset="0"/>
                <a:ea typeface="+mn-ea"/>
                <a:cs typeface="Segoe UI Light" panose="020B0502040204020203" pitchFamily="34" charset="0"/>
              </a:rPr>
              <a:t>10PB</a:t>
            </a:r>
          </a:p>
          <a:p>
            <a:pPr marL="0" marR="0" lvl="0" indent="0" algn="l" defTabSz="457200"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2917">
                      <a:srgbClr val="1A1A1A"/>
                    </a:gs>
                    <a:gs pos="30000">
                      <a:srgbClr val="1A1A1A"/>
                    </a:gs>
                  </a:gsLst>
                  <a:lin ang="5400000" scaled="0"/>
                </a:gradFill>
                <a:effectLst/>
                <a:uLnTx/>
                <a:uFillTx/>
                <a:latin typeface="Segoe UI"/>
                <a:ea typeface="+mn-ea"/>
                <a:cs typeface="Segoe UI Light" panose="020B0502040204020203" pitchFamily="34" charset="0"/>
              </a:rPr>
              <a:t>Of data uploaded to </a:t>
            </a:r>
            <a:br>
              <a:rPr kumimoji="0" lang="en-US" sz="2000" b="0" i="0" u="none" strike="noStrike" kern="0" cap="none" spc="0" normalizeH="0" baseline="0" noProof="0">
                <a:ln>
                  <a:noFill/>
                </a:ln>
                <a:gradFill>
                  <a:gsLst>
                    <a:gs pos="2917">
                      <a:srgbClr val="1A1A1A"/>
                    </a:gs>
                    <a:gs pos="30000">
                      <a:srgbClr val="1A1A1A"/>
                    </a:gs>
                  </a:gsLst>
                  <a:lin ang="5400000" scaled="0"/>
                </a:gradFill>
                <a:effectLst/>
                <a:uLnTx/>
                <a:uFillTx/>
                <a:latin typeface="Segoe UI"/>
                <a:ea typeface="+mn-ea"/>
                <a:cs typeface="Segoe UI Light" panose="020B0502040204020203" pitchFamily="34" charset="0"/>
              </a:rPr>
            </a:br>
            <a:r>
              <a:rPr kumimoji="0" lang="en-US" sz="2000" b="0" i="0" u="none" strike="noStrike" kern="0" cap="none" spc="0" normalizeH="0" baseline="0" noProof="0">
                <a:ln>
                  <a:noFill/>
                </a:ln>
                <a:gradFill>
                  <a:gsLst>
                    <a:gs pos="2917">
                      <a:srgbClr val="1A1A1A"/>
                    </a:gs>
                    <a:gs pos="30000">
                      <a:srgbClr val="1A1A1A"/>
                    </a:gs>
                  </a:gsLst>
                  <a:lin ang="5400000" scaled="0"/>
                </a:gradFill>
                <a:effectLst/>
                <a:uLnTx/>
                <a:uFillTx/>
                <a:latin typeface="Segoe UI"/>
                <a:ea typeface="+mn-ea"/>
                <a:cs typeface="Segoe UI Light" panose="020B0502040204020203" pitchFamily="34" charset="0"/>
              </a:rPr>
              <a:t>Power BI/month</a:t>
            </a:r>
          </a:p>
        </p:txBody>
      </p:sp>
      <p:sp>
        <p:nvSpPr>
          <p:cNvPr id="4" name="Rectangle 3">
            <a:extLst>
              <a:ext uri="{FF2B5EF4-FFF2-40B4-BE49-F238E27FC236}">
                <a16:creationId xmlns:a16="http://schemas.microsoft.com/office/drawing/2014/main" id="{08F081D7-5C73-4EDD-8087-436352162CB0}"/>
              </a:ext>
            </a:extLst>
          </p:cNvPr>
          <p:cNvSpPr/>
          <p:nvPr/>
        </p:nvSpPr>
        <p:spPr bwMode="auto">
          <a:xfrm>
            <a:off x="7609836" y="4600931"/>
            <a:ext cx="3485696" cy="1252728"/>
          </a:xfrm>
          <a:prstGeom prst="rect">
            <a:avLst/>
          </a:prstGeom>
          <a:noFill/>
          <a:ln w="10795" cap="flat" cmpd="sng" algn="ctr">
            <a:noFill/>
            <a:prstDash val="solid"/>
            <a:headEnd type="none" w="med" len="med"/>
            <a:tailEnd type="none" w="med" len="med"/>
          </a:ln>
          <a:effectLst/>
        </p:spPr>
        <p:txBody>
          <a:bodyPr rot="0" spcFirstLastPara="0" vertOverflow="overflow" horzOverflow="overflow" vert="horz" wrap="none" lIns="179285" tIns="179285" rIns="179285" bIns="182880"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90000"/>
              </a:lnSpc>
              <a:spcBef>
                <a:spcPts val="1882"/>
              </a:spcBef>
              <a:spcAft>
                <a:spcPct val="0"/>
              </a:spcAft>
              <a:buClrTx/>
              <a:buSzTx/>
              <a:buFontTx/>
              <a:buNone/>
              <a:tabLst/>
              <a:defRPr/>
            </a:pPr>
            <a:r>
              <a:rPr kumimoji="0" lang="en-US" sz="4400" b="0" i="0" u="none" strike="noStrike" kern="1200" cap="none" spc="0" normalizeH="0" baseline="0" noProof="0">
                <a:ln>
                  <a:noFill/>
                </a:ln>
                <a:gradFill>
                  <a:gsLst>
                    <a:gs pos="2917">
                      <a:srgbClr val="0078D4"/>
                    </a:gs>
                    <a:gs pos="30000">
                      <a:srgbClr val="0078D4"/>
                    </a:gs>
                  </a:gsLst>
                  <a:lin ang="5400000" scaled="0"/>
                </a:gradFill>
                <a:effectLst/>
                <a:uLnTx/>
                <a:uFillTx/>
                <a:latin typeface="Segoe UI Light" panose="020B0502040204020203" pitchFamily="34" charset="0"/>
                <a:ea typeface="+mn-ea"/>
                <a:cs typeface="Segoe UI Light" panose="020B0502040204020203" pitchFamily="34" charset="0"/>
              </a:rPr>
              <a:t>9M+ </a:t>
            </a:r>
          </a:p>
          <a:p>
            <a:pPr marL="0" marR="0" lvl="0" indent="0" algn="l" defTabSz="457200"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2917">
                      <a:srgbClr val="1A1A1A"/>
                    </a:gs>
                    <a:gs pos="30000">
                      <a:srgbClr val="1A1A1A"/>
                    </a:gs>
                  </a:gsLst>
                  <a:lin ang="5400000" scaled="0"/>
                </a:gradFill>
                <a:effectLst/>
                <a:uLnTx/>
                <a:uFillTx/>
                <a:latin typeface="Segoe UI"/>
                <a:ea typeface="+mn-ea"/>
                <a:cs typeface="Segoe UI Light" panose="020B0502040204020203" pitchFamily="34" charset="0"/>
              </a:rPr>
              <a:t>Report and dashboard </a:t>
            </a:r>
            <a:br>
              <a:rPr kumimoji="0" lang="en-US" sz="2000" b="0" i="0" u="none" strike="noStrike" kern="0" cap="none" spc="0" normalizeH="0" baseline="0" noProof="0">
                <a:ln>
                  <a:noFill/>
                </a:ln>
                <a:gradFill>
                  <a:gsLst>
                    <a:gs pos="2917">
                      <a:srgbClr val="1A1A1A"/>
                    </a:gs>
                    <a:gs pos="30000">
                      <a:srgbClr val="1A1A1A"/>
                    </a:gs>
                  </a:gsLst>
                  <a:lin ang="5400000" scaled="0"/>
                </a:gradFill>
                <a:effectLst/>
                <a:uLnTx/>
                <a:uFillTx/>
                <a:latin typeface="Segoe UI"/>
                <a:ea typeface="+mn-ea"/>
                <a:cs typeface="Segoe UI Light" panose="020B0502040204020203" pitchFamily="34" charset="0"/>
              </a:rPr>
            </a:br>
            <a:r>
              <a:rPr kumimoji="0" lang="en-US" sz="2000" b="0" i="0" u="none" strike="noStrike" kern="0" cap="none" spc="0" normalizeH="0" baseline="0" noProof="0">
                <a:ln>
                  <a:noFill/>
                </a:ln>
                <a:gradFill>
                  <a:gsLst>
                    <a:gs pos="2917">
                      <a:srgbClr val="1A1A1A"/>
                    </a:gs>
                    <a:gs pos="30000">
                      <a:srgbClr val="1A1A1A"/>
                    </a:gs>
                  </a:gsLst>
                  <a:lin ang="5400000" scaled="0"/>
                </a:gradFill>
                <a:effectLst/>
                <a:uLnTx/>
                <a:uFillTx/>
                <a:latin typeface="Segoe UI"/>
                <a:ea typeface="+mn-ea"/>
                <a:cs typeface="Segoe UI Light" panose="020B0502040204020203" pitchFamily="34" charset="0"/>
              </a:rPr>
              <a:t>queries/hour</a:t>
            </a:r>
          </a:p>
        </p:txBody>
      </p:sp>
      <p:grpSp>
        <p:nvGrpSpPr>
          <p:cNvPr id="5" name="Group 4">
            <a:extLst>
              <a:ext uri="{FF2B5EF4-FFF2-40B4-BE49-F238E27FC236}">
                <a16:creationId xmlns:a16="http://schemas.microsoft.com/office/drawing/2014/main" id="{0378D344-AD13-440F-AC7F-0B6AD199DCCF}"/>
              </a:ext>
            </a:extLst>
          </p:cNvPr>
          <p:cNvGrpSpPr/>
          <p:nvPr/>
        </p:nvGrpSpPr>
        <p:grpSpPr>
          <a:xfrm>
            <a:off x="6142248" y="859768"/>
            <a:ext cx="1280160" cy="1280160"/>
            <a:chOff x="1171618" y="1605318"/>
            <a:chExt cx="1280160" cy="1280160"/>
          </a:xfrm>
        </p:grpSpPr>
        <p:grpSp>
          <p:nvGrpSpPr>
            <p:cNvPr id="6" name="Group 5">
              <a:extLst>
                <a:ext uri="{FF2B5EF4-FFF2-40B4-BE49-F238E27FC236}">
                  <a16:creationId xmlns:a16="http://schemas.microsoft.com/office/drawing/2014/main" id="{7DA4178E-CB09-434E-8A7E-8159058039ED}"/>
                </a:ext>
              </a:extLst>
            </p:cNvPr>
            <p:cNvGrpSpPr>
              <a:grpSpLocks noChangeAspect="1"/>
            </p:cNvGrpSpPr>
            <p:nvPr/>
          </p:nvGrpSpPr>
          <p:grpSpPr bwMode="auto">
            <a:xfrm>
              <a:off x="1490575" y="1957773"/>
              <a:ext cx="642246" cy="575250"/>
              <a:chOff x="578" y="1092"/>
              <a:chExt cx="278" cy="249"/>
            </a:xfrm>
          </p:grpSpPr>
          <p:sp>
            <p:nvSpPr>
              <p:cNvPr id="8" name="Freeform 5">
                <a:extLst>
                  <a:ext uri="{FF2B5EF4-FFF2-40B4-BE49-F238E27FC236}">
                    <a16:creationId xmlns:a16="http://schemas.microsoft.com/office/drawing/2014/main" id="{DFD80085-DE57-4446-8D2D-9D4D8A5E3FA0}"/>
                  </a:ext>
                </a:extLst>
              </p:cNvPr>
              <p:cNvSpPr>
                <a:spLocks noEditPoints="1"/>
              </p:cNvSpPr>
              <p:nvPr/>
            </p:nvSpPr>
            <p:spPr bwMode="auto">
              <a:xfrm>
                <a:off x="676" y="1188"/>
                <a:ext cx="82" cy="153"/>
              </a:xfrm>
              <a:custGeom>
                <a:avLst/>
                <a:gdLst>
                  <a:gd name="T0" fmla="*/ 0 w 82"/>
                  <a:gd name="T1" fmla="*/ 42 h 153"/>
                  <a:gd name="T2" fmla="*/ 42 w 82"/>
                  <a:gd name="T3" fmla="*/ 0 h 153"/>
                  <a:gd name="T4" fmla="*/ 82 w 82"/>
                  <a:gd name="T5" fmla="*/ 42 h 153"/>
                  <a:gd name="T6" fmla="*/ 42 w 82"/>
                  <a:gd name="T7" fmla="*/ 0 h 153"/>
                  <a:gd name="T8" fmla="*/ 42 w 82"/>
                  <a:gd name="T9" fmla="*/ 153 h 153"/>
                </a:gdLst>
                <a:ahLst/>
                <a:cxnLst>
                  <a:cxn ang="0">
                    <a:pos x="T0" y="T1"/>
                  </a:cxn>
                  <a:cxn ang="0">
                    <a:pos x="T2" y="T3"/>
                  </a:cxn>
                  <a:cxn ang="0">
                    <a:pos x="T4" y="T5"/>
                  </a:cxn>
                  <a:cxn ang="0">
                    <a:pos x="T6" y="T7"/>
                  </a:cxn>
                  <a:cxn ang="0">
                    <a:pos x="T8" y="T9"/>
                  </a:cxn>
                </a:cxnLst>
                <a:rect l="0" t="0" r="r" b="b"/>
                <a:pathLst>
                  <a:path w="82" h="153">
                    <a:moveTo>
                      <a:pt x="0" y="42"/>
                    </a:moveTo>
                    <a:lnTo>
                      <a:pt x="42" y="0"/>
                    </a:lnTo>
                    <a:lnTo>
                      <a:pt x="82" y="42"/>
                    </a:lnTo>
                    <a:moveTo>
                      <a:pt x="42" y="0"/>
                    </a:moveTo>
                    <a:lnTo>
                      <a:pt x="42" y="153"/>
                    </a:lnTo>
                  </a:path>
                </a:pathLst>
              </a:custGeom>
              <a:noFill/>
              <a:ln w="19050" cap="flat">
                <a:solidFill>
                  <a:srgbClr val="43434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34343"/>
                  </a:solidFill>
                  <a:effectLst/>
                  <a:uLnTx/>
                  <a:uFillTx/>
                  <a:latin typeface="Segoe UI"/>
                  <a:ea typeface="+mn-ea"/>
                  <a:cs typeface="+mn-cs"/>
                </a:endParaRPr>
              </a:p>
            </p:txBody>
          </p:sp>
          <p:sp>
            <p:nvSpPr>
              <p:cNvPr id="9" name="Freeform 6">
                <a:extLst>
                  <a:ext uri="{FF2B5EF4-FFF2-40B4-BE49-F238E27FC236}">
                    <a16:creationId xmlns:a16="http://schemas.microsoft.com/office/drawing/2014/main" id="{06F88F35-649B-463F-A3B2-9928CCB07E90}"/>
                  </a:ext>
                </a:extLst>
              </p:cNvPr>
              <p:cNvSpPr>
                <a:spLocks/>
              </p:cNvSpPr>
              <p:nvPr/>
            </p:nvSpPr>
            <p:spPr bwMode="auto">
              <a:xfrm>
                <a:off x="578" y="1092"/>
                <a:ext cx="278" cy="172"/>
              </a:xfrm>
              <a:custGeom>
                <a:avLst/>
                <a:gdLst>
                  <a:gd name="T0" fmla="*/ 85 w 131"/>
                  <a:gd name="T1" fmla="*/ 81 h 81"/>
                  <a:gd name="T2" fmla="*/ 107 w 131"/>
                  <a:gd name="T3" fmla="*/ 81 h 81"/>
                  <a:gd name="T4" fmla="*/ 131 w 131"/>
                  <a:gd name="T5" fmla="*/ 56 h 81"/>
                  <a:gd name="T6" fmla="*/ 106 w 131"/>
                  <a:gd name="T7" fmla="*/ 32 h 81"/>
                  <a:gd name="T8" fmla="*/ 70 w 131"/>
                  <a:gd name="T9" fmla="*/ 0 h 81"/>
                  <a:gd name="T10" fmla="*/ 40 w 131"/>
                  <a:gd name="T11" fmla="*/ 17 h 81"/>
                  <a:gd name="T12" fmla="*/ 33 w 131"/>
                  <a:gd name="T13" fmla="*/ 16 h 81"/>
                  <a:gd name="T14" fmla="*/ 0 w 131"/>
                  <a:gd name="T15" fmla="*/ 49 h 81"/>
                  <a:gd name="T16" fmla="*/ 33 w 131"/>
                  <a:gd name="T17" fmla="*/ 81 h 81"/>
                  <a:gd name="T18" fmla="*/ 34 w 131"/>
                  <a:gd name="T19" fmla="*/ 81 h 81"/>
                  <a:gd name="T20" fmla="*/ 46 w 131"/>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1" h="81">
                    <a:moveTo>
                      <a:pt x="85" y="81"/>
                    </a:moveTo>
                    <a:cubicBezTo>
                      <a:pt x="107" y="81"/>
                      <a:pt x="107" y="81"/>
                      <a:pt x="107" y="81"/>
                    </a:cubicBezTo>
                    <a:cubicBezTo>
                      <a:pt x="120" y="80"/>
                      <a:pt x="131" y="70"/>
                      <a:pt x="131" y="56"/>
                    </a:cubicBezTo>
                    <a:cubicBezTo>
                      <a:pt x="131" y="43"/>
                      <a:pt x="120" y="32"/>
                      <a:pt x="106" y="32"/>
                    </a:cubicBezTo>
                    <a:cubicBezTo>
                      <a:pt x="104" y="14"/>
                      <a:pt x="89" y="0"/>
                      <a:pt x="70" y="0"/>
                    </a:cubicBezTo>
                    <a:cubicBezTo>
                      <a:pt x="57" y="0"/>
                      <a:pt x="46" y="7"/>
                      <a:pt x="40" y="17"/>
                    </a:cubicBezTo>
                    <a:cubicBezTo>
                      <a:pt x="37" y="16"/>
                      <a:pt x="35" y="16"/>
                      <a:pt x="33" y="16"/>
                    </a:cubicBezTo>
                    <a:cubicBezTo>
                      <a:pt x="15" y="16"/>
                      <a:pt x="0" y="31"/>
                      <a:pt x="0" y="49"/>
                    </a:cubicBezTo>
                    <a:cubicBezTo>
                      <a:pt x="0" y="67"/>
                      <a:pt x="15" y="81"/>
                      <a:pt x="33" y="81"/>
                    </a:cubicBezTo>
                    <a:cubicBezTo>
                      <a:pt x="33" y="81"/>
                      <a:pt x="33" y="81"/>
                      <a:pt x="34" y="81"/>
                    </a:cubicBezTo>
                    <a:cubicBezTo>
                      <a:pt x="46" y="81"/>
                      <a:pt x="46" y="81"/>
                      <a:pt x="46" y="81"/>
                    </a:cubicBezTo>
                  </a:path>
                </a:pathLst>
              </a:custGeom>
              <a:noFill/>
              <a:ln w="19050" cap="flat">
                <a:solidFill>
                  <a:srgbClr val="43434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34343"/>
                  </a:solidFill>
                  <a:effectLst/>
                  <a:uLnTx/>
                  <a:uFillTx/>
                  <a:latin typeface="Segoe UI"/>
                  <a:ea typeface="+mn-ea"/>
                  <a:cs typeface="+mn-cs"/>
                </a:endParaRPr>
              </a:p>
            </p:txBody>
          </p:sp>
        </p:grpSp>
        <p:sp>
          <p:nvSpPr>
            <p:cNvPr id="7" name="Oval 6">
              <a:extLst>
                <a:ext uri="{FF2B5EF4-FFF2-40B4-BE49-F238E27FC236}">
                  <a16:creationId xmlns:a16="http://schemas.microsoft.com/office/drawing/2014/main" id="{3BDD23FB-20B6-4DD3-A770-0731AC3728D4}"/>
                </a:ext>
              </a:extLst>
            </p:cNvPr>
            <p:cNvSpPr/>
            <p:nvPr/>
          </p:nvSpPr>
          <p:spPr bwMode="auto">
            <a:xfrm>
              <a:off x="1171618" y="1605318"/>
              <a:ext cx="1280160" cy="1280160"/>
            </a:xfrm>
            <a:prstGeom prst="ellipse">
              <a:avLst/>
            </a:prstGeom>
            <a:noFill/>
            <a:ln w="25400" cap="flat" cmpd="sng" algn="ctr">
              <a:solidFill>
                <a:srgbClr val="0072C6"/>
              </a:solidFill>
              <a:prstDash val="solid"/>
              <a:headEnd type="none" w="med" len="med"/>
              <a:tailEnd type="none" w="med" len="med"/>
            </a:ln>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grpSp>
      <p:grpSp>
        <p:nvGrpSpPr>
          <p:cNvPr id="10" name="Group 9">
            <a:extLst>
              <a:ext uri="{FF2B5EF4-FFF2-40B4-BE49-F238E27FC236}">
                <a16:creationId xmlns:a16="http://schemas.microsoft.com/office/drawing/2014/main" id="{58784AC5-BD9A-40C6-AF97-76DCB6131739}"/>
              </a:ext>
            </a:extLst>
          </p:cNvPr>
          <p:cNvGrpSpPr/>
          <p:nvPr/>
        </p:nvGrpSpPr>
        <p:grpSpPr>
          <a:xfrm>
            <a:off x="6142248" y="2782087"/>
            <a:ext cx="1280160" cy="1280160"/>
            <a:chOff x="4109311" y="1605318"/>
            <a:chExt cx="1280160" cy="1280160"/>
          </a:xfrm>
        </p:grpSpPr>
        <p:sp>
          <p:nvSpPr>
            <p:cNvPr id="11" name="graph_6">
              <a:extLst>
                <a:ext uri="{FF2B5EF4-FFF2-40B4-BE49-F238E27FC236}">
                  <a16:creationId xmlns:a16="http://schemas.microsoft.com/office/drawing/2014/main" id="{85E5D7E3-C9F9-4FEA-A4EA-4660C7E79E8C}"/>
                </a:ext>
              </a:extLst>
            </p:cNvPr>
            <p:cNvSpPr>
              <a:spLocks noChangeAspect="1" noEditPoints="1"/>
            </p:cNvSpPr>
            <p:nvPr/>
          </p:nvSpPr>
          <p:spPr bwMode="auto">
            <a:xfrm>
              <a:off x="4430239" y="1991114"/>
              <a:ext cx="638304" cy="508568"/>
            </a:xfrm>
            <a:custGeom>
              <a:avLst/>
              <a:gdLst>
                <a:gd name="T0" fmla="*/ 63 w 246"/>
                <a:gd name="T1" fmla="*/ 196 h 196"/>
                <a:gd name="T2" fmla="*/ 0 w 246"/>
                <a:gd name="T3" fmla="*/ 196 h 196"/>
                <a:gd name="T4" fmla="*/ 0 w 246"/>
                <a:gd name="T5" fmla="*/ 107 h 196"/>
                <a:gd name="T6" fmla="*/ 63 w 246"/>
                <a:gd name="T7" fmla="*/ 107 h 196"/>
                <a:gd name="T8" fmla="*/ 63 w 246"/>
                <a:gd name="T9" fmla="*/ 196 h 196"/>
                <a:gd name="T10" fmla="*/ 154 w 246"/>
                <a:gd name="T11" fmla="*/ 54 h 196"/>
                <a:gd name="T12" fmla="*/ 91 w 246"/>
                <a:gd name="T13" fmla="*/ 54 h 196"/>
                <a:gd name="T14" fmla="*/ 91 w 246"/>
                <a:gd name="T15" fmla="*/ 196 h 196"/>
                <a:gd name="T16" fmla="*/ 154 w 246"/>
                <a:gd name="T17" fmla="*/ 196 h 196"/>
                <a:gd name="T18" fmla="*/ 154 w 246"/>
                <a:gd name="T19" fmla="*/ 54 h 196"/>
                <a:gd name="T20" fmla="*/ 246 w 246"/>
                <a:gd name="T21" fmla="*/ 0 h 196"/>
                <a:gd name="T22" fmla="*/ 182 w 246"/>
                <a:gd name="T23" fmla="*/ 0 h 196"/>
                <a:gd name="T24" fmla="*/ 182 w 246"/>
                <a:gd name="T25" fmla="*/ 196 h 196"/>
                <a:gd name="T26" fmla="*/ 246 w 246"/>
                <a:gd name="T27" fmla="*/ 196 h 196"/>
                <a:gd name="T28" fmla="*/ 246 w 246"/>
                <a:gd name="T29" fmla="*/ 0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6" h="196">
                  <a:moveTo>
                    <a:pt x="63" y="196"/>
                  </a:moveTo>
                  <a:lnTo>
                    <a:pt x="0" y="196"/>
                  </a:lnTo>
                  <a:lnTo>
                    <a:pt x="0" y="107"/>
                  </a:lnTo>
                  <a:lnTo>
                    <a:pt x="63" y="107"/>
                  </a:lnTo>
                  <a:lnTo>
                    <a:pt x="63" y="196"/>
                  </a:lnTo>
                  <a:close/>
                  <a:moveTo>
                    <a:pt x="154" y="54"/>
                  </a:moveTo>
                  <a:lnTo>
                    <a:pt x="91" y="54"/>
                  </a:lnTo>
                  <a:lnTo>
                    <a:pt x="91" y="196"/>
                  </a:lnTo>
                  <a:lnTo>
                    <a:pt x="154" y="196"/>
                  </a:lnTo>
                  <a:lnTo>
                    <a:pt x="154" y="54"/>
                  </a:lnTo>
                  <a:close/>
                  <a:moveTo>
                    <a:pt x="246" y="0"/>
                  </a:moveTo>
                  <a:lnTo>
                    <a:pt x="182" y="0"/>
                  </a:lnTo>
                  <a:lnTo>
                    <a:pt x="182" y="196"/>
                  </a:lnTo>
                  <a:lnTo>
                    <a:pt x="246" y="196"/>
                  </a:lnTo>
                  <a:lnTo>
                    <a:pt x="246" y="0"/>
                  </a:lnTo>
                  <a:close/>
                </a:path>
              </a:pathLst>
            </a:custGeom>
            <a:noFill/>
            <a:ln w="19050" cap="flat">
              <a:solidFill>
                <a:srgbClr val="43434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 name="Oval 11">
              <a:extLst>
                <a:ext uri="{FF2B5EF4-FFF2-40B4-BE49-F238E27FC236}">
                  <a16:creationId xmlns:a16="http://schemas.microsoft.com/office/drawing/2014/main" id="{2E5D4B7E-F663-43C9-940B-443343F2BFCA}"/>
                </a:ext>
              </a:extLst>
            </p:cNvPr>
            <p:cNvSpPr/>
            <p:nvPr/>
          </p:nvSpPr>
          <p:spPr bwMode="auto">
            <a:xfrm>
              <a:off x="4109311" y="1605318"/>
              <a:ext cx="1280160" cy="1280160"/>
            </a:xfrm>
            <a:prstGeom prst="ellipse">
              <a:avLst/>
            </a:prstGeom>
            <a:noFill/>
            <a:ln w="25400" cap="flat" cmpd="sng" algn="ctr">
              <a:solidFill>
                <a:srgbClr val="0072C6"/>
              </a:solidFill>
              <a:prstDash val="solid"/>
              <a:headEnd type="none" w="med" len="med"/>
              <a:tailEnd type="none" w="med" len="med"/>
            </a:ln>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grpSp>
      <p:grpSp>
        <p:nvGrpSpPr>
          <p:cNvPr id="13" name="Group 12">
            <a:extLst>
              <a:ext uri="{FF2B5EF4-FFF2-40B4-BE49-F238E27FC236}">
                <a16:creationId xmlns:a16="http://schemas.microsoft.com/office/drawing/2014/main" id="{761B3A59-984B-45B8-8337-129DD4106D0D}"/>
              </a:ext>
            </a:extLst>
          </p:cNvPr>
          <p:cNvGrpSpPr/>
          <p:nvPr/>
        </p:nvGrpSpPr>
        <p:grpSpPr>
          <a:xfrm>
            <a:off x="6142248" y="4704405"/>
            <a:ext cx="1280160" cy="1280160"/>
            <a:chOff x="7047004" y="1605318"/>
            <a:chExt cx="1280160" cy="1280160"/>
          </a:xfrm>
        </p:grpSpPr>
        <p:grpSp>
          <p:nvGrpSpPr>
            <p:cNvPr id="14" name="Group 15">
              <a:extLst>
                <a:ext uri="{FF2B5EF4-FFF2-40B4-BE49-F238E27FC236}">
                  <a16:creationId xmlns:a16="http://schemas.microsoft.com/office/drawing/2014/main" id="{9E631274-F0FB-454C-9059-47F5790B0322}"/>
                </a:ext>
              </a:extLst>
            </p:cNvPr>
            <p:cNvGrpSpPr>
              <a:grpSpLocks noChangeAspect="1"/>
            </p:cNvGrpSpPr>
            <p:nvPr/>
          </p:nvGrpSpPr>
          <p:grpSpPr bwMode="auto">
            <a:xfrm>
              <a:off x="7396349" y="1994102"/>
              <a:ext cx="581470" cy="673280"/>
              <a:chOff x="3849" y="1070"/>
              <a:chExt cx="266" cy="308"/>
            </a:xfrm>
          </p:grpSpPr>
          <p:sp>
            <p:nvSpPr>
              <p:cNvPr id="16" name="Freeform 16">
                <a:extLst>
                  <a:ext uri="{FF2B5EF4-FFF2-40B4-BE49-F238E27FC236}">
                    <a16:creationId xmlns:a16="http://schemas.microsoft.com/office/drawing/2014/main" id="{D6C5D851-A1C0-43CD-93AA-35F15E3A1B42}"/>
                  </a:ext>
                </a:extLst>
              </p:cNvPr>
              <p:cNvSpPr>
                <a:spLocks noEditPoints="1"/>
              </p:cNvSpPr>
              <p:nvPr/>
            </p:nvSpPr>
            <p:spPr bwMode="auto">
              <a:xfrm>
                <a:off x="3941" y="1225"/>
                <a:ext cx="82" cy="153"/>
              </a:xfrm>
              <a:custGeom>
                <a:avLst/>
                <a:gdLst>
                  <a:gd name="T0" fmla="*/ 0 w 82"/>
                  <a:gd name="T1" fmla="*/ 43 h 153"/>
                  <a:gd name="T2" fmla="*/ 42 w 82"/>
                  <a:gd name="T3" fmla="*/ 0 h 153"/>
                  <a:gd name="T4" fmla="*/ 82 w 82"/>
                  <a:gd name="T5" fmla="*/ 43 h 153"/>
                  <a:gd name="T6" fmla="*/ 42 w 82"/>
                  <a:gd name="T7" fmla="*/ 0 h 153"/>
                  <a:gd name="T8" fmla="*/ 42 w 82"/>
                  <a:gd name="T9" fmla="*/ 153 h 153"/>
                </a:gdLst>
                <a:ahLst/>
                <a:cxnLst>
                  <a:cxn ang="0">
                    <a:pos x="T0" y="T1"/>
                  </a:cxn>
                  <a:cxn ang="0">
                    <a:pos x="T2" y="T3"/>
                  </a:cxn>
                  <a:cxn ang="0">
                    <a:pos x="T4" y="T5"/>
                  </a:cxn>
                  <a:cxn ang="0">
                    <a:pos x="T6" y="T7"/>
                  </a:cxn>
                  <a:cxn ang="0">
                    <a:pos x="T8" y="T9"/>
                  </a:cxn>
                </a:cxnLst>
                <a:rect l="0" t="0" r="r" b="b"/>
                <a:pathLst>
                  <a:path w="82" h="153">
                    <a:moveTo>
                      <a:pt x="0" y="43"/>
                    </a:moveTo>
                    <a:lnTo>
                      <a:pt x="42" y="0"/>
                    </a:lnTo>
                    <a:lnTo>
                      <a:pt x="82" y="43"/>
                    </a:lnTo>
                    <a:moveTo>
                      <a:pt x="42" y="0"/>
                    </a:moveTo>
                    <a:lnTo>
                      <a:pt x="42" y="153"/>
                    </a:lnTo>
                  </a:path>
                </a:pathLst>
              </a:custGeom>
              <a:noFill/>
              <a:ln w="19050" cap="flat">
                <a:solidFill>
                  <a:srgbClr val="43434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34343"/>
                  </a:solidFill>
                  <a:effectLst/>
                  <a:uLnTx/>
                  <a:uFillTx/>
                  <a:latin typeface="Segoe UI"/>
                  <a:ea typeface="+mn-ea"/>
                  <a:cs typeface="+mn-cs"/>
                </a:endParaRPr>
              </a:p>
            </p:txBody>
          </p:sp>
          <p:sp>
            <p:nvSpPr>
              <p:cNvPr id="17" name="Freeform 17">
                <a:extLst>
                  <a:ext uri="{FF2B5EF4-FFF2-40B4-BE49-F238E27FC236}">
                    <a16:creationId xmlns:a16="http://schemas.microsoft.com/office/drawing/2014/main" id="{9553CD50-69C0-4180-A183-FBFB29E5B97B}"/>
                  </a:ext>
                </a:extLst>
              </p:cNvPr>
              <p:cNvSpPr>
                <a:spLocks/>
              </p:cNvSpPr>
              <p:nvPr/>
            </p:nvSpPr>
            <p:spPr bwMode="auto">
              <a:xfrm>
                <a:off x="3849" y="1121"/>
                <a:ext cx="266" cy="0"/>
              </a:xfrm>
              <a:custGeom>
                <a:avLst/>
                <a:gdLst>
                  <a:gd name="T0" fmla="*/ 0 w 125"/>
                  <a:gd name="T1" fmla="*/ 125 w 125"/>
                </a:gdLst>
                <a:ahLst/>
                <a:cxnLst>
                  <a:cxn ang="0">
                    <a:pos x="T0" y="0"/>
                  </a:cxn>
                  <a:cxn ang="0">
                    <a:pos x="T1" y="0"/>
                  </a:cxn>
                </a:cxnLst>
                <a:rect l="0" t="0" r="r" b="b"/>
                <a:pathLst>
                  <a:path w="125">
                    <a:moveTo>
                      <a:pt x="0" y="0"/>
                    </a:moveTo>
                    <a:cubicBezTo>
                      <a:pt x="125" y="0"/>
                      <a:pt x="125" y="0"/>
                      <a:pt x="125" y="0"/>
                    </a:cubicBezTo>
                  </a:path>
                </a:pathLst>
              </a:custGeom>
              <a:noFill/>
              <a:ln w="19050" cap="flat">
                <a:solidFill>
                  <a:srgbClr val="43434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34343"/>
                  </a:solidFill>
                  <a:effectLst/>
                  <a:uLnTx/>
                  <a:uFillTx/>
                  <a:latin typeface="Segoe UI"/>
                  <a:ea typeface="+mn-ea"/>
                  <a:cs typeface="+mn-cs"/>
                </a:endParaRPr>
              </a:p>
            </p:txBody>
          </p:sp>
          <p:sp>
            <p:nvSpPr>
              <p:cNvPr id="18" name="Oval 18">
                <a:extLst>
                  <a:ext uri="{FF2B5EF4-FFF2-40B4-BE49-F238E27FC236}">
                    <a16:creationId xmlns:a16="http://schemas.microsoft.com/office/drawing/2014/main" id="{85D92717-9492-4B3B-9109-1BD71FE7EBE1}"/>
                  </a:ext>
                </a:extLst>
              </p:cNvPr>
              <p:cNvSpPr>
                <a:spLocks noChangeArrowheads="1"/>
              </p:cNvSpPr>
              <p:nvPr/>
            </p:nvSpPr>
            <p:spPr bwMode="auto">
              <a:xfrm>
                <a:off x="4079" y="1091"/>
                <a:ext cx="6" cy="9"/>
              </a:xfrm>
              <a:prstGeom prst="ellipse">
                <a:avLst/>
              </a:prstGeom>
              <a:noFill/>
              <a:ln w="19050" cap="flat">
                <a:solidFill>
                  <a:srgbClr val="43434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34343"/>
                  </a:solidFill>
                  <a:effectLst/>
                  <a:uLnTx/>
                  <a:uFillTx/>
                  <a:latin typeface="Segoe UI"/>
                  <a:ea typeface="+mn-ea"/>
                  <a:cs typeface="+mn-cs"/>
                </a:endParaRPr>
              </a:p>
            </p:txBody>
          </p:sp>
          <p:sp>
            <p:nvSpPr>
              <p:cNvPr id="19" name="Freeform 19">
                <a:extLst>
                  <a:ext uri="{FF2B5EF4-FFF2-40B4-BE49-F238E27FC236}">
                    <a16:creationId xmlns:a16="http://schemas.microsoft.com/office/drawing/2014/main" id="{3697442B-2F79-40E5-9CAD-26FA05FF3158}"/>
                  </a:ext>
                </a:extLst>
              </p:cNvPr>
              <p:cNvSpPr>
                <a:spLocks/>
              </p:cNvSpPr>
              <p:nvPr/>
            </p:nvSpPr>
            <p:spPr bwMode="auto">
              <a:xfrm>
                <a:off x="4036" y="1091"/>
                <a:ext cx="7" cy="9"/>
              </a:xfrm>
              <a:custGeom>
                <a:avLst/>
                <a:gdLst>
                  <a:gd name="T0" fmla="*/ 1 w 3"/>
                  <a:gd name="T1" fmla="*/ 4 h 4"/>
                  <a:gd name="T2" fmla="*/ 3 w 3"/>
                  <a:gd name="T3" fmla="*/ 2 h 4"/>
                  <a:gd name="T4" fmla="*/ 1 w 3"/>
                  <a:gd name="T5" fmla="*/ 0 h 4"/>
                  <a:gd name="T6" fmla="*/ 0 w 3"/>
                  <a:gd name="T7" fmla="*/ 2 h 4"/>
                  <a:gd name="T8" fmla="*/ 1 w 3"/>
                  <a:gd name="T9" fmla="*/ 4 h 4"/>
                </a:gdLst>
                <a:ahLst/>
                <a:cxnLst>
                  <a:cxn ang="0">
                    <a:pos x="T0" y="T1"/>
                  </a:cxn>
                  <a:cxn ang="0">
                    <a:pos x="T2" y="T3"/>
                  </a:cxn>
                  <a:cxn ang="0">
                    <a:pos x="T4" y="T5"/>
                  </a:cxn>
                  <a:cxn ang="0">
                    <a:pos x="T6" y="T7"/>
                  </a:cxn>
                  <a:cxn ang="0">
                    <a:pos x="T8" y="T9"/>
                  </a:cxn>
                </a:cxnLst>
                <a:rect l="0" t="0" r="r" b="b"/>
                <a:pathLst>
                  <a:path w="3" h="4">
                    <a:moveTo>
                      <a:pt x="1" y="4"/>
                    </a:moveTo>
                    <a:cubicBezTo>
                      <a:pt x="3" y="4"/>
                      <a:pt x="3" y="3"/>
                      <a:pt x="3" y="2"/>
                    </a:cubicBezTo>
                    <a:cubicBezTo>
                      <a:pt x="3" y="1"/>
                      <a:pt x="3" y="0"/>
                      <a:pt x="1" y="0"/>
                    </a:cubicBezTo>
                    <a:cubicBezTo>
                      <a:pt x="1" y="0"/>
                      <a:pt x="0" y="1"/>
                      <a:pt x="0" y="2"/>
                    </a:cubicBezTo>
                    <a:cubicBezTo>
                      <a:pt x="0" y="3"/>
                      <a:pt x="1" y="4"/>
                      <a:pt x="1" y="4"/>
                    </a:cubicBezTo>
                    <a:close/>
                  </a:path>
                </a:pathLst>
              </a:custGeom>
              <a:noFill/>
              <a:ln w="19050" cap="flat">
                <a:solidFill>
                  <a:srgbClr val="43434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34343"/>
                  </a:solidFill>
                  <a:effectLst/>
                  <a:uLnTx/>
                  <a:uFillTx/>
                  <a:latin typeface="Segoe UI"/>
                  <a:ea typeface="+mn-ea"/>
                  <a:cs typeface="+mn-cs"/>
                </a:endParaRPr>
              </a:p>
            </p:txBody>
          </p:sp>
          <p:sp>
            <p:nvSpPr>
              <p:cNvPr id="20" name="Oval 20">
                <a:extLst>
                  <a:ext uri="{FF2B5EF4-FFF2-40B4-BE49-F238E27FC236}">
                    <a16:creationId xmlns:a16="http://schemas.microsoft.com/office/drawing/2014/main" id="{B442ED61-817D-476D-BFF4-BC8CF646DDB7}"/>
                  </a:ext>
                </a:extLst>
              </p:cNvPr>
              <p:cNvSpPr>
                <a:spLocks noChangeArrowheads="1"/>
              </p:cNvSpPr>
              <p:nvPr/>
            </p:nvSpPr>
            <p:spPr bwMode="auto">
              <a:xfrm>
                <a:off x="3994" y="1091"/>
                <a:ext cx="8" cy="9"/>
              </a:xfrm>
              <a:prstGeom prst="ellipse">
                <a:avLst/>
              </a:prstGeom>
              <a:noFill/>
              <a:ln w="19050" cap="flat">
                <a:solidFill>
                  <a:srgbClr val="43434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34343"/>
                  </a:solidFill>
                  <a:effectLst/>
                  <a:uLnTx/>
                  <a:uFillTx/>
                  <a:latin typeface="Segoe UI"/>
                  <a:ea typeface="+mn-ea"/>
                  <a:cs typeface="+mn-cs"/>
                </a:endParaRPr>
              </a:p>
            </p:txBody>
          </p:sp>
          <p:sp>
            <p:nvSpPr>
              <p:cNvPr id="21" name="Freeform 21">
                <a:extLst>
                  <a:ext uri="{FF2B5EF4-FFF2-40B4-BE49-F238E27FC236}">
                    <a16:creationId xmlns:a16="http://schemas.microsoft.com/office/drawing/2014/main" id="{9C42DD17-6A03-4054-8BED-BE5E9CC1B3AA}"/>
                  </a:ext>
                </a:extLst>
              </p:cNvPr>
              <p:cNvSpPr>
                <a:spLocks/>
              </p:cNvSpPr>
              <p:nvPr/>
            </p:nvSpPr>
            <p:spPr bwMode="auto">
              <a:xfrm>
                <a:off x="3849" y="1070"/>
                <a:ext cx="266" cy="232"/>
              </a:xfrm>
              <a:custGeom>
                <a:avLst/>
                <a:gdLst>
                  <a:gd name="T0" fmla="*/ 82 w 125"/>
                  <a:gd name="T1" fmla="*/ 109 h 109"/>
                  <a:gd name="T2" fmla="*/ 125 w 125"/>
                  <a:gd name="T3" fmla="*/ 109 h 109"/>
                  <a:gd name="T4" fmla="*/ 125 w 125"/>
                  <a:gd name="T5" fmla="*/ 0 h 109"/>
                  <a:gd name="T6" fmla="*/ 0 w 125"/>
                  <a:gd name="T7" fmla="*/ 0 h 109"/>
                  <a:gd name="T8" fmla="*/ 0 w 125"/>
                  <a:gd name="T9" fmla="*/ 109 h 109"/>
                  <a:gd name="T10" fmla="*/ 43 w 125"/>
                  <a:gd name="T11" fmla="*/ 109 h 109"/>
                </a:gdLst>
                <a:ahLst/>
                <a:cxnLst>
                  <a:cxn ang="0">
                    <a:pos x="T0" y="T1"/>
                  </a:cxn>
                  <a:cxn ang="0">
                    <a:pos x="T2" y="T3"/>
                  </a:cxn>
                  <a:cxn ang="0">
                    <a:pos x="T4" y="T5"/>
                  </a:cxn>
                  <a:cxn ang="0">
                    <a:pos x="T6" y="T7"/>
                  </a:cxn>
                  <a:cxn ang="0">
                    <a:pos x="T8" y="T9"/>
                  </a:cxn>
                  <a:cxn ang="0">
                    <a:pos x="T10" y="T11"/>
                  </a:cxn>
                </a:cxnLst>
                <a:rect l="0" t="0" r="r" b="b"/>
                <a:pathLst>
                  <a:path w="125" h="109">
                    <a:moveTo>
                      <a:pt x="82" y="109"/>
                    </a:moveTo>
                    <a:cubicBezTo>
                      <a:pt x="94" y="109"/>
                      <a:pt x="108" y="109"/>
                      <a:pt x="125" y="109"/>
                    </a:cubicBezTo>
                    <a:cubicBezTo>
                      <a:pt x="125" y="109"/>
                      <a:pt x="125" y="109"/>
                      <a:pt x="125" y="0"/>
                    </a:cubicBezTo>
                    <a:cubicBezTo>
                      <a:pt x="125" y="0"/>
                      <a:pt x="125" y="0"/>
                      <a:pt x="0" y="0"/>
                    </a:cubicBezTo>
                    <a:cubicBezTo>
                      <a:pt x="0" y="0"/>
                      <a:pt x="0" y="0"/>
                      <a:pt x="0" y="109"/>
                    </a:cubicBezTo>
                    <a:cubicBezTo>
                      <a:pt x="0" y="109"/>
                      <a:pt x="0" y="109"/>
                      <a:pt x="43" y="109"/>
                    </a:cubicBezTo>
                  </a:path>
                </a:pathLst>
              </a:custGeom>
              <a:noFill/>
              <a:ln w="19050" cap="flat">
                <a:solidFill>
                  <a:srgbClr val="43434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34343"/>
                  </a:solidFill>
                  <a:effectLst/>
                  <a:uLnTx/>
                  <a:uFillTx/>
                  <a:latin typeface="Segoe UI"/>
                  <a:ea typeface="+mn-ea"/>
                  <a:cs typeface="+mn-cs"/>
                </a:endParaRPr>
              </a:p>
            </p:txBody>
          </p:sp>
        </p:grpSp>
        <p:sp>
          <p:nvSpPr>
            <p:cNvPr id="15" name="Oval 14">
              <a:extLst>
                <a:ext uri="{FF2B5EF4-FFF2-40B4-BE49-F238E27FC236}">
                  <a16:creationId xmlns:a16="http://schemas.microsoft.com/office/drawing/2014/main" id="{525EB41A-A1A5-4E9F-B13A-558E077364A5}"/>
                </a:ext>
              </a:extLst>
            </p:cNvPr>
            <p:cNvSpPr/>
            <p:nvPr/>
          </p:nvSpPr>
          <p:spPr bwMode="auto">
            <a:xfrm>
              <a:off x="7047004" y="1605318"/>
              <a:ext cx="1280160" cy="1280160"/>
            </a:xfrm>
            <a:prstGeom prst="ellipse">
              <a:avLst/>
            </a:prstGeom>
            <a:noFill/>
            <a:ln w="25400" cap="flat" cmpd="sng" algn="ctr">
              <a:solidFill>
                <a:srgbClr val="0072C6"/>
              </a:solidFill>
              <a:prstDash val="solid"/>
              <a:headEnd type="none" w="med" len="med"/>
              <a:tailEnd type="none" w="med" len="med"/>
            </a:ln>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grpSp>
      <p:pic>
        <p:nvPicPr>
          <p:cNvPr id="27" name="Picture 26">
            <a:extLst>
              <a:ext uri="{FF2B5EF4-FFF2-40B4-BE49-F238E27FC236}">
                <a16:creationId xmlns:a16="http://schemas.microsoft.com/office/drawing/2014/main" id="{39D6B8FD-ACAD-432C-AC93-419FBE8E52FA}"/>
              </a:ext>
            </a:extLst>
          </p:cNvPr>
          <p:cNvPicPr>
            <a:picLocks noChangeAspect="1"/>
          </p:cNvPicPr>
          <p:nvPr/>
        </p:nvPicPr>
        <p:blipFill rotWithShape="1">
          <a:blip r:embed="rId3"/>
          <a:srcRect l="38443" t="27477" r="22664"/>
          <a:stretch/>
        </p:blipFill>
        <p:spPr>
          <a:xfrm flipH="1">
            <a:off x="0" y="0"/>
            <a:ext cx="5518298" cy="6858000"/>
          </a:xfrm>
          <a:prstGeom prst="rect">
            <a:avLst/>
          </a:prstGeom>
        </p:spPr>
      </p:pic>
      <p:sp>
        <p:nvSpPr>
          <p:cNvPr id="28" name="Rectangle 27">
            <a:extLst>
              <a:ext uri="{FF2B5EF4-FFF2-40B4-BE49-F238E27FC236}">
                <a16:creationId xmlns:a16="http://schemas.microsoft.com/office/drawing/2014/main" id="{B0B01E2B-70EC-446E-8755-DE033547995F}"/>
              </a:ext>
            </a:extLst>
          </p:cNvPr>
          <p:cNvSpPr/>
          <p:nvPr/>
        </p:nvSpPr>
        <p:spPr bwMode="auto">
          <a:xfrm>
            <a:off x="2" y="0"/>
            <a:ext cx="5518296" cy="6858000"/>
          </a:xfrm>
          <a:prstGeom prst="rect">
            <a:avLst/>
          </a:prstGeom>
          <a:solidFill>
            <a:srgbClr val="000000">
              <a:alpha val="56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9" name="TextBox 28">
            <a:extLst>
              <a:ext uri="{FF2B5EF4-FFF2-40B4-BE49-F238E27FC236}">
                <a16:creationId xmlns:a16="http://schemas.microsoft.com/office/drawing/2014/main" id="{3F09D2BB-77FA-48E3-896B-DE75BE2BAB8C}"/>
              </a:ext>
            </a:extLst>
          </p:cNvPr>
          <p:cNvSpPr txBox="1"/>
          <p:nvPr/>
        </p:nvSpPr>
        <p:spPr>
          <a:xfrm>
            <a:off x="1586964" y="2901074"/>
            <a:ext cx="1831463" cy="923330"/>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50" normalizeH="0" baseline="0" noProof="0">
                <a:ln w="3175">
                  <a:noFill/>
                </a:ln>
                <a:gradFill>
                  <a:gsLst>
                    <a:gs pos="1250">
                      <a:srgbClr val="FFFFFF"/>
                    </a:gs>
                    <a:gs pos="100000">
                      <a:srgbClr val="FFFFFF"/>
                    </a:gs>
                  </a:gsLst>
                  <a:lin ang="5400000" scaled="0"/>
                </a:gradFill>
                <a:effectLst/>
                <a:uLnTx/>
                <a:uFillTx/>
                <a:latin typeface="Segoe UI Light" panose="020B0502040204020203" pitchFamily="34" charset="0"/>
                <a:ea typeface="+mn-ea"/>
                <a:cs typeface="Segoe UI Light" panose="020B0502040204020203" pitchFamily="34" charset="0"/>
              </a:rPr>
              <a:t>Today</a:t>
            </a:r>
          </a:p>
        </p:txBody>
      </p:sp>
      <p:sp>
        <p:nvSpPr>
          <p:cNvPr id="32" name="Rectangle 31">
            <a:extLst>
              <a:ext uri="{FF2B5EF4-FFF2-40B4-BE49-F238E27FC236}">
                <a16:creationId xmlns:a16="http://schemas.microsoft.com/office/drawing/2014/main" id="{C638CAB3-7E9D-4F91-B231-5BD320D97524}"/>
              </a:ext>
            </a:extLst>
          </p:cNvPr>
          <p:cNvSpPr/>
          <p:nvPr/>
        </p:nvSpPr>
        <p:spPr bwMode="auto">
          <a:xfrm>
            <a:off x="7740280" y="9872420"/>
            <a:ext cx="4946319" cy="1252728"/>
          </a:xfrm>
          <a:prstGeom prst="rect">
            <a:avLst/>
          </a:prstGeom>
          <a:noFill/>
          <a:ln w="10795" cap="flat" cmpd="sng" algn="ctr">
            <a:noFill/>
            <a:prstDash val="solid"/>
            <a:headEnd type="none" w="med" len="med"/>
            <a:tailEnd type="none" w="med" len="med"/>
          </a:ln>
          <a:effectLst/>
        </p:spPr>
        <p:txBody>
          <a:bodyPr vert="horz" wrap="none" lIns="179285" tIns="179285" rIns="179285" bIns="182880" numCol="1" rtlCol="0" anchor="ctr" anchorCtr="0" compatLnSpc="1">
            <a:prstTxWarp prst="textNoShape">
              <a:avLst/>
            </a:prstTxWarp>
            <a:noAutofit/>
          </a:bodyPr>
          <a:lstStyle/>
          <a:p>
            <a:pPr marL="0" marR="0" lvl="0" indent="0" algn="l" defTabSz="914102" rtl="0" eaLnBrk="1" fontAlgn="base" latinLnBrk="0" hangingPunct="1">
              <a:lnSpc>
                <a:spcPct val="90000"/>
              </a:lnSpc>
              <a:spcBef>
                <a:spcPts val="1882"/>
              </a:spcBef>
              <a:spcAft>
                <a:spcPct val="0"/>
              </a:spcAft>
              <a:buClrTx/>
              <a:buSzTx/>
              <a:buFontTx/>
              <a:buNone/>
              <a:tabLst/>
              <a:defRPr/>
            </a:pPr>
            <a:r>
              <a:rPr kumimoji="0" lang="en-US" sz="4400" b="0" i="0" u="none" strike="noStrike" kern="1200" cap="none" spc="0" normalizeH="0" baseline="0" noProof="0">
                <a:ln>
                  <a:noFill/>
                </a:ln>
                <a:gradFill>
                  <a:gsLst>
                    <a:gs pos="2917">
                      <a:srgbClr val="0078D4"/>
                    </a:gs>
                    <a:gs pos="30000">
                      <a:srgbClr val="0078D4"/>
                    </a:gs>
                  </a:gsLst>
                  <a:lin ang="5400000" scaled="0"/>
                </a:gradFill>
                <a:effectLst/>
                <a:uLnTx/>
                <a:uFillTx/>
                <a:latin typeface="Segoe UI Light" panose="020B0502040204020203" pitchFamily="34" charset="0"/>
                <a:ea typeface="+mn-ea"/>
                <a:cs typeface="Segoe UI Light" panose="020B0502040204020203" pitchFamily="34" charset="0"/>
              </a:rPr>
              <a:t>700K</a:t>
            </a:r>
            <a:br>
              <a:rPr kumimoji="0" lang="en-US" sz="4400" b="0" i="0" u="none" strike="noStrike" kern="1200" cap="none" spc="0" normalizeH="0" baseline="0" noProof="0">
                <a:ln>
                  <a:noFill/>
                </a:ln>
                <a:gradFill>
                  <a:gsLst>
                    <a:gs pos="2917">
                      <a:srgbClr val="0078D4"/>
                    </a:gs>
                    <a:gs pos="30000">
                      <a:srgbClr val="0078D4"/>
                    </a:gs>
                  </a:gsLst>
                  <a:lin ang="5400000" scaled="0"/>
                </a:gradFill>
                <a:effectLst/>
                <a:uLnTx/>
                <a:uFillTx/>
                <a:latin typeface="Segoe UI Light" panose="020B0502040204020203" pitchFamily="34" charset="0"/>
                <a:ea typeface="+mn-ea"/>
                <a:cs typeface="Segoe UI Light" panose="020B0502040204020203" pitchFamily="34" charset="0"/>
              </a:rPr>
            </a:br>
            <a:r>
              <a:rPr kumimoji="0" lang="en-US" sz="2000" b="0" i="0" u="none" strike="noStrike" kern="0" cap="none" spc="0" normalizeH="0" baseline="0" noProof="0">
                <a:ln>
                  <a:noFill/>
                </a:ln>
                <a:gradFill>
                  <a:gsLst>
                    <a:gs pos="2917">
                      <a:srgbClr val="1A1A1A"/>
                    </a:gs>
                    <a:gs pos="30000">
                      <a:srgbClr val="1A1A1A"/>
                    </a:gs>
                  </a:gsLst>
                  <a:lin ang="5400000" scaled="0"/>
                </a:gradFill>
                <a:effectLst/>
                <a:uLnTx/>
                <a:uFillTx/>
                <a:latin typeface="Segoe UI"/>
                <a:ea typeface="+mn-ea"/>
                <a:cs typeface="Segoe UI Light" panose="020B0502040204020203" pitchFamily="34" charset="0"/>
              </a:rPr>
              <a:t>Active community members</a:t>
            </a:r>
          </a:p>
        </p:txBody>
      </p:sp>
      <p:grpSp>
        <p:nvGrpSpPr>
          <p:cNvPr id="33" name="Group 32">
            <a:extLst>
              <a:ext uri="{FF2B5EF4-FFF2-40B4-BE49-F238E27FC236}">
                <a16:creationId xmlns:a16="http://schemas.microsoft.com/office/drawing/2014/main" id="{B648C518-2FC9-4694-8EDD-157EBE453C17}"/>
              </a:ext>
            </a:extLst>
          </p:cNvPr>
          <p:cNvGrpSpPr/>
          <p:nvPr/>
        </p:nvGrpSpPr>
        <p:grpSpPr>
          <a:xfrm>
            <a:off x="6141479" y="14656220"/>
            <a:ext cx="1527048" cy="1527048"/>
            <a:chOff x="6088380" y="1143237"/>
            <a:chExt cx="671648" cy="671648"/>
          </a:xfrm>
        </p:grpSpPr>
        <p:sp>
          <p:nvSpPr>
            <p:cNvPr id="34" name="Oval 33">
              <a:extLst>
                <a:ext uri="{FF2B5EF4-FFF2-40B4-BE49-F238E27FC236}">
                  <a16:creationId xmlns:a16="http://schemas.microsoft.com/office/drawing/2014/main" id="{5884D07B-D88B-4DB2-9D57-D6E51693A0CE}"/>
                </a:ext>
              </a:extLst>
            </p:cNvPr>
            <p:cNvSpPr/>
            <p:nvPr/>
          </p:nvSpPr>
          <p:spPr bwMode="auto">
            <a:xfrm>
              <a:off x="6088380" y="1143237"/>
              <a:ext cx="671648" cy="671648"/>
            </a:xfrm>
            <a:prstGeom prst="ellipse">
              <a:avLst/>
            </a:prstGeom>
            <a:noFill/>
            <a:ln w="25400" cap="flat" cmpd="sng" algn="ctr">
              <a:solidFill>
                <a:schemeClr val="accent1"/>
              </a:solidFill>
              <a:prstDash val="solid"/>
              <a:headEnd type="none" w="med" len="med"/>
              <a:tailEnd type="none" w="med" len="med"/>
            </a:ln>
            <a:effectLst/>
          </p:spPr>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35" name="globe_2">
              <a:extLst>
                <a:ext uri="{FF2B5EF4-FFF2-40B4-BE49-F238E27FC236}">
                  <a16:creationId xmlns:a16="http://schemas.microsoft.com/office/drawing/2014/main" id="{C56D5085-D26B-469C-A9D5-9F17732F4CC9}"/>
                </a:ext>
              </a:extLst>
            </p:cNvPr>
            <p:cNvSpPr>
              <a:spLocks noChangeAspect="1" noEditPoints="1"/>
            </p:cNvSpPr>
            <p:nvPr/>
          </p:nvSpPr>
          <p:spPr bwMode="auto">
            <a:xfrm>
              <a:off x="6278572" y="1333429"/>
              <a:ext cx="291264" cy="291264"/>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w="12700">
                  <a:solidFill>
                    <a:prstClr val="black"/>
                  </a:solidFill>
                </a:ln>
                <a:gradFill>
                  <a:gsLst>
                    <a:gs pos="0">
                      <a:srgbClr val="505050"/>
                    </a:gs>
                    <a:gs pos="100000">
                      <a:srgbClr val="505050"/>
                    </a:gs>
                  </a:gsLst>
                </a:gradFill>
                <a:effectLst/>
                <a:uLnTx/>
                <a:uFillTx/>
                <a:latin typeface="Segoe UI"/>
                <a:ea typeface="+mn-ea"/>
                <a:cs typeface="+mn-cs"/>
              </a:endParaRPr>
            </a:p>
          </p:txBody>
        </p:sp>
      </p:grpSp>
      <p:grpSp>
        <p:nvGrpSpPr>
          <p:cNvPr id="36" name="Group 35">
            <a:extLst>
              <a:ext uri="{FF2B5EF4-FFF2-40B4-BE49-F238E27FC236}">
                <a16:creationId xmlns:a16="http://schemas.microsoft.com/office/drawing/2014/main" id="{1FBD0B43-0DAB-42DB-B7C2-91C26300A095}"/>
              </a:ext>
            </a:extLst>
          </p:cNvPr>
          <p:cNvGrpSpPr/>
          <p:nvPr/>
        </p:nvGrpSpPr>
        <p:grpSpPr>
          <a:xfrm>
            <a:off x="6141479" y="9710824"/>
            <a:ext cx="1527048" cy="1527048"/>
            <a:chOff x="6088380" y="1143237"/>
            <a:chExt cx="671648" cy="671648"/>
          </a:xfrm>
        </p:grpSpPr>
        <p:sp>
          <p:nvSpPr>
            <p:cNvPr id="37" name="Oval 36">
              <a:extLst>
                <a:ext uri="{FF2B5EF4-FFF2-40B4-BE49-F238E27FC236}">
                  <a16:creationId xmlns:a16="http://schemas.microsoft.com/office/drawing/2014/main" id="{EA1DAEB7-E81B-4327-8F88-334621523ABC}"/>
                </a:ext>
              </a:extLst>
            </p:cNvPr>
            <p:cNvSpPr/>
            <p:nvPr/>
          </p:nvSpPr>
          <p:spPr bwMode="auto">
            <a:xfrm>
              <a:off x="6088380" y="1143237"/>
              <a:ext cx="671648" cy="671648"/>
            </a:xfrm>
            <a:prstGeom prst="ellipse">
              <a:avLst/>
            </a:prstGeom>
            <a:noFill/>
            <a:ln w="25400" cap="flat" cmpd="sng" algn="ctr">
              <a:solidFill>
                <a:schemeClr val="accent1"/>
              </a:solidFill>
              <a:prstDash val="solid"/>
              <a:headEnd type="none" w="med" len="med"/>
              <a:tailEnd type="none" w="med" len="med"/>
            </a:ln>
            <a:effectLst/>
          </p:spPr>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38" name="people_12">
              <a:extLst>
                <a:ext uri="{FF2B5EF4-FFF2-40B4-BE49-F238E27FC236}">
                  <a16:creationId xmlns:a16="http://schemas.microsoft.com/office/drawing/2014/main" id="{6C2F2B18-3F23-426A-A55C-E03ADBF38824}"/>
                </a:ext>
              </a:extLst>
            </p:cNvPr>
            <p:cNvSpPr>
              <a:spLocks noChangeAspect="1" noEditPoints="1"/>
            </p:cNvSpPr>
            <p:nvPr/>
          </p:nvSpPr>
          <p:spPr bwMode="auto">
            <a:xfrm>
              <a:off x="6273345" y="1350351"/>
              <a:ext cx="301718" cy="257420"/>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39" name="Rectangle 38">
            <a:extLst>
              <a:ext uri="{FF2B5EF4-FFF2-40B4-BE49-F238E27FC236}">
                <a16:creationId xmlns:a16="http://schemas.microsoft.com/office/drawing/2014/main" id="{A2AAB613-3C95-4F29-9CE8-057B941438A0}"/>
              </a:ext>
            </a:extLst>
          </p:cNvPr>
          <p:cNvSpPr/>
          <p:nvPr/>
        </p:nvSpPr>
        <p:spPr bwMode="auto">
          <a:xfrm>
            <a:off x="7740280" y="14825143"/>
            <a:ext cx="4007857" cy="1252728"/>
          </a:xfrm>
          <a:prstGeom prst="rect">
            <a:avLst/>
          </a:prstGeom>
          <a:noFill/>
          <a:ln w="10795" cap="flat" cmpd="sng" algn="ctr">
            <a:noFill/>
            <a:prstDash val="solid"/>
            <a:headEnd type="none" w="med" len="med"/>
            <a:tailEnd type="none" w="med" len="med"/>
          </a:ln>
          <a:effectLst/>
        </p:spPr>
        <p:txBody>
          <a:bodyPr rot="0" spcFirstLastPara="0" vertOverflow="overflow" horzOverflow="overflow" vert="horz" wrap="none" lIns="179285" tIns="179285" rIns="179285" bIns="182880"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90000"/>
              </a:lnSpc>
              <a:spcBef>
                <a:spcPts val="1882"/>
              </a:spcBef>
              <a:spcAft>
                <a:spcPct val="0"/>
              </a:spcAft>
              <a:buClrTx/>
              <a:buSzTx/>
              <a:buFontTx/>
              <a:buNone/>
              <a:tabLst/>
              <a:defRPr/>
            </a:pPr>
            <a:r>
              <a:rPr kumimoji="0" lang="en-US" sz="4400" b="0" i="0" u="none" strike="noStrike" kern="1200" cap="none" spc="0" normalizeH="0" baseline="0" noProof="0">
                <a:ln>
                  <a:noFill/>
                </a:ln>
                <a:gradFill>
                  <a:gsLst>
                    <a:gs pos="2917">
                      <a:srgbClr val="0078D4"/>
                    </a:gs>
                    <a:gs pos="30000">
                      <a:srgbClr val="0078D4"/>
                    </a:gs>
                  </a:gsLst>
                  <a:lin ang="5400000" scaled="0"/>
                </a:gradFill>
                <a:effectLst/>
                <a:uLnTx/>
                <a:uFillTx/>
                <a:latin typeface="Segoe UI Light" panose="020B0502040204020203" pitchFamily="34" charset="0"/>
                <a:ea typeface="+mn-ea"/>
                <a:cs typeface="Segoe UI Light" panose="020B0502040204020203" pitchFamily="34" charset="0"/>
              </a:rPr>
              <a:t>200+</a:t>
            </a:r>
            <a:br>
              <a:rPr kumimoji="0" lang="en-US" sz="4400" b="0" i="0" u="none" strike="noStrike" kern="1200" cap="none" spc="0" normalizeH="0" baseline="0" noProof="0">
                <a:ln>
                  <a:noFill/>
                </a:ln>
                <a:gradFill>
                  <a:gsLst>
                    <a:gs pos="2917">
                      <a:srgbClr val="0078D4"/>
                    </a:gs>
                    <a:gs pos="30000">
                      <a:srgbClr val="0078D4"/>
                    </a:gs>
                  </a:gsLst>
                  <a:lin ang="5400000" scaled="0"/>
                </a:gradFill>
                <a:effectLst/>
                <a:uLnTx/>
                <a:uFillTx/>
                <a:latin typeface="Segoe UI Light" panose="020B0502040204020203" pitchFamily="34" charset="0"/>
                <a:ea typeface="+mn-ea"/>
                <a:cs typeface="Segoe UI Light" panose="020B0502040204020203" pitchFamily="34" charset="0"/>
              </a:rPr>
            </a:br>
            <a:r>
              <a:rPr kumimoji="0" lang="en-US" sz="2000" b="0" i="0" u="none" strike="noStrike" kern="0" cap="none" spc="0" normalizeH="0" baseline="0" noProof="0">
                <a:ln>
                  <a:noFill/>
                </a:ln>
                <a:gradFill>
                  <a:gsLst>
                    <a:gs pos="2917">
                      <a:srgbClr val="1A1A1A"/>
                    </a:gs>
                    <a:gs pos="30000">
                      <a:srgbClr val="1A1A1A"/>
                    </a:gs>
                  </a:gsLst>
                  <a:lin ang="5400000" scaled="0"/>
                </a:gradFill>
                <a:effectLst/>
                <a:uLnTx/>
                <a:uFillTx/>
                <a:latin typeface="Segoe UI"/>
                <a:ea typeface="+mn-ea"/>
                <a:cs typeface="Segoe UI Light" panose="020B0502040204020203" pitchFamily="34" charset="0"/>
              </a:rPr>
              <a:t>Independent Power BI user </a:t>
            </a:r>
            <a:br>
              <a:rPr kumimoji="0" lang="en-US" sz="2000" b="0" i="0" u="none" strike="noStrike" kern="0" cap="none" spc="0" normalizeH="0" baseline="0" noProof="0">
                <a:ln>
                  <a:noFill/>
                </a:ln>
                <a:gradFill>
                  <a:gsLst>
                    <a:gs pos="2917">
                      <a:srgbClr val="1A1A1A"/>
                    </a:gs>
                    <a:gs pos="30000">
                      <a:srgbClr val="1A1A1A"/>
                    </a:gs>
                  </a:gsLst>
                  <a:lin ang="5400000" scaled="0"/>
                </a:gradFill>
                <a:effectLst/>
                <a:uLnTx/>
                <a:uFillTx/>
                <a:latin typeface="Segoe UI"/>
                <a:ea typeface="+mn-ea"/>
                <a:cs typeface="Segoe UI Light" panose="020B0502040204020203" pitchFamily="34" charset="0"/>
              </a:rPr>
            </a:br>
            <a:r>
              <a:rPr kumimoji="0" lang="en-US" sz="2000" b="0" i="0" u="none" strike="noStrike" kern="0" cap="none" spc="0" normalizeH="0" baseline="0" noProof="0">
                <a:ln>
                  <a:noFill/>
                </a:ln>
                <a:gradFill>
                  <a:gsLst>
                    <a:gs pos="2917">
                      <a:srgbClr val="1A1A1A"/>
                    </a:gs>
                    <a:gs pos="30000">
                      <a:srgbClr val="1A1A1A"/>
                    </a:gs>
                  </a:gsLst>
                  <a:lin ang="5400000" scaled="0"/>
                </a:gradFill>
                <a:effectLst/>
                <a:uLnTx/>
                <a:uFillTx/>
                <a:latin typeface="Segoe UI"/>
                <a:ea typeface="+mn-ea"/>
                <a:cs typeface="Segoe UI Light" panose="020B0502040204020203" pitchFamily="34" charset="0"/>
              </a:rPr>
              <a:t>groups worldwide</a:t>
            </a:r>
          </a:p>
        </p:txBody>
      </p:sp>
    </p:spTree>
    <p:extLst>
      <p:ext uri="{BB962C8B-B14F-4D97-AF65-F5344CB8AC3E}">
        <p14:creationId xmlns:p14="http://schemas.microsoft.com/office/powerpoint/2010/main" val="816911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a16="http://schemas.microsoft.com/office/drawing/2014/main"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3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50"/>
                                        <p:tgtEl>
                                          <p:spTgt spid="2"/>
                                        </p:tgtEl>
                                      </p:cBhvr>
                                    </p:animEffect>
                                  </p:childTnLst>
                                </p:cTn>
                              </p:par>
                              <p:par>
                                <p:cTn id="8" presetID="42" presetClass="path" presetSubtype="0" decel="100000" fill="hold" grpId="1" nodeType="withEffect">
                                  <p:stCondLst>
                                    <p:cond delay="300"/>
                                  </p:stCondLst>
                                  <p:childTnLst>
                                    <p:animMotion origin="layout" path="M -3.125E-6 -4.81481E-6 L -0.03984 -4.81481E-6 " pathEditMode="relative" rAng="0" ptsTypes="AA">
                                      <p:cBhvr>
                                        <p:cTn id="9" dur="500" spd="-100000" fill="hold"/>
                                        <p:tgtEl>
                                          <p:spTgt spid="2"/>
                                        </p:tgtEl>
                                        <p:attrNameLst>
                                          <p:attrName>ppt_x</p:attrName>
                                          <p:attrName>ppt_y</p:attrName>
                                        </p:attrNameLst>
                                      </p:cBhvr>
                                      <p:rCtr x="-1992" y="0"/>
                                    </p:animMotion>
                                  </p:childTnLst>
                                </p:cTn>
                              </p:par>
                              <p:par>
                                <p:cTn id="10" presetID="10" presetClass="entr" presetSubtype="0" fill="hold" grpId="0" nodeType="withEffect">
                                  <p:stCondLst>
                                    <p:cond delay="50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250"/>
                                        <p:tgtEl>
                                          <p:spTgt spid="3"/>
                                        </p:tgtEl>
                                      </p:cBhvr>
                                    </p:animEffect>
                                  </p:childTnLst>
                                </p:cTn>
                              </p:par>
                              <p:par>
                                <p:cTn id="13" presetID="42" presetClass="path" presetSubtype="0" decel="100000" fill="hold" grpId="1" nodeType="withEffect">
                                  <p:stCondLst>
                                    <p:cond delay="500"/>
                                  </p:stCondLst>
                                  <p:childTnLst>
                                    <p:animMotion origin="layout" path="M 4.16667E-6 -1.11111E-6 L -0.03985 -1.11111E-6 " pathEditMode="relative" rAng="0" ptsTypes="AA">
                                      <p:cBhvr>
                                        <p:cTn id="14" dur="500" spd="-100000" fill="hold"/>
                                        <p:tgtEl>
                                          <p:spTgt spid="3"/>
                                        </p:tgtEl>
                                        <p:attrNameLst>
                                          <p:attrName>ppt_x</p:attrName>
                                          <p:attrName>ppt_y</p:attrName>
                                        </p:attrNameLst>
                                      </p:cBhvr>
                                      <p:rCtr x="-1992" y="0"/>
                                    </p:animMotion>
                                  </p:childTnLst>
                                </p:cTn>
                              </p:par>
                              <p:par>
                                <p:cTn id="15" presetID="10" presetClass="entr" presetSubtype="0" fill="hold" grpId="0" nodeType="withEffect">
                                  <p:stCondLst>
                                    <p:cond delay="70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250"/>
                                        <p:tgtEl>
                                          <p:spTgt spid="4"/>
                                        </p:tgtEl>
                                      </p:cBhvr>
                                    </p:animEffect>
                                  </p:childTnLst>
                                </p:cTn>
                              </p:par>
                              <p:par>
                                <p:cTn id="18" presetID="42" presetClass="path" presetSubtype="0" decel="100000" fill="hold" grpId="1" nodeType="withEffect">
                                  <p:stCondLst>
                                    <p:cond delay="700"/>
                                  </p:stCondLst>
                                  <p:childTnLst>
                                    <p:animMotion origin="layout" path="M 2.70833E-6 2.96296E-6 L -0.03985 2.96296E-6 " pathEditMode="relative" rAng="0" ptsTypes="AA">
                                      <p:cBhvr>
                                        <p:cTn id="19" dur="500" spd="-100000" fill="hold"/>
                                        <p:tgtEl>
                                          <p:spTgt spid="4"/>
                                        </p:tgtEl>
                                        <p:attrNameLst>
                                          <p:attrName>ppt_x</p:attrName>
                                          <p:attrName>ppt_y</p:attrName>
                                        </p:attrNameLst>
                                      </p:cBhvr>
                                      <p:rCtr x="-1992" y="0"/>
                                    </p:animMotion>
                                  </p:childTnLst>
                                </p:cTn>
                              </p:par>
                              <p:par>
                                <p:cTn id="20" presetID="10" presetClass="entr" presetSubtype="0" fill="hold" nodeType="with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par>
                                <p:cTn id="23" presetID="64" presetClass="path" presetSubtype="0" decel="100000" fill="hold" nodeType="withEffect">
                                  <p:stCondLst>
                                    <p:cond delay="0"/>
                                  </p:stCondLst>
                                  <p:childTnLst>
                                    <p:animMotion origin="layout" path="M 0 2.77556E-17 L 0 -0.03773 " pathEditMode="relative" rAng="0" ptsTypes="AA">
                                      <p:cBhvr>
                                        <p:cTn id="24" dur="750" spd="-100000" fill="hold"/>
                                        <p:tgtEl>
                                          <p:spTgt spid="5"/>
                                        </p:tgtEl>
                                        <p:attrNameLst>
                                          <p:attrName>ppt_x</p:attrName>
                                          <p:attrName>ppt_y</p:attrName>
                                        </p:attrNameLst>
                                      </p:cBhvr>
                                      <p:rCtr x="0" y="-1898"/>
                                    </p:animMotion>
                                  </p:childTnLst>
                                </p:cTn>
                              </p:par>
                              <p:par>
                                <p:cTn id="25" presetID="10" presetClass="entr" presetSubtype="0" fill="hold" nodeType="withEffect">
                                  <p:stCondLst>
                                    <p:cond delay="25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par>
                                <p:cTn id="28" presetID="64" presetClass="path" presetSubtype="0" decel="100000" fill="hold" nodeType="withEffect">
                                  <p:stCondLst>
                                    <p:cond delay="250"/>
                                  </p:stCondLst>
                                  <p:childTnLst>
                                    <p:animMotion origin="layout" path="M 0 -2.59259E-6 L 0 -0.03773 " pathEditMode="relative" rAng="0" ptsTypes="AA">
                                      <p:cBhvr>
                                        <p:cTn id="29" dur="750" spd="-100000" fill="hold"/>
                                        <p:tgtEl>
                                          <p:spTgt spid="10"/>
                                        </p:tgtEl>
                                        <p:attrNameLst>
                                          <p:attrName>ppt_x</p:attrName>
                                          <p:attrName>ppt_y</p:attrName>
                                        </p:attrNameLst>
                                      </p:cBhvr>
                                      <p:rCtr x="0" y="-1898"/>
                                    </p:animMotion>
                                  </p:childTnLst>
                                </p:cTn>
                              </p:par>
                              <p:par>
                                <p:cTn id="30" presetID="10" presetClass="entr" presetSubtype="0" fill="hold" nodeType="withEffect">
                                  <p:stCondLst>
                                    <p:cond delay="50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par>
                                <p:cTn id="33" presetID="64" presetClass="path" presetSubtype="0" decel="100000" fill="hold" nodeType="withEffect">
                                  <p:stCondLst>
                                    <p:cond delay="500"/>
                                  </p:stCondLst>
                                  <p:childTnLst>
                                    <p:animMotion origin="layout" path="M 0 3.33333E-6 L 0 -0.03773 " pathEditMode="relative" rAng="0" ptsTypes="AA">
                                      <p:cBhvr>
                                        <p:cTn id="34" dur="750" spd="-100000" fill="hold"/>
                                        <p:tgtEl>
                                          <p:spTgt spid="13"/>
                                        </p:tgtEl>
                                        <p:attrNameLst>
                                          <p:attrName>ppt_x</p:attrName>
                                          <p:attrName>ppt_y</p:attrName>
                                        </p:attrNameLst>
                                      </p:cBhvr>
                                      <p:rCtr x="0" y="-189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3" grpId="0"/>
      <p:bldP spid="3" grpId="1"/>
      <p:bldP spid="4" grpId="0"/>
      <p:bldP spid="4" grpId="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Picture 44">
            <a:extLst>
              <a:ext uri="{FF2B5EF4-FFF2-40B4-BE49-F238E27FC236}">
                <a16:creationId xmlns:a16="http://schemas.microsoft.com/office/drawing/2014/main" id="{4FC200DF-F51E-41A0-B19E-D6956ACD3BA8}"/>
              </a:ext>
            </a:extLst>
          </p:cNvPr>
          <p:cNvPicPr>
            <a:picLocks noChangeAspect="1"/>
          </p:cNvPicPr>
          <p:nvPr/>
        </p:nvPicPr>
        <p:blipFill rotWithShape="1">
          <a:blip r:embed="rId3"/>
          <a:srcRect l="38443" t="27477" r="22664"/>
          <a:stretch/>
        </p:blipFill>
        <p:spPr>
          <a:xfrm flipH="1">
            <a:off x="0" y="0"/>
            <a:ext cx="5518298" cy="6858000"/>
          </a:xfrm>
          <a:prstGeom prst="rect">
            <a:avLst/>
          </a:prstGeom>
        </p:spPr>
      </p:pic>
      <p:sp>
        <p:nvSpPr>
          <p:cNvPr id="24" name="Rectangle 23">
            <a:extLst>
              <a:ext uri="{FF2B5EF4-FFF2-40B4-BE49-F238E27FC236}">
                <a16:creationId xmlns:a16="http://schemas.microsoft.com/office/drawing/2014/main" id="{872CA650-46FE-4F93-8404-E0E9EABF8BBA}"/>
              </a:ext>
            </a:extLst>
          </p:cNvPr>
          <p:cNvSpPr/>
          <p:nvPr/>
        </p:nvSpPr>
        <p:spPr bwMode="auto">
          <a:xfrm>
            <a:off x="2" y="0"/>
            <a:ext cx="5518296" cy="6858000"/>
          </a:xfrm>
          <a:prstGeom prst="rect">
            <a:avLst/>
          </a:prstGeom>
          <a:solidFill>
            <a:srgbClr val="000000">
              <a:alpha val="56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 name="Rectangle 1">
            <a:extLst>
              <a:ext uri="{FF2B5EF4-FFF2-40B4-BE49-F238E27FC236}">
                <a16:creationId xmlns:a16="http://schemas.microsoft.com/office/drawing/2014/main" id="{2D8FAE59-13CD-41F4-B833-3D96D92E376B}"/>
              </a:ext>
            </a:extLst>
          </p:cNvPr>
          <p:cNvSpPr/>
          <p:nvPr/>
        </p:nvSpPr>
        <p:spPr bwMode="auto">
          <a:xfrm>
            <a:off x="7740280" y="1479534"/>
            <a:ext cx="4946319" cy="1252728"/>
          </a:xfrm>
          <a:prstGeom prst="rect">
            <a:avLst/>
          </a:prstGeom>
          <a:noFill/>
          <a:ln w="10795" cap="flat" cmpd="sng" algn="ctr">
            <a:noFill/>
            <a:prstDash val="solid"/>
            <a:headEnd type="none" w="med" len="med"/>
            <a:tailEnd type="none" w="med" len="med"/>
          </a:ln>
          <a:effectLst/>
        </p:spPr>
        <p:txBody>
          <a:bodyPr vert="horz" wrap="none" lIns="179285" tIns="179285" rIns="179285" bIns="182880" numCol="1" rtlCol="0" anchor="ctr" anchorCtr="0" compatLnSpc="1">
            <a:prstTxWarp prst="textNoShape">
              <a:avLst/>
            </a:prstTxWarp>
            <a:noAutofit/>
          </a:bodyPr>
          <a:lstStyle/>
          <a:p>
            <a:pPr marL="0" marR="0" lvl="0" indent="0" algn="l" defTabSz="914102" rtl="0" eaLnBrk="1" fontAlgn="base" latinLnBrk="0" hangingPunct="1">
              <a:lnSpc>
                <a:spcPct val="90000"/>
              </a:lnSpc>
              <a:spcBef>
                <a:spcPts val="1882"/>
              </a:spcBef>
              <a:spcAft>
                <a:spcPct val="0"/>
              </a:spcAft>
              <a:buClrTx/>
              <a:buSzTx/>
              <a:buFontTx/>
              <a:buNone/>
              <a:tabLst/>
              <a:defRPr/>
            </a:pPr>
            <a:r>
              <a:rPr kumimoji="0" lang="en-US" sz="4400" b="0" i="0" u="none" strike="noStrike" kern="1200" cap="none" spc="0" normalizeH="0" baseline="0" noProof="0">
                <a:ln>
                  <a:noFill/>
                </a:ln>
                <a:gradFill>
                  <a:gsLst>
                    <a:gs pos="2917">
                      <a:srgbClr val="0078D4"/>
                    </a:gs>
                    <a:gs pos="30000">
                      <a:srgbClr val="0078D4"/>
                    </a:gs>
                  </a:gsLst>
                  <a:lin ang="5400000" scaled="0"/>
                </a:gradFill>
                <a:effectLst/>
                <a:uLnTx/>
                <a:uFillTx/>
                <a:latin typeface="Segoe UI Light" panose="020B0502040204020203" pitchFamily="34" charset="0"/>
                <a:ea typeface="+mn-ea"/>
                <a:cs typeface="Segoe UI Light" panose="020B0502040204020203" pitchFamily="34" charset="0"/>
              </a:rPr>
              <a:t>700K</a:t>
            </a:r>
            <a:br>
              <a:rPr kumimoji="0" lang="en-US" sz="4400" b="0" i="0" u="none" strike="noStrike" kern="1200" cap="none" spc="0" normalizeH="0" baseline="0" noProof="0">
                <a:ln>
                  <a:noFill/>
                </a:ln>
                <a:gradFill>
                  <a:gsLst>
                    <a:gs pos="2917">
                      <a:srgbClr val="0078D4"/>
                    </a:gs>
                    <a:gs pos="30000">
                      <a:srgbClr val="0078D4"/>
                    </a:gs>
                  </a:gsLst>
                  <a:lin ang="5400000" scaled="0"/>
                </a:gradFill>
                <a:effectLst/>
                <a:uLnTx/>
                <a:uFillTx/>
                <a:latin typeface="Segoe UI Light" panose="020B0502040204020203" pitchFamily="34" charset="0"/>
                <a:ea typeface="+mn-ea"/>
                <a:cs typeface="Segoe UI Light" panose="020B0502040204020203" pitchFamily="34" charset="0"/>
              </a:rPr>
            </a:br>
            <a:r>
              <a:rPr kumimoji="0" lang="en-US" sz="2000" b="0" i="0" u="none" strike="noStrike" kern="0" cap="none" spc="0" normalizeH="0" baseline="0" noProof="0">
                <a:ln>
                  <a:noFill/>
                </a:ln>
                <a:gradFill>
                  <a:gsLst>
                    <a:gs pos="2917">
                      <a:srgbClr val="1A1A1A"/>
                    </a:gs>
                    <a:gs pos="30000">
                      <a:srgbClr val="1A1A1A"/>
                    </a:gs>
                  </a:gsLst>
                  <a:lin ang="5400000" scaled="0"/>
                </a:gradFill>
                <a:effectLst/>
                <a:uLnTx/>
                <a:uFillTx/>
                <a:latin typeface="Segoe UI"/>
                <a:ea typeface="+mn-ea"/>
                <a:cs typeface="Segoe UI Light" panose="020B0502040204020203" pitchFamily="34" charset="0"/>
              </a:rPr>
              <a:t>Active community members</a:t>
            </a:r>
          </a:p>
        </p:txBody>
      </p:sp>
      <p:sp>
        <p:nvSpPr>
          <p:cNvPr id="22" name="TextBox 21">
            <a:extLst>
              <a:ext uri="{FF2B5EF4-FFF2-40B4-BE49-F238E27FC236}">
                <a16:creationId xmlns:a16="http://schemas.microsoft.com/office/drawing/2014/main" id="{27C711E2-1D68-48BE-8A62-82CD57A1045F}"/>
              </a:ext>
            </a:extLst>
          </p:cNvPr>
          <p:cNvSpPr txBox="1"/>
          <p:nvPr/>
        </p:nvSpPr>
        <p:spPr>
          <a:xfrm>
            <a:off x="1586964" y="2901074"/>
            <a:ext cx="1831463" cy="923330"/>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50" normalizeH="0" baseline="0" noProof="0">
                <a:ln w="3175">
                  <a:noFill/>
                </a:ln>
                <a:gradFill>
                  <a:gsLst>
                    <a:gs pos="1250">
                      <a:srgbClr val="FFFFFF"/>
                    </a:gs>
                    <a:gs pos="100000">
                      <a:srgbClr val="FFFFFF"/>
                    </a:gs>
                  </a:gsLst>
                  <a:lin ang="5400000" scaled="0"/>
                </a:gradFill>
                <a:effectLst/>
                <a:uLnTx/>
                <a:uFillTx/>
                <a:latin typeface="Segoe UI Light" panose="020B0502040204020203" pitchFamily="34" charset="0"/>
                <a:ea typeface="+mn-ea"/>
                <a:cs typeface="Segoe UI Light" panose="020B0502040204020203" pitchFamily="34" charset="0"/>
              </a:rPr>
              <a:t>Today</a:t>
            </a:r>
          </a:p>
        </p:txBody>
      </p:sp>
      <p:grpSp>
        <p:nvGrpSpPr>
          <p:cNvPr id="33" name="Group 32">
            <a:extLst>
              <a:ext uri="{FF2B5EF4-FFF2-40B4-BE49-F238E27FC236}">
                <a16:creationId xmlns:a16="http://schemas.microsoft.com/office/drawing/2014/main" id="{FCFFA7AF-B6E5-466C-B444-41D0596ACC8D}"/>
              </a:ext>
            </a:extLst>
          </p:cNvPr>
          <p:cNvGrpSpPr/>
          <p:nvPr/>
        </p:nvGrpSpPr>
        <p:grpSpPr>
          <a:xfrm>
            <a:off x="6141479" y="3814049"/>
            <a:ext cx="1527048" cy="1527048"/>
            <a:chOff x="6088380" y="1143237"/>
            <a:chExt cx="671648" cy="671648"/>
          </a:xfrm>
        </p:grpSpPr>
        <p:sp>
          <p:nvSpPr>
            <p:cNvPr id="34" name="Oval 33">
              <a:extLst>
                <a:ext uri="{FF2B5EF4-FFF2-40B4-BE49-F238E27FC236}">
                  <a16:creationId xmlns:a16="http://schemas.microsoft.com/office/drawing/2014/main" id="{16CD1AA3-F5D3-4B3C-A7AE-69DE1C193295}"/>
                </a:ext>
              </a:extLst>
            </p:cNvPr>
            <p:cNvSpPr/>
            <p:nvPr/>
          </p:nvSpPr>
          <p:spPr bwMode="auto">
            <a:xfrm>
              <a:off x="6088380" y="1143237"/>
              <a:ext cx="671648" cy="671648"/>
            </a:xfrm>
            <a:prstGeom prst="ellipse">
              <a:avLst/>
            </a:prstGeom>
            <a:noFill/>
            <a:ln w="25400" cap="flat" cmpd="sng" algn="ctr">
              <a:solidFill>
                <a:schemeClr val="accent1"/>
              </a:solidFill>
              <a:prstDash val="solid"/>
              <a:headEnd type="none" w="med" len="med"/>
              <a:tailEnd type="none" w="med" len="med"/>
            </a:ln>
            <a:effectLst/>
          </p:spPr>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35" name="globe_2">
              <a:extLst>
                <a:ext uri="{FF2B5EF4-FFF2-40B4-BE49-F238E27FC236}">
                  <a16:creationId xmlns:a16="http://schemas.microsoft.com/office/drawing/2014/main" id="{F394B263-0F2E-405A-ADF5-43363B975C2E}"/>
                </a:ext>
              </a:extLst>
            </p:cNvPr>
            <p:cNvSpPr>
              <a:spLocks noChangeAspect="1" noEditPoints="1"/>
            </p:cNvSpPr>
            <p:nvPr/>
          </p:nvSpPr>
          <p:spPr bwMode="auto">
            <a:xfrm>
              <a:off x="6278572" y="1333429"/>
              <a:ext cx="291264" cy="291264"/>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w="12700">
                  <a:solidFill>
                    <a:prstClr val="black"/>
                  </a:solidFill>
                </a:ln>
                <a:gradFill>
                  <a:gsLst>
                    <a:gs pos="0">
                      <a:srgbClr val="505050"/>
                    </a:gs>
                    <a:gs pos="100000">
                      <a:srgbClr val="505050"/>
                    </a:gs>
                  </a:gsLst>
                </a:gradFill>
                <a:effectLst/>
                <a:uLnTx/>
                <a:uFillTx/>
                <a:latin typeface="Segoe UI"/>
                <a:ea typeface="+mn-ea"/>
                <a:cs typeface="+mn-cs"/>
              </a:endParaRPr>
            </a:p>
          </p:txBody>
        </p:sp>
      </p:grpSp>
      <p:grpSp>
        <p:nvGrpSpPr>
          <p:cNvPr id="39" name="Group 38">
            <a:extLst>
              <a:ext uri="{FF2B5EF4-FFF2-40B4-BE49-F238E27FC236}">
                <a16:creationId xmlns:a16="http://schemas.microsoft.com/office/drawing/2014/main" id="{7FC14188-0A6B-488A-9FE7-F919501A6790}"/>
              </a:ext>
            </a:extLst>
          </p:cNvPr>
          <p:cNvGrpSpPr/>
          <p:nvPr/>
        </p:nvGrpSpPr>
        <p:grpSpPr>
          <a:xfrm>
            <a:off x="6141479" y="1317938"/>
            <a:ext cx="1527048" cy="1527048"/>
            <a:chOff x="6088380" y="1143237"/>
            <a:chExt cx="671648" cy="671648"/>
          </a:xfrm>
        </p:grpSpPr>
        <p:sp>
          <p:nvSpPr>
            <p:cNvPr id="40" name="Oval 39">
              <a:extLst>
                <a:ext uri="{FF2B5EF4-FFF2-40B4-BE49-F238E27FC236}">
                  <a16:creationId xmlns:a16="http://schemas.microsoft.com/office/drawing/2014/main" id="{332EF39F-8C45-48F2-9969-EF8556661584}"/>
                </a:ext>
              </a:extLst>
            </p:cNvPr>
            <p:cNvSpPr/>
            <p:nvPr/>
          </p:nvSpPr>
          <p:spPr bwMode="auto">
            <a:xfrm>
              <a:off x="6088380" y="1143237"/>
              <a:ext cx="671648" cy="671648"/>
            </a:xfrm>
            <a:prstGeom prst="ellipse">
              <a:avLst/>
            </a:prstGeom>
            <a:noFill/>
            <a:ln w="25400" cap="flat" cmpd="sng" algn="ctr">
              <a:solidFill>
                <a:schemeClr val="accent1"/>
              </a:solidFill>
              <a:prstDash val="solid"/>
              <a:headEnd type="none" w="med" len="med"/>
              <a:tailEnd type="none" w="med" len="med"/>
            </a:ln>
            <a:effectLst/>
          </p:spPr>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41" name="people_12">
              <a:extLst>
                <a:ext uri="{FF2B5EF4-FFF2-40B4-BE49-F238E27FC236}">
                  <a16:creationId xmlns:a16="http://schemas.microsoft.com/office/drawing/2014/main" id="{7F1DE7B5-7AD0-440E-8933-70199801FD7D}"/>
                </a:ext>
              </a:extLst>
            </p:cNvPr>
            <p:cNvSpPr>
              <a:spLocks noChangeAspect="1" noEditPoints="1"/>
            </p:cNvSpPr>
            <p:nvPr/>
          </p:nvSpPr>
          <p:spPr bwMode="auto">
            <a:xfrm>
              <a:off x="6273345" y="1350351"/>
              <a:ext cx="301718" cy="257420"/>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42" name="Rectangle 41">
            <a:extLst>
              <a:ext uri="{FF2B5EF4-FFF2-40B4-BE49-F238E27FC236}">
                <a16:creationId xmlns:a16="http://schemas.microsoft.com/office/drawing/2014/main" id="{32A24C99-1DEE-40EF-980B-F197C1459BD1}"/>
              </a:ext>
            </a:extLst>
          </p:cNvPr>
          <p:cNvSpPr/>
          <p:nvPr/>
        </p:nvSpPr>
        <p:spPr bwMode="auto">
          <a:xfrm>
            <a:off x="7740280" y="3982972"/>
            <a:ext cx="4007857" cy="1252728"/>
          </a:xfrm>
          <a:prstGeom prst="rect">
            <a:avLst/>
          </a:prstGeom>
          <a:noFill/>
          <a:ln w="10795" cap="flat" cmpd="sng" algn="ctr">
            <a:noFill/>
            <a:prstDash val="solid"/>
            <a:headEnd type="none" w="med" len="med"/>
            <a:tailEnd type="none" w="med" len="med"/>
          </a:ln>
          <a:effectLst/>
        </p:spPr>
        <p:txBody>
          <a:bodyPr rot="0" spcFirstLastPara="0" vertOverflow="overflow" horzOverflow="overflow" vert="horz" wrap="none" lIns="179285" tIns="179285" rIns="179285" bIns="182880"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90000"/>
              </a:lnSpc>
              <a:spcBef>
                <a:spcPts val="1882"/>
              </a:spcBef>
              <a:spcAft>
                <a:spcPct val="0"/>
              </a:spcAft>
              <a:buClrTx/>
              <a:buSzTx/>
              <a:buFontTx/>
              <a:buNone/>
              <a:tabLst/>
              <a:defRPr/>
            </a:pPr>
            <a:r>
              <a:rPr kumimoji="0" lang="en-US" sz="4400" b="0" i="0" u="none" strike="noStrike" kern="1200" cap="none" spc="0" normalizeH="0" baseline="0" noProof="0">
                <a:ln>
                  <a:noFill/>
                </a:ln>
                <a:gradFill>
                  <a:gsLst>
                    <a:gs pos="2917">
                      <a:srgbClr val="0078D4"/>
                    </a:gs>
                    <a:gs pos="30000">
                      <a:srgbClr val="0078D4"/>
                    </a:gs>
                  </a:gsLst>
                  <a:lin ang="5400000" scaled="0"/>
                </a:gradFill>
                <a:effectLst/>
                <a:uLnTx/>
                <a:uFillTx/>
                <a:latin typeface="Segoe UI Light" panose="020B0502040204020203" pitchFamily="34" charset="0"/>
                <a:ea typeface="+mn-ea"/>
                <a:cs typeface="Segoe UI Light" panose="020B0502040204020203" pitchFamily="34" charset="0"/>
              </a:rPr>
              <a:t>200+</a:t>
            </a:r>
            <a:br>
              <a:rPr kumimoji="0" lang="en-US" sz="4400" b="0" i="0" u="none" strike="noStrike" kern="1200" cap="none" spc="0" normalizeH="0" baseline="0" noProof="0">
                <a:ln>
                  <a:noFill/>
                </a:ln>
                <a:gradFill>
                  <a:gsLst>
                    <a:gs pos="2917">
                      <a:srgbClr val="0078D4"/>
                    </a:gs>
                    <a:gs pos="30000">
                      <a:srgbClr val="0078D4"/>
                    </a:gs>
                  </a:gsLst>
                  <a:lin ang="5400000" scaled="0"/>
                </a:gradFill>
                <a:effectLst/>
                <a:uLnTx/>
                <a:uFillTx/>
                <a:latin typeface="Segoe UI Light" panose="020B0502040204020203" pitchFamily="34" charset="0"/>
                <a:ea typeface="+mn-ea"/>
                <a:cs typeface="Segoe UI Light" panose="020B0502040204020203" pitchFamily="34" charset="0"/>
              </a:rPr>
            </a:br>
            <a:r>
              <a:rPr kumimoji="0" lang="en-US" sz="2000" b="0" i="0" u="none" strike="noStrike" kern="0" cap="none" spc="0" normalizeH="0" baseline="0" noProof="0">
                <a:ln>
                  <a:noFill/>
                </a:ln>
                <a:gradFill>
                  <a:gsLst>
                    <a:gs pos="2917">
                      <a:srgbClr val="1A1A1A"/>
                    </a:gs>
                    <a:gs pos="30000">
                      <a:srgbClr val="1A1A1A"/>
                    </a:gs>
                  </a:gsLst>
                  <a:lin ang="5400000" scaled="0"/>
                </a:gradFill>
                <a:effectLst/>
                <a:uLnTx/>
                <a:uFillTx/>
                <a:latin typeface="Segoe UI"/>
                <a:ea typeface="+mn-ea"/>
                <a:cs typeface="Segoe UI Light" panose="020B0502040204020203" pitchFamily="34" charset="0"/>
              </a:rPr>
              <a:t>Independent Power BI user </a:t>
            </a:r>
            <a:br>
              <a:rPr kumimoji="0" lang="en-US" sz="2000" b="0" i="0" u="none" strike="noStrike" kern="0" cap="none" spc="0" normalizeH="0" baseline="0" noProof="0">
                <a:ln>
                  <a:noFill/>
                </a:ln>
                <a:gradFill>
                  <a:gsLst>
                    <a:gs pos="2917">
                      <a:srgbClr val="1A1A1A"/>
                    </a:gs>
                    <a:gs pos="30000">
                      <a:srgbClr val="1A1A1A"/>
                    </a:gs>
                  </a:gsLst>
                  <a:lin ang="5400000" scaled="0"/>
                </a:gradFill>
                <a:effectLst/>
                <a:uLnTx/>
                <a:uFillTx/>
                <a:latin typeface="Segoe UI"/>
                <a:ea typeface="+mn-ea"/>
                <a:cs typeface="Segoe UI Light" panose="020B0502040204020203" pitchFamily="34" charset="0"/>
              </a:rPr>
            </a:br>
            <a:r>
              <a:rPr kumimoji="0" lang="en-US" sz="2000" b="0" i="0" u="none" strike="noStrike" kern="0" cap="none" spc="0" normalizeH="0" baseline="0" noProof="0">
                <a:ln>
                  <a:noFill/>
                </a:ln>
                <a:gradFill>
                  <a:gsLst>
                    <a:gs pos="2917">
                      <a:srgbClr val="1A1A1A"/>
                    </a:gs>
                    <a:gs pos="30000">
                      <a:srgbClr val="1A1A1A"/>
                    </a:gs>
                  </a:gsLst>
                  <a:lin ang="5400000" scaled="0"/>
                </a:gradFill>
                <a:effectLst/>
                <a:uLnTx/>
                <a:uFillTx/>
                <a:latin typeface="Segoe UI"/>
                <a:ea typeface="+mn-ea"/>
                <a:cs typeface="Segoe UI Light" panose="020B0502040204020203" pitchFamily="34" charset="0"/>
              </a:rPr>
              <a:t>groups worldwide</a:t>
            </a:r>
          </a:p>
        </p:txBody>
      </p:sp>
      <p:sp>
        <p:nvSpPr>
          <p:cNvPr id="18" name="Rectangle 17">
            <a:extLst>
              <a:ext uri="{FF2B5EF4-FFF2-40B4-BE49-F238E27FC236}">
                <a16:creationId xmlns:a16="http://schemas.microsoft.com/office/drawing/2014/main" id="{B2184D93-1311-441E-AEE4-2D04F3F80CCD}"/>
              </a:ext>
            </a:extLst>
          </p:cNvPr>
          <p:cNvSpPr/>
          <p:nvPr/>
        </p:nvSpPr>
        <p:spPr bwMode="auto">
          <a:xfrm>
            <a:off x="7563588" y="-12826012"/>
            <a:ext cx="4946319" cy="1252728"/>
          </a:xfrm>
          <a:prstGeom prst="rect">
            <a:avLst/>
          </a:prstGeom>
          <a:noFill/>
          <a:ln w="10795" cap="flat" cmpd="sng" algn="ctr">
            <a:noFill/>
            <a:prstDash val="solid"/>
            <a:headEnd type="none" w="med" len="med"/>
            <a:tailEnd type="none" w="med" len="med"/>
          </a:ln>
          <a:effectLst/>
        </p:spPr>
        <p:txBody>
          <a:bodyPr vert="horz" wrap="none" lIns="179285" tIns="179285" rIns="179285" bIns="182880" numCol="1" rtlCol="0" anchor="ctr" anchorCtr="0" compatLnSpc="1">
            <a:prstTxWarp prst="textNoShape">
              <a:avLst/>
            </a:prstTxWarp>
            <a:noAutofit/>
          </a:bodyPr>
          <a:lstStyle/>
          <a:p>
            <a:pPr marL="0" marR="0" lvl="0" indent="0" algn="l" defTabSz="914102" rtl="0" eaLnBrk="1" fontAlgn="base" latinLnBrk="0" hangingPunct="1">
              <a:lnSpc>
                <a:spcPct val="90000"/>
              </a:lnSpc>
              <a:spcBef>
                <a:spcPts val="1882"/>
              </a:spcBef>
              <a:spcAft>
                <a:spcPct val="0"/>
              </a:spcAft>
              <a:buClrTx/>
              <a:buSzTx/>
              <a:buFontTx/>
              <a:buNone/>
              <a:tabLst/>
              <a:defRPr/>
            </a:pPr>
            <a:r>
              <a:rPr kumimoji="0" lang="en-US" sz="4400" b="0" i="0" u="none" strike="noStrike" kern="1200" cap="none" spc="0" normalizeH="0" baseline="0" noProof="0">
                <a:ln>
                  <a:noFill/>
                </a:ln>
                <a:gradFill>
                  <a:gsLst>
                    <a:gs pos="2917">
                      <a:srgbClr val="0078D4"/>
                    </a:gs>
                    <a:gs pos="30000">
                      <a:srgbClr val="0078D4"/>
                    </a:gs>
                  </a:gsLst>
                  <a:lin ang="5400000" scaled="0"/>
                </a:gradFill>
                <a:effectLst/>
                <a:uLnTx/>
                <a:uFillTx/>
                <a:latin typeface="Segoe UI Light" panose="020B0502040204020203" pitchFamily="34" charset="0"/>
                <a:ea typeface="+mn-ea"/>
                <a:cs typeface="Segoe UI Light" panose="020B0502040204020203" pitchFamily="34" charset="0"/>
              </a:rPr>
              <a:t>20M</a:t>
            </a:r>
          </a:p>
          <a:p>
            <a:pPr marL="0" marR="0" lvl="0" indent="0" algn="l" defTabSz="914102" rtl="0" eaLnBrk="1" fontAlgn="base" latinLnBrk="0" hangingPunct="1">
              <a:lnSpc>
                <a:spcPct val="90000"/>
              </a:lnSpc>
              <a:spcBef>
                <a:spcPts val="0"/>
              </a:spcBef>
              <a:spcAft>
                <a:spcPct val="0"/>
              </a:spcAft>
              <a:buClrTx/>
              <a:buSzTx/>
              <a:buFontTx/>
              <a:buNone/>
              <a:tabLst/>
              <a:defRPr/>
            </a:pPr>
            <a:r>
              <a:rPr kumimoji="0" lang="en-US" sz="2000" b="0" i="0" u="none" strike="noStrike" kern="0" cap="none" spc="0" normalizeH="0" baseline="0" noProof="0">
                <a:ln>
                  <a:noFill/>
                </a:ln>
                <a:gradFill>
                  <a:gsLst>
                    <a:gs pos="2917">
                      <a:srgbClr val="1A1A1A"/>
                    </a:gs>
                    <a:gs pos="30000">
                      <a:srgbClr val="1A1A1A"/>
                    </a:gs>
                  </a:gsLst>
                  <a:lin ang="5400000" scaled="0"/>
                </a:gradFill>
                <a:effectLst/>
                <a:uLnTx/>
                <a:uFillTx/>
                <a:latin typeface="Segoe UI"/>
                <a:ea typeface="+mn-ea"/>
                <a:cs typeface="Segoe UI Light" panose="020B0502040204020203" pitchFamily="34" charset="0"/>
              </a:rPr>
              <a:t>Data models hosted in the </a:t>
            </a:r>
            <a:br>
              <a:rPr kumimoji="0" lang="en-US" sz="2000" b="0" i="0" u="none" strike="noStrike" kern="0" cap="none" spc="0" normalizeH="0" baseline="0" noProof="0">
                <a:ln>
                  <a:noFill/>
                </a:ln>
                <a:gradFill>
                  <a:gsLst>
                    <a:gs pos="2917">
                      <a:srgbClr val="1A1A1A"/>
                    </a:gs>
                    <a:gs pos="30000">
                      <a:srgbClr val="1A1A1A"/>
                    </a:gs>
                  </a:gsLst>
                  <a:lin ang="5400000" scaled="0"/>
                </a:gradFill>
                <a:effectLst/>
                <a:uLnTx/>
                <a:uFillTx/>
                <a:latin typeface="Segoe UI"/>
                <a:ea typeface="+mn-ea"/>
                <a:cs typeface="Segoe UI Light" panose="020B0502040204020203" pitchFamily="34" charset="0"/>
              </a:rPr>
            </a:br>
            <a:r>
              <a:rPr kumimoji="0" lang="en-US" sz="2000" b="0" i="0" u="none" strike="noStrike" kern="0" cap="none" spc="0" normalizeH="0" baseline="0" noProof="0">
                <a:ln>
                  <a:noFill/>
                </a:ln>
                <a:gradFill>
                  <a:gsLst>
                    <a:gs pos="2917">
                      <a:srgbClr val="1A1A1A"/>
                    </a:gs>
                    <a:gs pos="30000">
                      <a:srgbClr val="1A1A1A"/>
                    </a:gs>
                  </a:gsLst>
                  <a:lin ang="5400000" scaled="0"/>
                </a:gradFill>
                <a:effectLst/>
                <a:uLnTx/>
                <a:uFillTx/>
                <a:latin typeface="Segoe UI"/>
                <a:ea typeface="+mn-ea"/>
                <a:cs typeface="Segoe UI Light" panose="020B0502040204020203" pitchFamily="34" charset="0"/>
              </a:rPr>
              <a:t>Power BI service</a:t>
            </a:r>
          </a:p>
        </p:txBody>
      </p:sp>
      <p:sp>
        <p:nvSpPr>
          <p:cNvPr id="19" name="Rectangle 18">
            <a:extLst>
              <a:ext uri="{FF2B5EF4-FFF2-40B4-BE49-F238E27FC236}">
                <a16:creationId xmlns:a16="http://schemas.microsoft.com/office/drawing/2014/main" id="{4BD69857-0207-4449-99EE-F6518BAF28F9}"/>
              </a:ext>
            </a:extLst>
          </p:cNvPr>
          <p:cNvSpPr/>
          <p:nvPr/>
        </p:nvSpPr>
        <p:spPr bwMode="auto">
          <a:xfrm>
            <a:off x="7609836" y="-8559089"/>
            <a:ext cx="2089933" cy="1252728"/>
          </a:xfrm>
          <a:prstGeom prst="rect">
            <a:avLst/>
          </a:prstGeom>
          <a:noFill/>
          <a:ln w="10795" cap="flat" cmpd="sng" algn="ctr">
            <a:noFill/>
            <a:prstDash val="solid"/>
            <a:headEnd type="none" w="med" len="med"/>
            <a:tailEnd type="none" w="med" len="med"/>
          </a:ln>
          <a:effectLst/>
        </p:spPr>
        <p:txBody>
          <a:bodyPr rot="0" spcFirstLastPara="0" vertOverflow="overflow" horzOverflow="overflow" vert="horz" wrap="none" lIns="179285" tIns="179285" rIns="179285" bIns="182880"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90000"/>
              </a:lnSpc>
              <a:spcBef>
                <a:spcPts val="1882"/>
              </a:spcBef>
              <a:spcAft>
                <a:spcPct val="0"/>
              </a:spcAft>
              <a:buClrTx/>
              <a:buSzTx/>
              <a:buFontTx/>
              <a:buNone/>
              <a:tabLst/>
              <a:defRPr/>
            </a:pPr>
            <a:r>
              <a:rPr kumimoji="0" lang="en-US" sz="4400" b="0" i="0" u="none" strike="noStrike" kern="1200" cap="none" spc="0" normalizeH="0" baseline="0" noProof="0">
                <a:ln>
                  <a:noFill/>
                </a:ln>
                <a:gradFill>
                  <a:gsLst>
                    <a:gs pos="2917">
                      <a:srgbClr val="0078D4"/>
                    </a:gs>
                    <a:gs pos="30000">
                      <a:srgbClr val="0078D4"/>
                    </a:gs>
                  </a:gsLst>
                  <a:lin ang="5400000" scaled="0"/>
                </a:gradFill>
                <a:effectLst/>
                <a:uLnTx/>
                <a:uFillTx/>
                <a:latin typeface="Segoe UI Light" panose="020B0502040204020203" pitchFamily="34" charset="0"/>
                <a:ea typeface="+mn-ea"/>
                <a:cs typeface="Segoe UI Light" panose="020B0502040204020203" pitchFamily="34" charset="0"/>
              </a:rPr>
              <a:t>10PB</a:t>
            </a:r>
          </a:p>
          <a:p>
            <a:pPr marL="0" marR="0" lvl="0" indent="0" algn="l" defTabSz="457200"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2917">
                      <a:srgbClr val="1A1A1A"/>
                    </a:gs>
                    <a:gs pos="30000">
                      <a:srgbClr val="1A1A1A"/>
                    </a:gs>
                  </a:gsLst>
                  <a:lin ang="5400000" scaled="0"/>
                </a:gradFill>
                <a:effectLst/>
                <a:uLnTx/>
                <a:uFillTx/>
                <a:latin typeface="Segoe UI"/>
                <a:ea typeface="+mn-ea"/>
                <a:cs typeface="Segoe UI Light" panose="020B0502040204020203" pitchFamily="34" charset="0"/>
              </a:rPr>
              <a:t>Of data uploaded to </a:t>
            </a:r>
            <a:br>
              <a:rPr kumimoji="0" lang="en-US" sz="2000" b="0" i="0" u="none" strike="noStrike" kern="0" cap="none" spc="0" normalizeH="0" baseline="0" noProof="0">
                <a:ln>
                  <a:noFill/>
                </a:ln>
                <a:gradFill>
                  <a:gsLst>
                    <a:gs pos="2917">
                      <a:srgbClr val="1A1A1A"/>
                    </a:gs>
                    <a:gs pos="30000">
                      <a:srgbClr val="1A1A1A"/>
                    </a:gs>
                  </a:gsLst>
                  <a:lin ang="5400000" scaled="0"/>
                </a:gradFill>
                <a:effectLst/>
                <a:uLnTx/>
                <a:uFillTx/>
                <a:latin typeface="Segoe UI"/>
                <a:ea typeface="+mn-ea"/>
                <a:cs typeface="Segoe UI Light" panose="020B0502040204020203" pitchFamily="34" charset="0"/>
              </a:rPr>
            </a:br>
            <a:r>
              <a:rPr kumimoji="0" lang="en-US" sz="2000" b="0" i="0" u="none" strike="noStrike" kern="0" cap="none" spc="0" normalizeH="0" baseline="0" noProof="0">
                <a:ln>
                  <a:noFill/>
                </a:ln>
                <a:gradFill>
                  <a:gsLst>
                    <a:gs pos="2917">
                      <a:srgbClr val="1A1A1A"/>
                    </a:gs>
                    <a:gs pos="30000">
                      <a:srgbClr val="1A1A1A"/>
                    </a:gs>
                  </a:gsLst>
                  <a:lin ang="5400000" scaled="0"/>
                </a:gradFill>
                <a:effectLst/>
                <a:uLnTx/>
                <a:uFillTx/>
                <a:latin typeface="Segoe UI"/>
                <a:ea typeface="+mn-ea"/>
                <a:cs typeface="Segoe UI Light" panose="020B0502040204020203" pitchFamily="34" charset="0"/>
              </a:rPr>
              <a:t>Power BI/month</a:t>
            </a:r>
          </a:p>
        </p:txBody>
      </p:sp>
      <p:sp>
        <p:nvSpPr>
          <p:cNvPr id="20" name="Rectangle 19">
            <a:extLst>
              <a:ext uri="{FF2B5EF4-FFF2-40B4-BE49-F238E27FC236}">
                <a16:creationId xmlns:a16="http://schemas.microsoft.com/office/drawing/2014/main" id="{6992309C-A233-4151-AF43-566913A764C1}"/>
              </a:ext>
            </a:extLst>
          </p:cNvPr>
          <p:cNvSpPr/>
          <p:nvPr/>
        </p:nvSpPr>
        <p:spPr bwMode="auto">
          <a:xfrm>
            <a:off x="7609836" y="-3269440"/>
            <a:ext cx="3485696" cy="1252728"/>
          </a:xfrm>
          <a:prstGeom prst="rect">
            <a:avLst/>
          </a:prstGeom>
          <a:noFill/>
          <a:ln w="10795" cap="flat" cmpd="sng" algn="ctr">
            <a:noFill/>
            <a:prstDash val="solid"/>
            <a:headEnd type="none" w="med" len="med"/>
            <a:tailEnd type="none" w="med" len="med"/>
          </a:ln>
          <a:effectLst/>
        </p:spPr>
        <p:txBody>
          <a:bodyPr rot="0" spcFirstLastPara="0" vertOverflow="overflow" horzOverflow="overflow" vert="horz" wrap="none" lIns="179285" tIns="179285" rIns="179285" bIns="182880"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90000"/>
              </a:lnSpc>
              <a:spcBef>
                <a:spcPts val="1882"/>
              </a:spcBef>
              <a:spcAft>
                <a:spcPct val="0"/>
              </a:spcAft>
              <a:buClrTx/>
              <a:buSzTx/>
              <a:buFontTx/>
              <a:buNone/>
              <a:tabLst/>
              <a:defRPr/>
            </a:pPr>
            <a:r>
              <a:rPr kumimoji="0" lang="en-US" sz="4400" b="0" i="0" u="none" strike="noStrike" kern="1200" cap="none" spc="0" normalizeH="0" baseline="0" noProof="0">
                <a:ln>
                  <a:noFill/>
                </a:ln>
                <a:gradFill>
                  <a:gsLst>
                    <a:gs pos="2917">
                      <a:srgbClr val="0078D4"/>
                    </a:gs>
                    <a:gs pos="30000">
                      <a:srgbClr val="0078D4"/>
                    </a:gs>
                  </a:gsLst>
                  <a:lin ang="5400000" scaled="0"/>
                </a:gradFill>
                <a:effectLst/>
                <a:uLnTx/>
                <a:uFillTx/>
                <a:latin typeface="Segoe UI Light" panose="020B0502040204020203" pitchFamily="34" charset="0"/>
                <a:ea typeface="+mn-ea"/>
                <a:cs typeface="Segoe UI Light" panose="020B0502040204020203" pitchFamily="34" charset="0"/>
              </a:rPr>
              <a:t>9M+ </a:t>
            </a:r>
          </a:p>
          <a:p>
            <a:pPr marL="0" marR="0" lvl="0" indent="0" algn="l" defTabSz="457200"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2917">
                      <a:srgbClr val="1A1A1A"/>
                    </a:gs>
                    <a:gs pos="30000">
                      <a:srgbClr val="1A1A1A"/>
                    </a:gs>
                  </a:gsLst>
                  <a:lin ang="5400000" scaled="0"/>
                </a:gradFill>
                <a:effectLst/>
                <a:uLnTx/>
                <a:uFillTx/>
                <a:latin typeface="Segoe UI"/>
                <a:ea typeface="+mn-ea"/>
                <a:cs typeface="Segoe UI Light" panose="020B0502040204020203" pitchFamily="34" charset="0"/>
              </a:rPr>
              <a:t>Report and dashboard </a:t>
            </a:r>
            <a:br>
              <a:rPr kumimoji="0" lang="en-US" sz="2000" b="0" i="0" u="none" strike="noStrike" kern="0" cap="none" spc="0" normalizeH="0" baseline="0" noProof="0">
                <a:ln>
                  <a:noFill/>
                </a:ln>
                <a:gradFill>
                  <a:gsLst>
                    <a:gs pos="2917">
                      <a:srgbClr val="1A1A1A"/>
                    </a:gs>
                    <a:gs pos="30000">
                      <a:srgbClr val="1A1A1A"/>
                    </a:gs>
                  </a:gsLst>
                  <a:lin ang="5400000" scaled="0"/>
                </a:gradFill>
                <a:effectLst/>
                <a:uLnTx/>
                <a:uFillTx/>
                <a:latin typeface="Segoe UI"/>
                <a:ea typeface="+mn-ea"/>
                <a:cs typeface="Segoe UI Light" panose="020B0502040204020203" pitchFamily="34" charset="0"/>
              </a:rPr>
            </a:br>
            <a:r>
              <a:rPr kumimoji="0" lang="en-US" sz="2000" b="0" i="0" u="none" strike="noStrike" kern="0" cap="none" spc="0" normalizeH="0" baseline="0" noProof="0">
                <a:ln>
                  <a:noFill/>
                </a:ln>
                <a:gradFill>
                  <a:gsLst>
                    <a:gs pos="2917">
                      <a:srgbClr val="1A1A1A"/>
                    </a:gs>
                    <a:gs pos="30000">
                      <a:srgbClr val="1A1A1A"/>
                    </a:gs>
                  </a:gsLst>
                  <a:lin ang="5400000" scaled="0"/>
                </a:gradFill>
                <a:effectLst/>
                <a:uLnTx/>
                <a:uFillTx/>
                <a:latin typeface="Segoe UI"/>
                <a:ea typeface="+mn-ea"/>
                <a:cs typeface="Segoe UI Light" panose="020B0502040204020203" pitchFamily="34" charset="0"/>
              </a:rPr>
              <a:t>queries/hour</a:t>
            </a:r>
          </a:p>
        </p:txBody>
      </p:sp>
      <p:grpSp>
        <p:nvGrpSpPr>
          <p:cNvPr id="21" name="Group 20">
            <a:extLst>
              <a:ext uri="{FF2B5EF4-FFF2-40B4-BE49-F238E27FC236}">
                <a16:creationId xmlns:a16="http://schemas.microsoft.com/office/drawing/2014/main" id="{CB24BAF9-1E27-4827-9D27-4556F8458015}"/>
              </a:ext>
            </a:extLst>
          </p:cNvPr>
          <p:cNvGrpSpPr/>
          <p:nvPr/>
        </p:nvGrpSpPr>
        <p:grpSpPr>
          <a:xfrm>
            <a:off x="6096000" y="-12856231"/>
            <a:ext cx="1280160" cy="1280160"/>
            <a:chOff x="1171618" y="1605318"/>
            <a:chExt cx="1280160" cy="1280160"/>
          </a:xfrm>
        </p:grpSpPr>
        <p:grpSp>
          <p:nvGrpSpPr>
            <p:cNvPr id="23" name="Group 22">
              <a:extLst>
                <a:ext uri="{FF2B5EF4-FFF2-40B4-BE49-F238E27FC236}">
                  <a16:creationId xmlns:a16="http://schemas.microsoft.com/office/drawing/2014/main" id="{7F52D7A9-B18C-453C-A6BC-5CE23F48D055}"/>
                </a:ext>
              </a:extLst>
            </p:cNvPr>
            <p:cNvGrpSpPr>
              <a:grpSpLocks noChangeAspect="1"/>
            </p:cNvGrpSpPr>
            <p:nvPr/>
          </p:nvGrpSpPr>
          <p:grpSpPr bwMode="auto">
            <a:xfrm>
              <a:off x="1490575" y="1957773"/>
              <a:ext cx="642246" cy="575250"/>
              <a:chOff x="578" y="1092"/>
              <a:chExt cx="278" cy="249"/>
            </a:xfrm>
          </p:grpSpPr>
          <p:sp>
            <p:nvSpPr>
              <p:cNvPr id="26" name="Freeform 5">
                <a:extLst>
                  <a:ext uri="{FF2B5EF4-FFF2-40B4-BE49-F238E27FC236}">
                    <a16:creationId xmlns:a16="http://schemas.microsoft.com/office/drawing/2014/main" id="{75651C26-1CBF-4111-9A53-2AEB10847768}"/>
                  </a:ext>
                </a:extLst>
              </p:cNvPr>
              <p:cNvSpPr>
                <a:spLocks noEditPoints="1"/>
              </p:cNvSpPr>
              <p:nvPr/>
            </p:nvSpPr>
            <p:spPr bwMode="auto">
              <a:xfrm>
                <a:off x="676" y="1188"/>
                <a:ext cx="82" cy="153"/>
              </a:xfrm>
              <a:custGeom>
                <a:avLst/>
                <a:gdLst>
                  <a:gd name="T0" fmla="*/ 0 w 82"/>
                  <a:gd name="T1" fmla="*/ 42 h 153"/>
                  <a:gd name="T2" fmla="*/ 42 w 82"/>
                  <a:gd name="T3" fmla="*/ 0 h 153"/>
                  <a:gd name="T4" fmla="*/ 82 w 82"/>
                  <a:gd name="T5" fmla="*/ 42 h 153"/>
                  <a:gd name="T6" fmla="*/ 42 w 82"/>
                  <a:gd name="T7" fmla="*/ 0 h 153"/>
                  <a:gd name="T8" fmla="*/ 42 w 82"/>
                  <a:gd name="T9" fmla="*/ 153 h 153"/>
                </a:gdLst>
                <a:ahLst/>
                <a:cxnLst>
                  <a:cxn ang="0">
                    <a:pos x="T0" y="T1"/>
                  </a:cxn>
                  <a:cxn ang="0">
                    <a:pos x="T2" y="T3"/>
                  </a:cxn>
                  <a:cxn ang="0">
                    <a:pos x="T4" y="T5"/>
                  </a:cxn>
                  <a:cxn ang="0">
                    <a:pos x="T6" y="T7"/>
                  </a:cxn>
                  <a:cxn ang="0">
                    <a:pos x="T8" y="T9"/>
                  </a:cxn>
                </a:cxnLst>
                <a:rect l="0" t="0" r="r" b="b"/>
                <a:pathLst>
                  <a:path w="82" h="153">
                    <a:moveTo>
                      <a:pt x="0" y="42"/>
                    </a:moveTo>
                    <a:lnTo>
                      <a:pt x="42" y="0"/>
                    </a:lnTo>
                    <a:lnTo>
                      <a:pt x="82" y="42"/>
                    </a:lnTo>
                    <a:moveTo>
                      <a:pt x="42" y="0"/>
                    </a:moveTo>
                    <a:lnTo>
                      <a:pt x="42" y="153"/>
                    </a:lnTo>
                  </a:path>
                </a:pathLst>
              </a:custGeom>
              <a:noFill/>
              <a:ln w="19050" cap="flat">
                <a:solidFill>
                  <a:srgbClr val="43434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34343"/>
                  </a:solidFill>
                  <a:effectLst/>
                  <a:uLnTx/>
                  <a:uFillTx/>
                  <a:latin typeface="Segoe UI"/>
                  <a:ea typeface="+mn-ea"/>
                  <a:cs typeface="+mn-cs"/>
                </a:endParaRPr>
              </a:p>
            </p:txBody>
          </p:sp>
          <p:sp>
            <p:nvSpPr>
              <p:cNvPr id="27" name="Freeform 6">
                <a:extLst>
                  <a:ext uri="{FF2B5EF4-FFF2-40B4-BE49-F238E27FC236}">
                    <a16:creationId xmlns:a16="http://schemas.microsoft.com/office/drawing/2014/main" id="{F32BF3D8-00D1-4DC7-B319-A32C4787DE13}"/>
                  </a:ext>
                </a:extLst>
              </p:cNvPr>
              <p:cNvSpPr>
                <a:spLocks/>
              </p:cNvSpPr>
              <p:nvPr/>
            </p:nvSpPr>
            <p:spPr bwMode="auto">
              <a:xfrm>
                <a:off x="578" y="1092"/>
                <a:ext cx="278" cy="172"/>
              </a:xfrm>
              <a:custGeom>
                <a:avLst/>
                <a:gdLst>
                  <a:gd name="T0" fmla="*/ 85 w 131"/>
                  <a:gd name="T1" fmla="*/ 81 h 81"/>
                  <a:gd name="T2" fmla="*/ 107 w 131"/>
                  <a:gd name="T3" fmla="*/ 81 h 81"/>
                  <a:gd name="T4" fmla="*/ 131 w 131"/>
                  <a:gd name="T5" fmla="*/ 56 h 81"/>
                  <a:gd name="T6" fmla="*/ 106 w 131"/>
                  <a:gd name="T7" fmla="*/ 32 h 81"/>
                  <a:gd name="T8" fmla="*/ 70 w 131"/>
                  <a:gd name="T9" fmla="*/ 0 h 81"/>
                  <a:gd name="T10" fmla="*/ 40 w 131"/>
                  <a:gd name="T11" fmla="*/ 17 h 81"/>
                  <a:gd name="T12" fmla="*/ 33 w 131"/>
                  <a:gd name="T13" fmla="*/ 16 h 81"/>
                  <a:gd name="T14" fmla="*/ 0 w 131"/>
                  <a:gd name="T15" fmla="*/ 49 h 81"/>
                  <a:gd name="T16" fmla="*/ 33 w 131"/>
                  <a:gd name="T17" fmla="*/ 81 h 81"/>
                  <a:gd name="T18" fmla="*/ 34 w 131"/>
                  <a:gd name="T19" fmla="*/ 81 h 81"/>
                  <a:gd name="T20" fmla="*/ 46 w 131"/>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1" h="81">
                    <a:moveTo>
                      <a:pt x="85" y="81"/>
                    </a:moveTo>
                    <a:cubicBezTo>
                      <a:pt x="107" y="81"/>
                      <a:pt x="107" y="81"/>
                      <a:pt x="107" y="81"/>
                    </a:cubicBezTo>
                    <a:cubicBezTo>
                      <a:pt x="120" y="80"/>
                      <a:pt x="131" y="70"/>
                      <a:pt x="131" y="56"/>
                    </a:cubicBezTo>
                    <a:cubicBezTo>
                      <a:pt x="131" y="43"/>
                      <a:pt x="120" y="32"/>
                      <a:pt x="106" y="32"/>
                    </a:cubicBezTo>
                    <a:cubicBezTo>
                      <a:pt x="104" y="14"/>
                      <a:pt x="89" y="0"/>
                      <a:pt x="70" y="0"/>
                    </a:cubicBezTo>
                    <a:cubicBezTo>
                      <a:pt x="57" y="0"/>
                      <a:pt x="46" y="7"/>
                      <a:pt x="40" y="17"/>
                    </a:cubicBezTo>
                    <a:cubicBezTo>
                      <a:pt x="37" y="16"/>
                      <a:pt x="35" y="16"/>
                      <a:pt x="33" y="16"/>
                    </a:cubicBezTo>
                    <a:cubicBezTo>
                      <a:pt x="15" y="16"/>
                      <a:pt x="0" y="31"/>
                      <a:pt x="0" y="49"/>
                    </a:cubicBezTo>
                    <a:cubicBezTo>
                      <a:pt x="0" y="67"/>
                      <a:pt x="15" y="81"/>
                      <a:pt x="33" y="81"/>
                    </a:cubicBezTo>
                    <a:cubicBezTo>
                      <a:pt x="33" y="81"/>
                      <a:pt x="33" y="81"/>
                      <a:pt x="34" y="81"/>
                    </a:cubicBezTo>
                    <a:cubicBezTo>
                      <a:pt x="46" y="81"/>
                      <a:pt x="46" y="81"/>
                      <a:pt x="46" y="81"/>
                    </a:cubicBezTo>
                  </a:path>
                </a:pathLst>
              </a:custGeom>
              <a:noFill/>
              <a:ln w="19050" cap="flat">
                <a:solidFill>
                  <a:srgbClr val="43434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34343"/>
                  </a:solidFill>
                  <a:effectLst/>
                  <a:uLnTx/>
                  <a:uFillTx/>
                  <a:latin typeface="Segoe UI"/>
                  <a:ea typeface="+mn-ea"/>
                  <a:cs typeface="+mn-cs"/>
                </a:endParaRPr>
              </a:p>
            </p:txBody>
          </p:sp>
        </p:grpSp>
        <p:sp>
          <p:nvSpPr>
            <p:cNvPr id="25" name="Oval 24">
              <a:extLst>
                <a:ext uri="{FF2B5EF4-FFF2-40B4-BE49-F238E27FC236}">
                  <a16:creationId xmlns:a16="http://schemas.microsoft.com/office/drawing/2014/main" id="{F88F961A-2054-41B6-94C9-0879FE81748A}"/>
                </a:ext>
              </a:extLst>
            </p:cNvPr>
            <p:cNvSpPr/>
            <p:nvPr/>
          </p:nvSpPr>
          <p:spPr bwMode="auto">
            <a:xfrm>
              <a:off x="1171618" y="1605318"/>
              <a:ext cx="1280160" cy="1280160"/>
            </a:xfrm>
            <a:prstGeom prst="ellipse">
              <a:avLst/>
            </a:prstGeom>
            <a:noFill/>
            <a:ln w="25400" cap="flat" cmpd="sng" algn="ctr">
              <a:solidFill>
                <a:srgbClr val="0072C6"/>
              </a:solidFill>
              <a:prstDash val="solid"/>
              <a:headEnd type="none" w="med" len="med"/>
              <a:tailEnd type="none" w="med" len="med"/>
            </a:ln>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grpSp>
      <p:grpSp>
        <p:nvGrpSpPr>
          <p:cNvPr id="28" name="Group 27">
            <a:extLst>
              <a:ext uri="{FF2B5EF4-FFF2-40B4-BE49-F238E27FC236}">
                <a16:creationId xmlns:a16="http://schemas.microsoft.com/office/drawing/2014/main" id="{F5C147EF-1FF8-43DA-9568-AD46C28567AE}"/>
              </a:ext>
            </a:extLst>
          </p:cNvPr>
          <p:cNvGrpSpPr/>
          <p:nvPr/>
        </p:nvGrpSpPr>
        <p:grpSpPr>
          <a:xfrm>
            <a:off x="6142248" y="-8484627"/>
            <a:ext cx="1280160" cy="1280160"/>
            <a:chOff x="4109311" y="1605318"/>
            <a:chExt cx="1280160" cy="1280160"/>
          </a:xfrm>
        </p:grpSpPr>
        <p:sp>
          <p:nvSpPr>
            <p:cNvPr id="29" name="graph_6">
              <a:extLst>
                <a:ext uri="{FF2B5EF4-FFF2-40B4-BE49-F238E27FC236}">
                  <a16:creationId xmlns:a16="http://schemas.microsoft.com/office/drawing/2014/main" id="{A3E0FC20-3EB4-4739-9890-2879CC3BDE05}"/>
                </a:ext>
              </a:extLst>
            </p:cNvPr>
            <p:cNvSpPr>
              <a:spLocks noChangeAspect="1" noEditPoints="1"/>
            </p:cNvSpPr>
            <p:nvPr/>
          </p:nvSpPr>
          <p:spPr bwMode="auto">
            <a:xfrm>
              <a:off x="4430239" y="1991114"/>
              <a:ext cx="638304" cy="508568"/>
            </a:xfrm>
            <a:custGeom>
              <a:avLst/>
              <a:gdLst>
                <a:gd name="T0" fmla="*/ 63 w 246"/>
                <a:gd name="T1" fmla="*/ 196 h 196"/>
                <a:gd name="T2" fmla="*/ 0 w 246"/>
                <a:gd name="T3" fmla="*/ 196 h 196"/>
                <a:gd name="T4" fmla="*/ 0 w 246"/>
                <a:gd name="T5" fmla="*/ 107 h 196"/>
                <a:gd name="T6" fmla="*/ 63 w 246"/>
                <a:gd name="T7" fmla="*/ 107 h 196"/>
                <a:gd name="T8" fmla="*/ 63 w 246"/>
                <a:gd name="T9" fmla="*/ 196 h 196"/>
                <a:gd name="T10" fmla="*/ 154 w 246"/>
                <a:gd name="T11" fmla="*/ 54 h 196"/>
                <a:gd name="T12" fmla="*/ 91 w 246"/>
                <a:gd name="T13" fmla="*/ 54 h 196"/>
                <a:gd name="T14" fmla="*/ 91 w 246"/>
                <a:gd name="T15" fmla="*/ 196 h 196"/>
                <a:gd name="T16" fmla="*/ 154 w 246"/>
                <a:gd name="T17" fmla="*/ 196 h 196"/>
                <a:gd name="T18" fmla="*/ 154 w 246"/>
                <a:gd name="T19" fmla="*/ 54 h 196"/>
                <a:gd name="T20" fmla="*/ 246 w 246"/>
                <a:gd name="T21" fmla="*/ 0 h 196"/>
                <a:gd name="T22" fmla="*/ 182 w 246"/>
                <a:gd name="T23" fmla="*/ 0 h 196"/>
                <a:gd name="T24" fmla="*/ 182 w 246"/>
                <a:gd name="T25" fmla="*/ 196 h 196"/>
                <a:gd name="T26" fmla="*/ 246 w 246"/>
                <a:gd name="T27" fmla="*/ 196 h 196"/>
                <a:gd name="T28" fmla="*/ 246 w 246"/>
                <a:gd name="T29" fmla="*/ 0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6" h="196">
                  <a:moveTo>
                    <a:pt x="63" y="196"/>
                  </a:moveTo>
                  <a:lnTo>
                    <a:pt x="0" y="196"/>
                  </a:lnTo>
                  <a:lnTo>
                    <a:pt x="0" y="107"/>
                  </a:lnTo>
                  <a:lnTo>
                    <a:pt x="63" y="107"/>
                  </a:lnTo>
                  <a:lnTo>
                    <a:pt x="63" y="196"/>
                  </a:lnTo>
                  <a:close/>
                  <a:moveTo>
                    <a:pt x="154" y="54"/>
                  </a:moveTo>
                  <a:lnTo>
                    <a:pt x="91" y="54"/>
                  </a:lnTo>
                  <a:lnTo>
                    <a:pt x="91" y="196"/>
                  </a:lnTo>
                  <a:lnTo>
                    <a:pt x="154" y="196"/>
                  </a:lnTo>
                  <a:lnTo>
                    <a:pt x="154" y="54"/>
                  </a:lnTo>
                  <a:close/>
                  <a:moveTo>
                    <a:pt x="246" y="0"/>
                  </a:moveTo>
                  <a:lnTo>
                    <a:pt x="182" y="0"/>
                  </a:lnTo>
                  <a:lnTo>
                    <a:pt x="182" y="196"/>
                  </a:lnTo>
                  <a:lnTo>
                    <a:pt x="246" y="196"/>
                  </a:lnTo>
                  <a:lnTo>
                    <a:pt x="246" y="0"/>
                  </a:lnTo>
                  <a:close/>
                </a:path>
              </a:pathLst>
            </a:custGeom>
            <a:noFill/>
            <a:ln w="19050" cap="flat">
              <a:solidFill>
                <a:srgbClr val="43434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0" name="Oval 29">
              <a:extLst>
                <a:ext uri="{FF2B5EF4-FFF2-40B4-BE49-F238E27FC236}">
                  <a16:creationId xmlns:a16="http://schemas.microsoft.com/office/drawing/2014/main" id="{62B8F8CD-1F53-4EFF-A359-A50FB4823AC3}"/>
                </a:ext>
              </a:extLst>
            </p:cNvPr>
            <p:cNvSpPr/>
            <p:nvPr/>
          </p:nvSpPr>
          <p:spPr bwMode="auto">
            <a:xfrm>
              <a:off x="4109311" y="1605318"/>
              <a:ext cx="1280160" cy="1280160"/>
            </a:xfrm>
            <a:prstGeom prst="ellipse">
              <a:avLst/>
            </a:prstGeom>
            <a:noFill/>
            <a:ln w="25400" cap="flat" cmpd="sng" algn="ctr">
              <a:solidFill>
                <a:srgbClr val="0072C6"/>
              </a:solidFill>
              <a:prstDash val="solid"/>
              <a:headEnd type="none" w="med" len="med"/>
              <a:tailEnd type="none" w="med" len="med"/>
            </a:ln>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grpSp>
      <p:grpSp>
        <p:nvGrpSpPr>
          <p:cNvPr id="31" name="Group 30">
            <a:extLst>
              <a:ext uri="{FF2B5EF4-FFF2-40B4-BE49-F238E27FC236}">
                <a16:creationId xmlns:a16="http://schemas.microsoft.com/office/drawing/2014/main" id="{A1F5BEA1-BB91-4A65-A181-8B052EBC03EF}"/>
              </a:ext>
            </a:extLst>
          </p:cNvPr>
          <p:cNvGrpSpPr/>
          <p:nvPr/>
        </p:nvGrpSpPr>
        <p:grpSpPr>
          <a:xfrm>
            <a:off x="6142248" y="-3165966"/>
            <a:ext cx="1280160" cy="1280160"/>
            <a:chOff x="7047004" y="1605318"/>
            <a:chExt cx="1280160" cy="1280160"/>
          </a:xfrm>
        </p:grpSpPr>
        <p:grpSp>
          <p:nvGrpSpPr>
            <p:cNvPr id="32" name="Group 15">
              <a:extLst>
                <a:ext uri="{FF2B5EF4-FFF2-40B4-BE49-F238E27FC236}">
                  <a16:creationId xmlns:a16="http://schemas.microsoft.com/office/drawing/2014/main" id="{ED3D7053-8636-49A3-A8A5-CBC568DC008D}"/>
                </a:ext>
              </a:extLst>
            </p:cNvPr>
            <p:cNvGrpSpPr>
              <a:grpSpLocks noChangeAspect="1"/>
            </p:cNvGrpSpPr>
            <p:nvPr/>
          </p:nvGrpSpPr>
          <p:grpSpPr bwMode="auto">
            <a:xfrm>
              <a:off x="7396349" y="1994102"/>
              <a:ext cx="581470" cy="673280"/>
              <a:chOff x="3849" y="1070"/>
              <a:chExt cx="266" cy="308"/>
            </a:xfrm>
          </p:grpSpPr>
          <p:sp>
            <p:nvSpPr>
              <p:cNvPr id="37" name="Freeform 16">
                <a:extLst>
                  <a:ext uri="{FF2B5EF4-FFF2-40B4-BE49-F238E27FC236}">
                    <a16:creationId xmlns:a16="http://schemas.microsoft.com/office/drawing/2014/main" id="{2011F765-FABB-4063-B408-7F1A71BEB75D}"/>
                  </a:ext>
                </a:extLst>
              </p:cNvPr>
              <p:cNvSpPr>
                <a:spLocks noEditPoints="1"/>
              </p:cNvSpPr>
              <p:nvPr/>
            </p:nvSpPr>
            <p:spPr bwMode="auto">
              <a:xfrm>
                <a:off x="3941" y="1225"/>
                <a:ext cx="82" cy="153"/>
              </a:xfrm>
              <a:custGeom>
                <a:avLst/>
                <a:gdLst>
                  <a:gd name="T0" fmla="*/ 0 w 82"/>
                  <a:gd name="T1" fmla="*/ 43 h 153"/>
                  <a:gd name="T2" fmla="*/ 42 w 82"/>
                  <a:gd name="T3" fmla="*/ 0 h 153"/>
                  <a:gd name="T4" fmla="*/ 82 w 82"/>
                  <a:gd name="T5" fmla="*/ 43 h 153"/>
                  <a:gd name="T6" fmla="*/ 42 w 82"/>
                  <a:gd name="T7" fmla="*/ 0 h 153"/>
                  <a:gd name="T8" fmla="*/ 42 w 82"/>
                  <a:gd name="T9" fmla="*/ 153 h 153"/>
                </a:gdLst>
                <a:ahLst/>
                <a:cxnLst>
                  <a:cxn ang="0">
                    <a:pos x="T0" y="T1"/>
                  </a:cxn>
                  <a:cxn ang="0">
                    <a:pos x="T2" y="T3"/>
                  </a:cxn>
                  <a:cxn ang="0">
                    <a:pos x="T4" y="T5"/>
                  </a:cxn>
                  <a:cxn ang="0">
                    <a:pos x="T6" y="T7"/>
                  </a:cxn>
                  <a:cxn ang="0">
                    <a:pos x="T8" y="T9"/>
                  </a:cxn>
                </a:cxnLst>
                <a:rect l="0" t="0" r="r" b="b"/>
                <a:pathLst>
                  <a:path w="82" h="153">
                    <a:moveTo>
                      <a:pt x="0" y="43"/>
                    </a:moveTo>
                    <a:lnTo>
                      <a:pt x="42" y="0"/>
                    </a:lnTo>
                    <a:lnTo>
                      <a:pt x="82" y="43"/>
                    </a:lnTo>
                    <a:moveTo>
                      <a:pt x="42" y="0"/>
                    </a:moveTo>
                    <a:lnTo>
                      <a:pt x="42" y="153"/>
                    </a:lnTo>
                  </a:path>
                </a:pathLst>
              </a:custGeom>
              <a:noFill/>
              <a:ln w="19050" cap="flat">
                <a:solidFill>
                  <a:srgbClr val="43434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34343"/>
                  </a:solidFill>
                  <a:effectLst/>
                  <a:uLnTx/>
                  <a:uFillTx/>
                  <a:latin typeface="Segoe UI"/>
                  <a:ea typeface="+mn-ea"/>
                  <a:cs typeface="+mn-cs"/>
                </a:endParaRPr>
              </a:p>
            </p:txBody>
          </p:sp>
          <p:sp>
            <p:nvSpPr>
              <p:cNvPr id="38" name="Freeform 17">
                <a:extLst>
                  <a:ext uri="{FF2B5EF4-FFF2-40B4-BE49-F238E27FC236}">
                    <a16:creationId xmlns:a16="http://schemas.microsoft.com/office/drawing/2014/main" id="{2C802087-F950-42D1-888D-6D440701A695}"/>
                  </a:ext>
                </a:extLst>
              </p:cNvPr>
              <p:cNvSpPr>
                <a:spLocks/>
              </p:cNvSpPr>
              <p:nvPr/>
            </p:nvSpPr>
            <p:spPr bwMode="auto">
              <a:xfrm>
                <a:off x="3849" y="1121"/>
                <a:ext cx="266" cy="0"/>
              </a:xfrm>
              <a:custGeom>
                <a:avLst/>
                <a:gdLst>
                  <a:gd name="T0" fmla="*/ 0 w 125"/>
                  <a:gd name="T1" fmla="*/ 125 w 125"/>
                </a:gdLst>
                <a:ahLst/>
                <a:cxnLst>
                  <a:cxn ang="0">
                    <a:pos x="T0" y="0"/>
                  </a:cxn>
                  <a:cxn ang="0">
                    <a:pos x="T1" y="0"/>
                  </a:cxn>
                </a:cxnLst>
                <a:rect l="0" t="0" r="r" b="b"/>
                <a:pathLst>
                  <a:path w="125">
                    <a:moveTo>
                      <a:pt x="0" y="0"/>
                    </a:moveTo>
                    <a:cubicBezTo>
                      <a:pt x="125" y="0"/>
                      <a:pt x="125" y="0"/>
                      <a:pt x="125" y="0"/>
                    </a:cubicBezTo>
                  </a:path>
                </a:pathLst>
              </a:custGeom>
              <a:noFill/>
              <a:ln w="19050" cap="flat">
                <a:solidFill>
                  <a:srgbClr val="43434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34343"/>
                  </a:solidFill>
                  <a:effectLst/>
                  <a:uLnTx/>
                  <a:uFillTx/>
                  <a:latin typeface="Segoe UI"/>
                  <a:ea typeface="+mn-ea"/>
                  <a:cs typeface="+mn-cs"/>
                </a:endParaRPr>
              </a:p>
            </p:txBody>
          </p:sp>
          <p:sp>
            <p:nvSpPr>
              <p:cNvPr id="43" name="Oval 18">
                <a:extLst>
                  <a:ext uri="{FF2B5EF4-FFF2-40B4-BE49-F238E27FC236}">
                    <a16:creationId xmlns:a16="http://schemas.microsoft.com/office/drawing/2014/main" id="{7894909A-BAB2-4776-B5CD-1136BC425BF0}"/>
                  </a:ext>
                </a:extLst>
              </p:cNvPr>
              <p:cNvSpPr>
                <a:spLocks noChangeArrowheads="1"/>
              </p:cNvSpPr>
              <p:nvPr/>
            </p:nvSpPr>
            <p:spPr bwMode="auto">
              <a:xfrm>
                <a:off x="4079" y="1091"/>
                <a:ext cx="6" cy="9"/>
              </a:xfrm>
              <a:prstGeom prst="ellipse">
                <a:avLst/>
              </a:prstGeom>
              <a:noFill/>
              <a:ln w="19050" cap="flat">
                <a:solidFill>
                  <a:srgbClr val="43434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34343"/>
                  </a:solidFill>
                  <a:effectLst/>
                  <a:uLnTx/>
                  <a:uFillTx/>
                  <a:latin typeface="Segoe UI"/>
                  <a:ea typeface="+mn-ea"/>
                  <a:cs typeface="+mn-cs"/>
                </a:endParaRPr>
              </a:p>
            </p:txBody>
          </p:sp>
          <p:sp>
            <p:nvSpPr>
              <p:cNvPr id="44" name="Freeform 19">
                <a:extLst>
                  <a:ext uri="{FF2B5EF4-FFF2-40B4-BE49-F238E27FC236}">
                    <a16:creationId xmlns:a16="http://schemas.microsoft.com/office/drawing/2014/main" id="{7D935665-90CF-46F3-B5BC-18DDC0C105CA}"/>
                  </a:ext>
                </a:extLst>
              </p:cNvPr>
              <p:cNvSpPr>
                <a:spLocks/>
              </p:cNvSpPr>
              <p:nvPr/>
            </p:nvSpPr>
            <p:spPr bwMode="auto">
              <a:xfrm>
                <a:off x="4036" y="1091"/>
                <a:ext cx="7" cy="9"/>
              </a:xfrm>
              <a:custGeom>
                <a:avLst/>
                <a:gdLst>
                  <a:gd name="T0" fmla="*/ 1 w 3"/>
                  <a:gd name="T1" fmla="*/ 4 h 4"/>
                  <a:gd name="T2" fmla="*/ 3 w 3"/>
                  <a:gd name="T3" fmla="*/ 2 h 4"/>
                  <a:gd name="T4" fmla="*/ 1 w 3"/>
                  <a:gd name="T5" fmla="*/ 0 h 4"/>
                  <a:gd name="T6" fmla="*/ 0 w 3"/>
                  <a:gd name="T7" fmla="*/ 2 h 4"/>
                  <a:gd name="T8" fmla="*/ 1 w 3"/>
                  <a:gd name="T9" fmla="*/ 4 h 4"/>
                </a:gdLst>
                <a:ahLst/>
                <a:cxnLst>
                  <a:cxn ang="0">
                    <a:pos x="T0" y="T1"/>
                  </a:cxn>
                  <a:cxn ang="0">
                    <a:pos x="T2" y="T3"/>
                  </a:cxn>
                  <a:cxn ang="0">
                    <a:pos x="T4" y="T5"/>
                  </a:cxn>
                  <a:cxn ang="0">
                    <a:pos x="T6" y="T7"/>
                  </a:cxn>
                  <a:cxn ang="0">
                    <a:pos x="T8" y="T9"/>
                  </a:cxn>
                </a:cxnLst>
                <a:rect l="0" t="0" r="r" b="b"/>
                <a:pathLst>
                  <a:path w="3" h="4">
                    <a:moveTo>
                      <a:pt x="1" y="4"/>
                    </a:moveTo>
                    <a:cubicBezTo>
                      <a:pt x="3" y="4"/>
                      <a:pt x="3" y="3"/>
                      <a:pt x="3" y="2"/>
                    </a:cubicBezTo>
                    <a:cubicBezTo>
                      <a:pt x="3" y="1"/>
                      <a:pt x="3" y="0"/>
                      <a:pt x="1" y="0"/>
                    </a:cubicBezTo>
                    <a:cubicBezTo>
                      <a:pt x="1" y="0"/>
                      <a:pt x="0" y="1"/>
                      <a:pt x="0" y="2"/>
                    </a:cubicBezTo>
                    <a:cubicBezTo>
                      <a:pt x="0" y="3"/>
                      <a:pt x="1" y="4"/>
                      <a:pt x="1" y="4"/>
                    </a:cubicBezTo>
                    <a:close/>
                  </a:path>
                </a:pathLst>
              </a:custGeom>
              <a:noFill/>
              <a:ln w="19050" cap="flat">
                <a:solidFill>
                  <a:srgbClr val="43434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34343"/>
                  </a:solidFill>
                  <a:effectLst/>
                  <a:uLnTx/>
                  <a:uFillTx/>
                  <a:latin typeface="Segoe UI"/>
                  <a:ea typeface="+mn-ea"/>
                  <a:cs typeface="+mn-cs"/>
                </a:endParaRPr>
              </a:p>
            </p:txBody>
          </p:sp>
          <p:sp>
            <p:nvSpPr>
              <p:cNvPr id="46" name="Oval 20">
                <a:extLst>
                  <a:ext uri="{FF2B5EF4-FFF2-40B4-BE49-F238E27FC236}">
                    <a16:creationId xmlns:a16="http://schemas.microsoft.com/office/drawing/2014/main" id="{63DD407A-0601-443F-A5FF-46DA4C88E82E}"/>
                  </a:ext>
                </a:extLst>
              </p:cNvPr>
              <p:cNvSpPr>
                <a:spLocks noChangeArrowheads="1"/>
              </p:cNvSpPr>
              <p:nvPr/>
            </p:nvSpPr>
            <p:spPr bwMode="auto">
              <a:xfrm>
                <a:off x="3994" y="1091"/>
                <a:ext cx="8" cy="9"/>
              </a:xfrm>
              <a:prstGeom prst="ellipse">
                <a:avLst/>
              </a:prstGeom>
              <a:noFill/>
              <a:ln w="19050" cap="flat">
                <a:solidFill>
                  <a:srgbClr val="43434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34343"/>
                  </a:solidFill>
                  <a:effectLst/>
                  <a:uLnTx/>
                  <a:uFillTx/>
                  <a:latin typeface="Segoe UI"/>
                  <a:ea typeface="+mn-ea"/>
                  <a:cs typeface="+mn-cs"/>
                </a:endParaRPr>
              </a:p>
            </p:txBody>
          </p:sp>
          <p:sp>
            <p:nvSpPr>
              <p:cNvPr id="47" name="Freeform 21">
                <a:extLst>
                  <a:ext uri="{FF2B5EF4-FFF2-40B4-BE49-F238E27FC236}">
                    <a16:creationId xmlns:a16="http://schemas.microsoft.com/office/drawing/2014/main" id="{31F9F61F-E207-476B-8790-7F543696D975}"/>
                  </a:ext>
                </a:extLst>
              </p:cNvPr>
              <p:cNvSpPr>
                <a:spLocks/>
              </p:cNvSpPr>
              <p:nvPr/>
            </p:nvSpPr>
            <p:spPr bwMode="auto">
              <a:xfrm>
                <a:off x="3849" y="1070"/>
                <a:ext cx="266" cy="232"/>
              </a:xfrm>
              <a:custGeom>
                <a:avLst/>
                <a:gdLst>
                  <a:gd name="T0" fmla="*/ 82 w 125"/>
                  <a:gd name="T1" fmla="*/ 109 h 109"/>
                  <a:gd name="T2" fmla="*/ 125 w 125"/>
                  <a:gd name="T3" fmla="*/ 109 h 109"/>
                  <a:gd name="T4" fmla="*/ 125 w 125"/>
                  <a:gd name="T5" fmla="*/ 0 h 109"/>
                  <a:gd name="T6" fmla="*/ 0 w 125"/>
                  <a:gd name="T7" fmla="*/ 0 h 109"/>
                  <a:gd name="T8" fmla="*/ 0 w 125"/>
                  <a:gd name="T9" fmla="*/ 109 h 109"/>
                  <a:gd name="T10" fmla="*/ 43 w 125"/>
                  <a:gd name="T11" fmla="*/ 109 h 109"/>
                </a:gdLst>
                <a:ahLst/>
                <a:cxnLst>
                  <a:cxn ang="0">
                    <a:pos x="T0" y="T1"/>
                  </a:cxn>
                  <a:cxn ang="0">
                    <a:pos x="T2" y="T3"/>
                  </a:cxn>
                  <a:cxn ang="0">
                    <a:pos x="T4" y="T5"/>
                  </a:cxn>
                  <a:cxn ang="0">
                    <a:pos x="T6" y="T7"/>
                  </a:cxn>
                  <a:cxn ang="0">
                    <a:pos x="T8" y="T9"/>
                  </a:cxn>
                  <a:cxn ang="0">
                    <a:pos x="T10" y="T11"/>
                  </a:cxn>
                </a:cxnLst>
                <a:rect l="0" t="0" r="r" b="b"/>
                <a:pathLst>
                  <a:path w="125" h="109">
                    <a:moveTo>
                      <a:pt x="82" y="109"/>
                    </a:moveTo>
                    <a:cubicBezTo>
                      <a:pt x="94" y="109"/>
                      <a:pt x="108" y="109"/>
                      <a:pt x="125" y="109"/>
                    </a:cubicBezTo>
                    <a:cubicBezTo>
                      <a:pt x="125" y="109"/>
                      <a:pt x="125" y="109"/>
                      <a:pt x="125" y="0"/>
                    </a:cubicBezTo>
                    <a:cubicBezTo>
                      <a:pt x="125" y="0"/>
                      <a:pt x="125" y="0"/>
                      <a:pt x="0" y="0"/>
                    </a:cubicBezTo>
                    <a:cubicBezTo>
                      <a:pt x="0" y="0"/>
                      <a:pt x="0" y="0"/>
                      <a:pt x="0" y="109"/>
                    </a:cubicBezTo>
                    <a:cubicBezTo>
                      <a:pt x="0" y="109"/>
                      <a:pt x="0" y="109"/>
                      <a:pt x="43" y="109"/>
                    </a:cubicBezTo>
                  </a:path>
                </a:pathLst>
              </a:custGeom>
              <a:noFill/>
              <a:ln w="19050" cap="flat">
                <a:solidFill>
                  <a:srgbClr val="43434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34343"/>
                  </a:solidFill>
                  <a:effectLst/>
                  <a:uLnTx/>
                  <a:uFillTx/>
                  <a:latin typeface="Segoe UI"/>
                  <a:ea typeface="+mn-ea"/>
                  <a:cs typeface="+mn-cs"/>
                </a:endParaRPr>
              </a:p>
            </p:txBody>
          </p:sp>
        </p:grpSp>
        <p:sp>
          <p:nvSpPr>
            <p:cNvPr id="36" name="Oval 35">
              <a:extLst>
                <a:ext uri="{FF2B5EF4-FFF2-40B4-BE49-F238E27FC236}">
                  <a16:creationId xmlns:a16="http://schemas.microsoft.com/office/drawing/2014/main" id="{EFC8FDC6-F949-49E9-89A3-FC2233DBF875}"/>
                </a:ext>
              </a:extLst>
            </p:cNvPr>
            <p:cNvSpPr/>
            <p:nvPr/>
          </p:nvSpPr>
          <p:spPr bwMode="auto">
            <a:xfrm>
              <a:off x="7047004" y="1605318"/>
              <a:ext cx="1280160" cy="1280160"/>
            </a:xfrm>
            <a:prstGeom prst="ellipse">
              <a:avLst/>
            </a:prstGeom>
            <a:noFill/>
            <a:ln w="25400" cap="flat" cmpd="sng" algn="ctr">
              <a:solidFill>
                <a:srgbClr val="0072C6"/>
              </a:solidFill>
              <a:prstDash val="solid"/>
              <a:headEnd type="none" w="med" len="med"/>
              <a:tailEnd type="none" w="med" len="med"/>
            </a:ln>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grpSp>
      <p:sp>
        <p:nvSpPr>
          <p:cNvPr id="48" name="Rectangle 47">
            <a:extLst>
              <a:ext uri="{FF2B5EF4-FFF2-40B4-BE49-F238E27FC236}">
                <a16:creationId xmlns:a16="http://schemas.microsoft.com/office/drawing/2014/main" id="{342D6FBC-53AC-4140-97D5-D6E9F010FA85}"/>
              </a:ext>
            </a:extLst>
          </p:cNvPr>
          <p:cNvSpPr/>
          <p:nvPr/>
        </p:nvSpPr>
        <p:spPr bwMode="auto">
          <a:xfrm>
            <a:off x="7662087" y="10987490"/>
            <a:ext cx="4946319" cy="1252728"/>
          </a:xfrm>
          <a:prstGeom prst="rect">
            <a:avLst/>
          </a:prstGeom>
          <a:noFill/>
          <a:ln w="10795" cap="flat" cmpd="sng" algn="ctr">
            <a:noFill/>
            <a:prstDash val="solid"/>
            <a:headEnd type="none" w="med" len="med"/>
            <a:tailEnd type="none" w="med" len="med"/>
          </a:ln>
          <a:effectLst/>
        </p:spPr>
        <p:txBody>
          <a:bodyPr vert="horz" wrap="none" lIns="179285" tIns="179285" rIns="179285" bIns="182880" numCol="1" rtlCol="0" anchor="ctr" anchorCtr="0" compatLnSpc="1">
            <a:prstTxWarp prst="textNoShape">
              <a:avLst/>
            </a:prstTxWarp>
            <a:noAutofit/>
          </a:bodyPr>
          <a:lstStyle/>
          <a:p>
            <a:pPr marL="0" marR="0" lvl="0" indent="0" algn="l" defTabSz="914102" rtl="0" eaLnBrk="1" fontAlgn="base" latinLnBrk="0" hangingPunct="1">
              <a:lnSpc>
                <a:spcPct val="90000"/>
              </a:lnSpc>
              <a:spcBef>
                <a:spcPts val="1882"/>
              </a:spcBef>
              <a:spcAft>
                <a:spcPct val="0"/>
              </a:spcAft>
              <a:buClrTx/>
              <a:buSzTx/>
              <a:buFontTx/>
              <a:buNone/>
              <a:tabLst/>
              <a:defRPr/>
            </a:pPr>
            <a:r>
              <a:rPr kumimoji="0" lang="en-US" sz="4400" b="0" i="0" u="none" strike="noStrike" kern="1200" cap="none" spc="0" normalizeH="0" baseline="0" noProof="0">
                <a:ln>
                  <a:noFill/>
                </a:ln>
                <a:gradFill>
                  <a:gsLst>
                    <a:gs pos="2917">
                      <a:srgbClr val="0078D4"/>
                    </a:gs>
                    <a:gs pos="30000">
                      <a:srgbClr val="0078D4"/>
                    </a:gs>
                  </a:gsLst>
                  <a:lin ang="5400000" scaled="0"/>
                </a:gradFill>
                <a:effectLst/>
                <a:uLnTx/>
                <a:uFillTx/>
                <a:latin typeface="Segoe UI Light" panose="020B0502040204020203" pitchFamily="34" charset="0"/>
                <a:ea typeface="+mn-ea"/>
                <a:cs typeface="Segoe UI Light" panose="020B0502040204020203" pitchFamily="34" charset="0"/>
              </a:rPr>
              <a:t>350</a:t>
            </a:r>
            <a:br>
              <a:rPr kumimoji="0" lang="en-US" sz="4400" b="0" i="0" u="none" strike="noStrike" kern="1200" cap="none" spc="0" normalizeH="0" baseline="0" noProof="0">
                <a:ln>
                  <a:noFill/>
                </a:ln>
                <a:gradFill>
                  <a:gsLst>
                    <a:gs pos="2917">
                      <a:srgbClr val="0078D4"/>
                    </a:gs>
                    <a:gs pos="30000">
                      <a:srgbClr val="0078D4"/>
                    </a:gs>
                  </a:gsLst>
                  <a:lin ang="5400000" scaled="0"/>
                </a:gradFill>
                <a:effectLst/>
                <a:uLnTx/>
                <a:uFillTx/>
                <a:latin typeface="Segoe UI Light" panose="020B0502040204020203" pitchFamily="34" charset="0"/>
                <a:ea typeface="+mn-ea"/>
                <a:cs typeface="Segoe UI Light" panose="020B0502040204020203" pitchFamily="34" charset="0"/>
              </a:rPr>
            </a:br>
            <a:r>
              <a:rPr kumimoji="0" lang="en-US" sz="2000" b="0" i="0" u="none" strike="noStrike" kern="0" cap="none" spc="0" normalizeH="0" baseline="0" noProof="0">
                <a:ln>
                  <a:noFill/>
                </a:ln>
                <a:gradFill>
                  <a:gsLst>
                    <a:gs pos="2917">
                      <a:srgbClr val="1A1A1A"/>
                    </a:gs>
                    <a:gs pos="30000">
                      <a:srgbClr val="1A1A1A"/>
                    </a:gs>
                  </a:gsLst>
                  <a:lin ang="5400000" scaled="0"/>
                </a:gradFill>
                <a:effectLst/>
                <a:uLnTx/>
                <a:uFillTx/>
                <a:latin typeface="Segoe UI"/>
                <a:ea typeface="+mn-ea"/>
                <a:cs typeface="Segoe UI Light" panose="020B0502040204020203" pitchFamily="34" charset="0"/>
              </a:rPr>
              <a:t>Partner Solutions in Showcase</a:t>
            </a:r>
          </a:p>
        </p:txBody>
      </p:sp>
      <p:sp>
        <p:nvSpPr>
          <p:cNvPr id="49" name="Rectangle 48">
            <a:extLst>
              <a:ext uri="{FF2B5EF4-FFF2-40B4-BE49-F238E27FC236}">
                <a16:creationId xmlns:a16="http://schemas.microsoft.com/office/drawing/2014/main" id="{D21911D2-7B5C-433B-ACAC-67CF37C785EB}"/>
              </a:ext>
            </a:extLst>
          </p:cNvPr>
          <p:cNvSpPr/>
          <p:nvPr/>
        </p:nvSpPr>
        <p:spPr bwMode="auto">
          <a:xfrm>
            <a:off x="7662087" y="20577528"/>
            <a:ext cx="2089933" cy="1252728"/>
          </a:xfrm>
          <a:prstGeom prst="rect">
            <a:avLst/>
          </a:prstGeom>
          <a:noFill/>
          <a:ln w="10795" cap="flat" cmpd="sng" algn="ctr">
            <a:noFill/>
            <a:prstDash val="solid"/>
            <a:headEnd type="none" w="med" len="med"/>
            <a:tailEnd type="none" w="med" len="med"/>
          </a:ln>
          <a:effectLst/>
        </p:spPr>
        <p:txBody>
          <a:bodyPr rot="0" spcFirstLastPara="0" vertOverflow="overflow" horzOverflow="overflow" vert="horz" wrap="none" lIns="179285" tIns="179285" rIns="179285" bIns="182880"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90000"/>
              </a:lnSpc>
              <a:spcBef>
                <a:spcPts val="1882"/>
              </a:spcBef>
              <a:spcAft>
                <a:spcPct val="0"/>
              </a:spcAft>
              <a:buClrTx/>
              <a:buSzTx/>
              <a:buFontTx/>
              <a:buNone/>
              <a:tabLst/>
              <a:defRPr/>
            </a:pPr>
            <a:r>
              <a:rPr kumimoji="0" lang="en-US" sz="4400" b="0" i="0" u="none" strike="noStrike" kern="1200" cap="none" spc="0" normalizeH="0" baseline="0" noProof="0">
                <a:ln>
                  <a:noFill/>
                </a:ln>
                <a:gradFill>
                  <a:gsLst>
                    <a:gs pos="2917">
                      <a:srgbClr val="0078D4"/>
                    </a:gs>
                    <a:gs pos="30000">
                      <a:srgbClr val="0078D4"/>
                    </a:gs>
                  </a:gsLst>
                  <a:lin ang="5400000" scaled="0"/>
                </a:gradFill>
                <a:effectLst/>
                <a:uLnTx/>
                <a:uFillTx/>
                <a:latin typeface="Segoe UI Light" panose="020B0502040204020203" pitchFamily="34" charset="0"/>
                <a:ea typeface="+mn-ea"/>
                <a:cs typeface="Segoe UI Light" panose="020B0502040204020203" pitchFamily="34" charset="0"/>
              </a:rPr>
              <a:t>678</a:t>
            </a:r>
            <a:br>
              <a:rPr kumimoji="0" lang="en-US" sz="2000" b="0" i="0" u="none" strike="noStrike" kern="0" cap="none" spc="0" normalizeH="0" baseline="0" noProof="0">
                <a:ln>
                  <a:noFill/>
                </a:ln>
                <a:gradFill>
                  <a:gsLst>
                    <a:gs pos="2917">
                      <a:srgbClr val="1A1A1A"/>
                    </a:gs>
                    <a:gs pos="30000">
                      <a:srgbClr val="1A1A1A"/>
                    </a:gs>
                  </a:gsLst>
                  <a:lin ang="5400000" scaled="0"/>
                </a:gradFill>
                <a:effectLst/>
                <a:uLnTx/>
                <a:uFillTx/>
                <a:latin typeface="Segoe UI"/>
                <a:ea typeface="+mn-ea"/>
                <a:cs typeface="Segoe UI Light" panose="020B0502040204020203" pitchFamily="34" charset="0"/>
              </a:rPr>
            </a:br>
            <a:r>
              <a:rPr kumimoji="0" lang="en-US" sz="2000" b="0" i="0" u="none" strike="noStrike" kern="0" cap="none" spc="0" normalizeH="0" baseline="0" noProof="0">
                <a:ln>
                  <a:noFill/>
                </a:ln>
                <a:gradFill>
                  <a:gsLst>
                    <a:gs pos="2917">
                      <a:srgbClr val="1A1A1A"/>
                    </a:gs>
                    <a:gs pos="30000">
                      <a:srgbClr val="1A1A1A"/>
                    </a:gs>
                  </a:gsLst>
                  <a:lin ang="5400000" scaled="0"/>
                </a:gradFill>
                <a:effectLst/>
                <a:uLnTx/>
                <a:uFillTx/>
                <a:latin typeface="Segoe UI"/>
                <a:ea typeface="+mn-ea"/>
                <a:cs typeface="Segoe UI Light" panose="020B0502040204020203" pitchFamily="34" charset="0"/>
              </a:rPr>
              <a:t>Partners available in </a:t>
            </a:r>
            <a:br>
              <a:rPr kumimoji="0" lang="en-US" sz="2000" b="0" i="0" u="none" strike="noStrike" kern="0" cap="none" spc="0" normalizeH="0" baseline="0" noProof="0">
                <a:ln>
                  <a:noFill/>
                </a:ln>
                <a:gradFill>
                  <a:gsLst>
                    <a:gs pos="2917">
                      <a:srgbClr val="1A1A1A"/>
                    </a:gs>
                    <a:gs pos="30000">
                      <a:srgbClr val="1A1A1A"/>
                    </a:gs>
                  </a:gsLst>
                  <a:lin ang="5400000" scaled="0"/>
                </a:gradFill>
                <a:effectLst/>
                <a:uLnTx/>
                <a:uFillTx/>
                <a:latin typeface="Segoe UI"/>
                <a:ea typeface="+mn-ea"/>
                <a:cs typeface="Segoe UI Light" panose="020B0502040204020203" pitchFamily="34" charset="0"/>
              </a:rPr>
            </a:br>
            <a:r>
              <a:rPr kumimoji="0" lang="en-US" sz="2000" b="0" i="0" u="none" strike="noStrike" kern="0" cap="none" spc="0" normalizeH="0" baseline="0" noProof="0">
                <a:ln>
                  <a:noFill/>
                </a:ln>
                <a:gradFill>
                  <a:gsLst>
                    <a:gs pos="2917">
                      <a:srgbClr val="1A1A1A"/>
                    </a:gs>
                    <a:gs pos="30000">
                      <a:srgbClr val="1A1A1A"/>
                    </a:gs>
                  </a:gsLst>
                  <a:lin ang="5400000" scaled="0"/>
                </a:gradFill>
                <a:effectLst/>
                <a:uLnTx/>
                <a:uFillTx/>
                <a:latin typeface="Segoe UI"/>
                <a:ea typeface="+mn-ea"/>
                <a:cs typeface="Segoe UI Light" panose="020B0502040204020203" pitchFamily="34" charset="0"/>
              </a:rPr>
              <a:t>100+ countries</a:t>
            </a:r>
          </a:p>
        </p:txBody>
      </p:sp>
      <p:grpSp>
        <p:nvGrpSpPr>
          <p:cNvPr id="50" name="Group 49">
            <a:extLst>
              <a:ext uri="{FF2B5EF4-FFF2-40B4-BE49-F238E27FC236}">
                <a16:creationId xmlns:a16="http://schemas.microsoft.com/office/drawing/2014/main" id="{415F8B2B-61A2-4E53-AA0C-D45AC590A04C}"/>
              </a:ext>
            </a:extLst>
          </p:cNvPr>
          <p:cNvGrpSpPr/>
          <p:nvPr/>
        </p:nvGrpSpPr>
        <p:grpSpPr>
          <a:xfrm>
            <a:off x="6113841" y="10861988"/>
            <a:ext cx="1527048" cy="1527048"/>
            <a:chOff x="1564163" y="2665476"/>
            <a:chExt cx="1527048" cy="1527048"/>
          </a:xfrm>
        </p:grpSpPr>
        <p:sp>
          <p:nvSpPr>
            <p:cNvPr id="51" name="Oval 50">
              <a:extLst>
                <a:ext uri="{FF2B5EF4-FFF2-40B4-BE49-F238E27FC236}">
                  <a16:creationId xmlns:a16="http://schemas.microsoft.com/office/drawing/2014/main" id="{4932E513-1491-4636-B759-3F16F718C238}"/>
                </a:ext>
              </a:extLst>
            </p:cNvPr>
            <p:cNvSpPr/>
            <p:nvPr/>
          </p:nvSpPr>
          <p:spPr bwMode="auto">
            <a:xfrm>
              <a:off x="1564163" y="2665476"/>
              <a:ext cx="1527048" cy="1527048"/>
            </a:xfrm>
            <a:prstGeom prst="ellipse">
              <a:avLst/>
            </a:prstGeom>
            <a:noFill/>
            <a:ln w="25400" cap="flat" cmpd="sng" algn="ctr">
              <a:solidFill>
                <a:schemeClr val="accent1"/>
              </a:solidFill>
              <a:prstDash val="solid"/>
              <a:headEnd type="none" w="med" len="med"/>
              <a:tailEnd type="none" w="med" len="med"/>
            </a:ln>
            <a:effectLst/>
          </p:spPr>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52" name="Commitments_EC4D" title="Icon of a handshake">
              <a:extLst>
                <a:ext uri="{FF2B5EF4-FFF2-40B4-BE49-F238E27FC236}">
                  <a16:creationId xmlns:a16="http://schemas.microsoft.com/office/drawing/2014/main" id="{A56FD94B-82B1-4007-B1CC-CCEDD7F66887}"/>
                </a:ext>
              </a:extLst>
            </p:cNvPr>
            <p:cNvSpPr>
              <a:spLocks noChangeAspect="1" noEditPoints="1"/>
            </p:cNvSpPr>
            <p:nvPr/>
          </p:nvSpPr>
          <p:spPr bwMode="auto">
            <a:xfrm>
              <a:off x="1948435" y="3073402"/>
              <a:ext cx="758504" cy="711195"/>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53" name="Group 52">
            <a:extLst>
              <a:ext uri="{FF2B5EF4-FFF2-40B4-BE49-F238E27FC236}">
                <a16:creationId xmlns:a16="http://schemas.microsoft.com/office/drawing/2014/main" id="{A259FF5D-CE16-4752-AAA1-6A189E1D453E}"/>
              </a:ext>
            </a:extLst>
          </p:cNvPr>
          <p:cNvGrpSpPr/>
          <p:nvPr/>
        </p:nvGrpSpPr>
        <p:grpSpPr>
          <a:xfrm>
            <a:off x="6113841" y="20475996"/>
            <a:ext cx="1527048" cy="1527048"/>
            <a:chOff x="6497794" y="2659018"/>
            <a:chExt cx="1527048" cy="1527048"/>
          </a:xfrm>
        </p:grpSpPr>
        <p:sp>
          <p:nvSpPr>
            <p:cNvPr id="54" name="Oval 53">
              <a:extLst>
                <a:ext uri="{FF2B5EF4-FFF2-40B4-BE49-F238E27FC236}">
                  <a16:creationId xmlns:a16="http://schemas.microsoft.com/office/drawing/2014/main" id="{247B43F7-0D68-4F89-8A93-E7672E8E297A}"/>
                </a:ext>
              </a:extLst>
            </p:cNvPr>
            <p:cNvSpPr/>
            <p:nvPr/>
          </p:nvSpPr>
          <p:spPr bwMode="auto">
            <a:xfrm>
              <a:off x="6497794" y="2659018"/>
              <a:ext cx="1527048" cy="1527048"/>
            </a:xfrm>
            <a:prstGeom prst="ellipse">
              <a:avLst/>
            </a:prstGeom>
            <a:noFill/>
            <a:ln w="25400" cap="flat" cmpd="sng" algn="ctr">
              <a:solidFill>
                <a:schemeClr val="accent1"/>
              </a:solidFill>
              <a:prstDash val="solid"/>
              <a:headEnd type="none" w="med" len="med"/>
              <a:tailEnd type="none" w="med" len="med"/>
            </a:ln>
            <a:effectLst/>
          </p:spPr>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55" name="globe" title="Icon of the earth">
              <a:extLst>
                <a:ext uri="{FF2B5EF4-FFF2-40B4-BE49-F238E27FC236}">
                  <a16:creationId xmlns:a16="http://schemas.microsoft.com/office/drawing/2014/main" id="{F5CC0074-990E-4AA6-AE63-2A9D0433763E}"/>
                </a:ext>
              </a:extLst>
            </p:cNvPr>
            <p:cNvSpPr>
              <a:spLocks noChangeAspect="1" noEditPoints="1"/>
            </p:cNvSpPr>
            <p:nvPr/>
          </p:nvSpPr>
          <p:spPr bwMode="auto">
            <a:xfrm>
              <a:off x="6930212" y="3096766"/>
              <a:ext cx="662212" cy="664465"/>
            </a:xfrm>
            <a:custGeom>
              <a:avLst/>
              <a:gdLst>
                <a:gd name="T0" fmla="*/ 0 w 332"/>
                <a:gd name="T1" fmla="*/ 167 h 333"/>
                <a:gd name="T2" fmla="*/ 36 w 332"/>
                <a:gd name="T3" fmla="*/ 63 h 333"/>
                <a:gd name="T4" fmla="*/ 166 w 332"/>
                <a:gd name="T5" fmla="*/ 0 h 333"/>
                <a:gd name="T6" fmla="*/ 332 w 332"/>
                <a:gd name="T7" fmla="*/ 167 h 333"/>
                <a:gd name="T8" fmla="*/ 166 w 332"/>
                <a:gd name="T9" fmla="*/ 333 h 333"/>
                <a:gd name="T10" fmla="*/ 0 w 332"/>
                <a:gd name="T11" fmla="*/ 167 h 333"/>
                <a:gd name="T12" fmla="*/ 89 w 332"/>
                <a:gd name="T13" fmla="*/ 314 h 333"/>
                <a:gd name="T14" fmla="*/ 102 w 332"/>
                <a:gd name="T15" fmla="*/ 299 h 333"/>
                <a:gd name="T16" fmla="*/ 98 w 332"/>
                <a:gd name="T17" fmla="*/ 272 h 333"/>
                <a:gd name="T18" fmla="*/ 72 w 332"/>
                <a:gd name="T19" fmla="*/ 255 h 333"/>
                <a:gd name="T20" fmla="*/ 42 w 332"/>
                <a:gd name="T21" fmla="*/ 246 h 333"/>
                <a:gd name="T22" fmla="*/ 21 w 332"/>
                <a:gd name="T23" fmla="*/ 217 h 333"/>
                <a:gd name="T24" fmla="*/ 38 w 332"/>
                <a:gd name="T25" fmla="*/ 168 h 333"/>
                <a:gd name="T26" fmla="*/ 58 w 332"/>
                <a:gd name="T27" fmla="*/ 167 h 333"/>
                <a:gd name="T28" fmla="*/ 80 w 332"/>
                <a:gd name="T29" fmla="*/ 193 h 333"/>
                <a:gd name="T30" fmla="*/ 102 w 332"/>
                <a:gd name="T31" fmla="*/ 182 h 333"/>
                <a:gd name="T32" fmla="*/ 93 w 332"/>
                <a:gd name="T33" fmla="*/ 156 h 333"/>
                <a:gd name="T34" fmla="*/ 101 w 332"/>
                <a:gd name="T35" fmla="*/ 124 h 333"/>
                <a:gd name="T36" fmla="*/ 145 w 332"/>
                <a:gd name="T37" fmla="*/ 80 h 333"/>
                <a:gd name="T38" fmla="*/ 119 w 332"/>
                <a:gd name="T39" fmla="*/ 47 h 333"/>
                <a:gd name="T40" fmla="*/ 101 w 332"/>
                <a:gd name="T41" fmla="*/ 68 h 333"/>
                <a:gd name="T42" fmla="*/ 32 w 332"/>
                <a:gd name="T43" fmla="*/ 68 h 333"/>
                <a:gd name="T44" fmla="*/ 251 w 332"/>
                <a:gd name="T45" fmla="*/ 24 h 333"/>
                <a:gd name="T46" fmla="*/ 187 w 332"/>
                <a:gd name="T47" fmla="*/ 56 h 333"/>
                <a:gd name="T48" fmla="*/ 201 w 332"/>
                <a:gd name="T49" fmla="*/ 92 h 333"/>
                <a:gd name="T50" fmla="*/ 235 w 332"/>
                <a:gd name="T51" fmla="*/ 92 h 333"/>
                <a:gd name="T52" fmla="*/ 219 w 332"/>
                <a:gd name="T53" fmla="*/ 115 h 333"/>
                <a:gd name="T54" fmla="*/ 187 w 332"/>
                <a:gd name="T55" fmla="*/ 130 h 333"/>
                <a:gd name="T56" fmla="*/ 161 w 332"/>
                <a:gd name="T57" fmla="*/ 168 h 333"/>
                <a:gd name="T58" fmla="*/ 169 w 332"/>
                <a:gd name="T59" fmla="*/ 204 h 333"/>
                <a:gd name="T60" fmla="*/ 206 w 332"/>
                <a:gd name="T61" fmla="*/ 225 h 333"/>
                <a:gd name="T62" fmla="*/ 218 w 332"/>
                <a:gd name="T63" fmla="*/ 212 h 333"/>
                <a:gd name="T64" fmla="*/ 229 w 332"/>
                <a:gd name="T65" fmla="*/ 244 h 333"/>
                <a:gd name="T66" fmla="*/ 217 w 332"/>
                <a:gd name="T67" fmla="*/ 289 h 333"/>
                <a:gd name="T68" fmla="*/ 245 w 332"/>
                <a:gd name="T69" fmla="*/ 276 h 333"/>
                <a:gd name="T70" fmla="*/ 259 w 332"/>
                <a:gd name="T71" fmla="*/ 256 h 333"/>
                <a:gd name="T72" fmla="*/ 259 w 332"/>
                <a:gd name="T73" fmla="*/ 168 h 333"/>
                <a:gd name="T74" fmla="*/ 239 w 332"/>
                <a:gd name="T75" fmla="*/ 137 h 333"/>
                <a:gd name="T76" fmla="*/ 259 w 332"/>
                <a:gd name="T77" fmla="*/ 124 h 333"/>
                <a:gd name="T78" fmla="*/ 284 w 332"/>
                <a:gd name="T79" fmla="*/ 137 h 333"/>
                <a:gd name="T80" fmla="*/ 306 w 332"/>
                <a:gd name="T81" fmla="*/ 170 h 333"/>
                <a:gd name="T82" fmla="*/ 306 w 332"/>
                <a:gd name="T83" fmla="*/ 186 h 333"/>
                <a:gd name="T84" fmla="*/ 332 w 332"/>
                <a:gd name="T85" fmla="*/ 181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2" h="333">
                  <a:moveTo>
                    <a:pt x="0" y="167"/>
                  </a:moveTo>
                  <a:cubicBezTo>
                    <a:pt x="0" y="128"/>
                    <a:pt x="13" y="92"/>
                    <a:pt x="36" y="63"/>
                  </a:cubicBezTo>
                  <a:cubicBezTo>
                    <a:pt x="66" y="25"/>
                    <a:pt x="113" y="0"/>
                    <a:pt x="166" y="0"/>
                  </a:cubicBezTo>
                  <a:cubicBezTo>
                    <a:pt x="258" y="0"/>
                    <a:pt x="332" y="75"/>
                    <a:pt x="332" y="167"/>
                  </a:cubicBezTo>
                  <a:cubicBezTo>
                    <a:pt x="332" y="258"/>
                    <a:pt x="258" y="333"/>
                    <a:pt x="166" y="333"/>
                  </a:cubicBezTo>
                  <a:cubicBezTo>
                    <a:pt x="74" y="333"/>
                    <a:pt x="0" y="258"/>
                    <a:pt x="0" y="167"/>
                  </a:cubicBezTo>
                  <a:close/>
                  <a:moveTo>
                    <a:pt x="89" y="314"/>
                  </a:moveTo>
                  <a:cubicBezTo>
                    <a:pt x="102" y="299"/>
                    <a:pt x="102" y="299"/>
                    <a:pt x="102" y="299"/>
                  </a:cubicBezTo>
                  <a:cubicBezTo>
                    <a:pt x="98" y="272"/>
                    <a:pt x="98" y="272"/>
                    <a:pt x="98" y="272"/>
                  </a:cubicBezTo>
                  <a:cubicBezTo>
                    <a:pt x="72" y="255"/>
                    <a:pt x="72" y="255"/>
                    <a:pt x="72" y="255"/>
                  </a:cubicBezTo>
                  <a:cubicBezTo>
                    <a:pt x="42" y="246"/>
                    <a:pt x="42" y="246"/>
                    <a:pt x="42" y="246"/>
                  </a:cubicBezTo>
                  <a:cubicBezTo>
                    <a:pt x="21" y="217"/>
                    <a:pt x="21" y="217"/>
                    <a:pt x="21" y="217"/>
                  </a:cubicBezTo>
                  <a:cubicBezTo>
                    <a:pt x="38" y="168"/>
                    <a:pt x="38" y="168"/>
                    <a:pt x="38" y="168"/>
                  </a:cubicBezTo>
                  <a:cubicBezTo>
                    <a:pt x="58" y="167"/>
                    <a:pt x="58" y="167"/>
                    <a:pt x="58" y="167"/>
                  </a:cubicBezTo>
                  <a:cubicBezTo>
                    <a:pt x="80" y="193"/>
                    <a:pt x="80" y="193"/>
                    <a:pt x="80" y="193"/>
                  </a:cubicBezTo>
                  <a:cubicBezTo>
                    <a:pt x="102" y="182"/>
                    <a:pt x="102" y="182"/>
                    <a:pt x="102" y="182"/>
                  </a:cubicBezTo>
                  <a:cubicBezTo>
                    <a:pt x="93" y="156"/>
                    <a:pt x="93" y="156"/>
                    <a:pt x="93" y="156"/>
                  </a:cubicBezTo>
                  <a:cubicBezTo>
                    <a:pt x="101" y="124"/>
                    <a:pt x="101" y="124"/>
                    <a:pt x="101" y="124"/>
                  </a:cubicBezTo>
                  <a:cubicBezTo>
                    <a:pt x="145" y="80"/>
                    <a:pt x="145" y="80"/>
                    <a:pt x="145" y="80"/>
                  </a:cubicBezTo>
                  <a:cubicBezTo>
                    <a:pt x="119" y="47"/>
                    <a:pt x="119" y="47"/>
                    <a:pt x="119" y="47"/>
                  </a:cubicBezTo>
                  <a:cubicBezTo>
                    <a:pt x="101" y="68"/>
                    <a:pt x="101" y="68"/>
                    <a:pt x="101" y="68"/>
                  </a:cubicBezTo>
                  <a:cubicBezTo>
                    <a:pt x="32" y="68"/>
                    <a:pt x="32" y="68"/>
                    <a:pt x="32" y="68"/>
                  </a:cubicBezTo>
                  <a:moveTo>
                    <a:pt x="251" y="24"/>
                  </a:moveTo>
                  <a:cubicBezTo>
                    <a:pt x="187" y="56"/>
                    <a:pt x="187" y="56"/>
                    <a:pt x="187" y="56"/>
                  </a:cubicBezTo>
                  <a:cubicBezTo>
                    <a:pt x="201" y="92"/>
                    <a:pt x="201" y="92"/>
                    <a:pt x="201" y="92"/>
                  </a:cubicBezTo>
                  <a:cubicBezTo>
                    <a:pt x="235" y="92"/>
                    <a:pt x="235" y="92"/>
                    <a:pt x="235" y="92"/>
                  </a:cubicBezTo>
                  <a:cubicBezTo>
                    <a:pt x="219" y="115"/>
                    <a:pt x="219" y="115"/>
                    <a:pt x="219" y="115"/>
                  </a:cubicBezTo>
                  <a:cubicBezTo>
                    <a:pt x="187" y="130"/>
                    <a:pt x="187" y="130"/>
                    <a:pt x="187" y="130"/>
                  </a:cubicBezTo>
                  <a:cubicBezTo>
                    <a:pt x="161" y="168"/>
                    <a:pt x="161" y="168"/>
                    <a:pt x="161" y="168"/>
                  </a:cubicBezTo>
                  <a:cubicBezTo>
                    <a:pt x="169" y="204"/>
                    <a:pt x="169" y="204"/>
                    <a:pt x="169" y="204"/>
                  </a:cubicBezTo>
                  <a:cubicBezTo>
                    <a:pt x="206" y="225"/>
                    <a:pt x="206" y="225"/>
                    <a:pt x="206" y="225"/>
                  </a:cubicBezTo>
                  <a:cubicBezTo>
                    <a:pt x="218" y="212"/>
                    <a:pt x="218" y="212"/>
                    <a:pt x="218" y="212"/>
                  </a:cubicBezTo>
                  <a:cubicBezTo>
                    <a:pt x="229" y="244"/>
                    <a:pt x="229" y="244"/>
                    <a:pt x="229" y="244"/>
                  </a:cubicBezTo>
                  <a:cubicBezTo>
                    <a:pt x="217" y="289"/>
                    <a:pt x="217" y="289"/>
                    <a:pt x="217" y="289"/>
                  </a:cubicBezTo>
                  <a:cubicBezTo>
                    <a:pt x="245" y="276"/>
                    <a:pt x="245" y="276"/>
                    <a:pt x="245" y="276"/>
                  </a:cubicBezTo>
                  <a:cubicBezTo>
                    <a:pt x="259" y="256"/>
                    <a:pt x="259" y="256"/>
                    <a:pt x="259" y="256"/>
                  </a:cubicBezTo>
                  <a:cubicBezTo>
                    <a:pt x="259" y="168"/>
                    <a:pt x="259" y="168"/>
                    <a:pt x="259" y="168"/>
                  </a:cubicBezTo>
                  <a:cubicBezTo>
                    <a:pt x="239" y="137"/>
                    <a:pt x="239" y="137"/>
                    <a:pt x="239" y="137"/>
                  </a:cubicBezTo>
                  <a:cubicBezTo>
                    <a:pt x="259" y="124"/>
                    <a:pt x="259" y="124"/>
                    <a:pt x="259" y="124"/>
                  </a:cubicBezTo>
                  <a:cubicBezTo>
                    <a:pt x="284" y="137"/>
                    <a:pt x="284" y="137"/>
                    <a:pt x="284" y="137"/>
                  </a:cubicBezTo>
                  <a:cubicBezTo>
                    <a:pt x="306" y="170"/>
                    <a:pt x="306" y="170"/>
                    <a:pt x="306" y="170"/>
                  </a:cubicBezTo>
                  <a:cubicBezTo>
                    <a:pt x="306" y="186"/>
                    <a:pt x="306" y="186"/>
                    <a:pt x="306" y="186"/>
                  </a:cubicBezTo>
                  <a:cubicBezTo>
                    <a:pt x="332" y="181"/>
                    <a:pt x="332" y="181"/>
                    <a:pt x="332" y="181"/>
                  </a:cubicBez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w="12700">
                  <a:solidFill>
                    <a:prstClr val="black"/>
                  </a:solidFill>
                </a:ln>
                <a:gradFill>
                  <a:gsLst>
                    <a:gs pos="0">
                      <a:srgbClr val="505050"/>
                    </a:gs>
                    <a:gs pos="100000">
                      <a:srgbClr val="505050"/>
                    </a:gs>
                  </a:gsLst>
                </a:gradFill>
                <a:effectLst/>
                <a:uLnTx/>
                <a:uFillTx/>
                <a:latin typeface="Segoe UI"/>
                <a:ea typeface="+mn-ea"/>
                <a:cs typeface="+mn-cs"/>
              </a:endParaRPr>
            </a:p>
          </p:txBody>
        </p:sp>
      </p:grpSp>
    </p:spTree>
    <p:extLst>
      <p:ext uri="{BB962C8B-B14F-4D97-AF65-F5344CB8AC3E}">
        <p14:creationId xmlns:p14="http://schemas.microsoft.com/office/powerpoint/2010/main" val="27963822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800">
        <p159:morph option="byObject"/>
      </p:transition>
    </mc:Choice>
    <mc:Fallback xmlns:p14="http://schemas.microsoft.com/office/powerpoint/2010/main" xmlns:a14="http://schemas.microsoft.com/office/drawing/2010/main" xmlns:a16="http://schemas.microsoft.com/office/drawing/2014/main"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D8FAE59-13CD-41F4-B833-3D96D92E376B}"/>
              </a:ext>
            </a:extLst>
          </p:cNvPr>
          <p:cNvSpPr/>
          <p:nvPr/>
        </p:nvSpPr>
        <p:spPr bwMode="auto">
          <a:xfrm>
            <a:off x="7662087" y="1443440"/>
            <a:ext cx="4946319" cy="1252728"/>
          </a:xfrm>
          <a:prstGeom prst="rect">
            <a:avLst/>
          </a:prstGeom>
          <a:noFill/>
          <a:ln w="10795" cap="flat" cmpd="sng" algn="ctr">
            <a:noFill/>
            <a:prstDash val="solid"/>
            <a:headEnd type="none" w="med" len="med"/>
            <a:tailEnd type="none" w="med" len="med"/>
          </a:ln>
          <a:effectLst/>
        </p:spPr>
        <p:txBody>
          <a:bodyPr vert="horz" wrap="none" lIns="179285" tIns="179285" rIns="179285" bIns="182880" numCol="1" rtlCol="0" anchor="ctr" anchorCtr="0" compatLnSpc="1">
            <a:prstTxWarp prst="textNoShape">
              <a:avLst/>
            </a:prstTxWarp>
            <a:noAutofit/>
          </a:bodyPr>
          <a:lstStyle/>
          <a:p>
            <a:pPr marL="0" marR="0" lvl="0" indent="0" algn="l" defTabSz="914102" rtl="0" eaLnBrk="1" fontAlgn="base" latinLnBrk="0" hangingPunct="1">
              <a:lnSpc>
                <a:spcPct val="90000"/>
              </a:lnSpc>
              <a:spcBef>
                <a:spcPts val="1882"/>
              </a:spcBef>
              <a:spcAft>
                <a:spcPct val="0"/>
              </a:spcAft>
              <a:buClrTx/>
              <a:buSzTx/>
              <a:buFontTx/>
              <a:buNone/>
              <a:tabLst/>
              <a:defRPr/>
            </a:pPr>
            <a:r>
              <a:rPr kumimoji="0" lang="en-US" sz="4400" b="0" i="0" u="none" strike="noStrike" kern="1200" cap="none" spc="0" normalizeH="0" baseline="0" noProof="0">
                <a:ln>
                  <a:noFill/>
                </a:ln>
                <a:gradFill>
                  <a:gsLst>
                    <a:gs pos="2917">
                      <a:srgbClr val="0078D4"/>
                    </a:gs>
                    <a:gs pos="30000">
                      <a:srgbClr val="0078D4"/>
                    </a:gs>
                  </a:gsLst>
                  <a:lin ang="5400000" scaled="0"/>
                </a:gradFill>
                <a:effectLst/>
                <a:uLnTx/>
                <a:uFillTx/>
                <a:latin typeface="Segoe UI Light" panose="020B0502040204020203" pitchFamily="34" charset="0"/>
                <a:ea typeface="+mn-ea"/>
                <a:cs typeface="Segoe UI Light" panose="020B0502040204020203" pitchFamily="34" charset="0"/>
              </a:rPr>
              <a:t>350</a:t>
            </a:r>
            <a:br>
              <a:rPr kumimoji="0" lang="en-US" sz="4400" b="0" i="0" u="none" strike="noStrike" kern="1200" cap="none" spc="0" normalizeH="0" baseline="0" noProof="0">
                <a:ln>
                  <a:noFill/>
                </a:ln>
                <a:gradFill>
                  <a:gsLst>
                    <a:gs pos="2917">
                      <a:srgbClr val="0078D4"/>
                    </a:gs>
                    <a:gs pos="30000">
                      <a:srgbClr val="0078D4"/>
                    </a:gs>
                  </a:gsLst>
                  <a:lin ang="5400000" scaled="0"/>
                </a:gradFill>
                <a:effectLst/>
                <a:uLnTx/>
                <a:uFillTx/>
                <a:latin typeface="Segoe UI Light" panose="020B0502040204020203" pitchFamily="34" charset="0"/>
                <a:ea typeface="+mn-ea"/>
                <a:cs typeface="Segoe UI Light" panose="020B0502040204020203" pitchFamily="34" charset="0"/>
              </a:rPr>
            </a:br>
            <a:r>
              <a:rPr kumimoji="0" lang="en-US" sz="2000" b="0" i="0" u="none" strike="noStrike" kern="0" cap="none" spc="0" normalizeH="0" baseline="0" noProof="0">
                <a:ln>
                  <a:noFill/>
                </a:ln>
                <a:gradFill>
                  <a:gsLst>
                    <a:gs pos="2917">
                      <a:srgbClr val="1A1A1A"/>
                    </a:gs>
                    <a:gs pos="30000">
                      <a:srgbClr val="1A1A1A"/>
                    </a:gs>
                  </a:gsLst>
                  <a:lin ang="5400000" scaled="0"/>
                </a:gradFill>
                <a:effectLst/>
                <a:uLnTx/>
                <a:uFillTx/>
                <a:latin typeface="Segoe UI"/>
                <a:ea typeface="+mn-ea"/>
                <a:cs typeface="Segoe UI Light" panose="020B0502040204020203" pitchFamily="34" charset="0"/>
              </a:rPr>
              <a:t>Partner Solutions in Showcase</a:t>
            </a:r>
          </a:p>
        </p:txBody>
      </p:sp>
      <p:sp>
        <p:nvSpPr>
          <p:cNvPr id="3" name="Rectangle 2">
            <a:extLst>
              <a:ext uri="{FF2B5EF4-FFF2-40B4-BE49-F238E27FC236}">
                <a16:creationId xmlns:a16="http://schemas.microsoft.com/office/drawing/2014/main" id="{6A0BAC50-41CC-4894-8F49-47D08EBC7CB7}"/>
              </a:ext>
            </a:extLst>
          </p:cNvPr>
          <p:cNvSpPr/>
          <p:nvPr/>
        </p:nvSpPr>
        <p:spPr bwMode="auto">
          <a:xfrm>
            <a:off x="7662087" y="3946878"/>
            <a:ext cx="2089933" cy="1252728"/>
          </a:xfrm>
          <a:prstGeom prst="rect">
            <a:avLst/>
          </a:prstGeom>
          <a:noFill/>
          <a:ln w="10795" cap="flat" cmpd="sng" algn="ctr">
            <a:noFill/>
            <a:prstDash val="solid"/>
            <a:headEnd type="none" w="med" len="med"/>
            <a:tailEnd type="none" w="med" len="med"/>
          </a:ln>
          <a:effectLst/>
        </p:spPr>
        <p:txBody>
          <a:bodyPr rot="0" spcFirstLastPara="0" vertOverflow="overflow" horzOverflow="overflow" vert="horz" wrap="none" lIns="179285" tIns="179285" rIns="179285" bIns="182880"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90000"/>
              </a:lnSpc>
              <a:spcBef>
                <a:spcPts val="1882"/>
              </a:spcBef>
              <a:spcAft>
                <a:spcPct val="0"/>
              </a:spcAft>
              <a:buClrTx/>
              <a:buSzTx/>
              <a:buFontTx/>
              <a:buNone/>
              <a:tabLst/>
              <a:defRPr/>
            </a:pPr>
            <a:r>
              <a:rPr kumimoji="0" lang="en-US" sz="4400" b="0" i="0" u="none" strike="noStrike" kern="1200" cap="none" spc="0" normalizeH="0" baseline="0" noProof="0">
                <a:ln>
                  <a:noFill/>
                </a:ln>
                <a:gradFill>
                  <a:gsLst>
                    <a:gs pos="2917">
                      <a:srgbClr val="0078D4"/>
                    </a:gs>
                    <a:gs pos="30000">
                      <a:srgbClr val="0078D4"/>
                    </a:gs>
                  </a:gsLst>
                  <a:lin ang="5400000" scaled="0"/>
                </a:gradFill>
                <a:effectLst/>
                <a:uLnTx/>
                <a:uFillTx/>
                <a:latin typeface="Segoe UI Light" panose="020B0502040204020203" pitchFamily="34" charset="0"/>
                <a:ea typeface="+mn-ea"/>
                <a:cs typeface="Segoe UI Light" panose="020B0502040204020203" pitchFamily="34" charset="0"/>
              </a:rPr>
              <a:t>1000+</a:t>
            </a:r>
            <a:br>
              <a:rPr kumimoji="0" lang="en-US" sz="2000" b="0" i="0" u="none" strike="noStrike" kern="0" cap="none" spc="0" normalizeH="0" baseline="0" noProof="0">
                <a:ln>
                  <a:noFill/>
                </a:ln>
                <a:gradFill>
                  <a:gsLst>
                    <a:gs pos="2917">
                      <a:srgbClr val="1A1A1A"/>
                    </a:gs>
                    <a:gs pos="30000">
                      <a:srgbClr val="1A1A1A"/>
                    </a:gs>
                  </a:gsLst>
                  <a:lin ang="5400000" scaled="0"/>
                </a:gradFill>
                <a:effectLst/>
                <a:uLnTx/>
                <a:uFillTx/>
                <a:latin typeface="Segoe UI"/>
                <a:ea typeface="+mn-ea"/>
                <a:cs typeface="Segoe UI Light" panose="020B0502040204020203" pitchFamily="34" charset="0"/>
              </a:rPr>
            </a:br>
            <a:r>
              <a:rPr kumimoji="0" lang="en-US" sz="2000" b="0" i="0" u="none" strike="noStrike" kern="0" cap="none" spc="0" normalizeH="0" baseline="0" noProof="0">
                <a:ln>
                  <a:noFill/>
                </a:ln>
                <a:gradFill>
                  <a:gsLst>
                    <a:gs pos="2917">
                      <a:srgbClr val="1A1A1A"/>
                    </a:gs>
                    <a:gs pos="30000">
                      <a:srgbClr val="1A1A1A"/>
                    </a:gs>
                  </a:gsLst>
                  <a:lin ang="5400000" scaled="0"/>
                </a:gradFill>
                <a:effectLst/>
                <a:uLnTx/>
                <a:uFillTx/>
                <a:latin typeface="Segoe UI"/>
                <a:ea typeface="+mn-ea"/>
                <a:cs typeface="Segoe UI Light" panose="020B0502040204020203" pitchFamily="34" charset="0"/>
              </a:rPr>
              <a:t>Partners available worldwide</a:t>
            </a:r>
          </a:p>
        </p:txBody>
      </p:sp>
      <p:grpSp>
        <p:nvGrpSpPr>
          <p:cNvPr id="25" name="Group 24">
            <a:extLst>
              <a:ext uri="{FF2B5EF4-FFF2-40B4-BE49-F238E27FC236}">
                <a16:creationId xmlns:a16="http://schemas.microsoft.com/office/drawing/2014/main" id="{4D7B0429-FC4F-4DE5-972C-974787DE3C59}"/>
              </a:ext>
            </a:extLst>
          </p:cNvPr>
          <p:cNvGrpSpPr/>
          <p:nvPr/>
        </p:nvGrpSpPr>
        <p:grpSpPr>
          <a:xfrm>
            <a:off x="6113841" y="1317938"/>
            <a:ext cx="1527048" cy="1527048"/>
            <a:chOff x="1564163" y="2665476"/>
            <a:chExt cx="1527048" cy="1527048"/>
          </a:xfrm>
        </p:grpSpPr>
        <p:sp>
          <p:nvSpPr>
            <p:cNvPr id="26" name="Oval 25">
              <a:extLst>
                <a:ext uri="{FF2B5EF4-FFF2-40B4-BE49-F238E27FC236}">
                  <a16:creationId xmlns:a16="http://schemas.microsoft.com/office/drawing/2014/main" id="{15A89025-70E9-4CEA-AFFE-6E0DFBBA6005}"/>
                </a:ext>
              </a:extLst>
            </p:cNvPr>
            <p:cNvSpPr/>
            <p:nvPr/>
          </p:nvSpPr>
          <p:spPr bwMode="auto">
            <a:xfrm>
              <a:off x="1564163" y="2665476"/>
              <a:ext cx="1527048" cy="1527048"/>
            </a:xfrm>
            <a:prstGeom prst="ellipse">
              <a:avLst/>
            </a:prstGeom>
            <a:noFill/>
            <a:ln w="25400" cap="flat" cmpd="sng" algn="ctr">
              <a:solidFill>
                <a:schemeClr val="accent1"/>
              </a:solidFill>
              <a:prstDash val="solid"/>
              <a:headEnd type="none" w="med" len="med"/>
              <a:tailEnd type="none" w="med" len="med"/>
            </a:ln>
            <a:effectLst/>
          </p:spPr>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7" name="Commitments_EC4D" title="Icon of a handshake">
              <a:extLst>
                <a:ext uri="{FF2B5EF4-FFF2-40B4-BE49-F238E27FC236}">
                  <a16:creationId xmlns:a16="http://schemas.microsoft.com/office/drawing/2014/main" id="{6E98B98A-E93C-49B6-8089-30F275AD8485}"/>
                </a:ext>
              </a:extLst>
            </p:cNvPr>
            <p:cNvSpPr>
              <a:spLocks noChangeAspect="1" noEditPoints="1"/>
            </p:cNvSpPr>
            <p:nvPr/>
          </p:nvSpPr>
          <p:spPr bwMode="auto">
            <a:xfrm>
              <a:off x="1948435" y="3073402"/>
              <a:ext cx="758504" cy="711195"/>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28" name="Group 27">
            <a:extLst>
              <a:ext uri="{FF2B5EF4-FFF2-40B4-BE49-F238E27FC236}">
                <a16:creationId xmlns:a16="http://schemas.microsoft.com/office/drawing/2014/main" id="{202D8F36-E96A-4BF4-9261-DBBC0D26519B}"/>
              </a:ext>
            </a:extLst>
          </p:cNvPr>
          <p:cNvGrpSpPr/>
          <p:nvPr/>
        </p:nvGrpSpPr>
        <p:grpSpPr>
          <a:xfrm>
            <a:off x="6113841" y="3845346"/>
            <a:ext cx="1527048" cy="1527048"/>
            <a:chOff x="6497794" y="2659018"/>
            <a:chExt cx="1527048" cy="1527048"/>
          </a:xfrm>
        </p:grpSpPr>
        <p:sp>
          <p:nvSpPr>
            <p:cNvPr id="29" name="Oval 28">
              <a:extLst>
                <a:ext uri="{FF2B5EF4-FFF2-40B4-BE49-F238E27FC236}">
                  <a16:creationId xmlns:a16="http://schemas.microsoft.com/office/drawing/2014/main" id="{23D8AB7B-EAFA-4761-A78E-56DB57B2A6AF}"/>
                </a:ext>
              </a:extLst>
            </p:cNvPr>
            <p:cNvSpPr/>
            <p:nvPr/>
          </p:nvSpPr>
          <p:spPr bwMode="auto">
            <a:xfrm>
              <a:off x="6497794" y="2659018"/>
              <a:ext cx="1527048" cy="1527048"/>
            </a:xfrm>
            <a:prstGeom prst="ellipse">
              <a:avLst/>
            </a:prstGeom>
            <a:noFill/>
            <a:ln w="25400" cap="flat" cmpd="sng" algn="ctr">
              <a:solidFill>
                <a:schemeClr val="accent1"/>
              </a:solidFill>
              <a:prstDash val="solid"/>
              <a:headEnd type="none" w="med" len="med"/>
              <a:tailEnd type="none" w="med" len="med"/>
            </a:ln>
            <a:effectLst/>
          </p:spPr>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30" name="globe" title="Icon of the earth">
              <a:extLst>
                <a:ext uri="{FF2B5EF4-FFF2-40B4-BE49-F238E27FC236}">
                  <a16:creationId xmlns:a16="http://schemas.microsoft.com/office/drawing/2014/main" id="{93160DE2-C1F6-4E39-9996-C923CE441F31}"/>
                </a:ext>
              </a:extLst>
            </p:cNvPr>
            <p:cNvSpPr>
              <a:spLocks noChangeAspect="1" noEditPoints="1"/>
            </p:cNvSpPr>
            <p:nvPr/>
          </p:nvSpPr>
          <p:spPr bwMode="auto">
            <a:xfrm>
              <a:off x="6930212" y="3096766"/>
              <a:ext cx="662212" cy="664465"/>
            </a:xfrm>
            <a:custGeom>
              <a:avLst/>
              <a:gdLst>
                <a:gd name="T0" fmla="*/ 0 w 332"/>
                <a:gd name="T1" fmla="*/ 167 h 333"/>
                <a:gd name="T2" fmla="*/ 36 w 332"/>
                <a:gd name="T3" fmla="*/ 63 h 333"/>
                <a:gd name="T4" fmla="*/ 166 w 332"/>
                <a:gd name="T5" fmla="*/ 0 h 333"/>
                <a:gd name="T6" fmla="*/ 332 w 332"/>
                <a:gd name="T7" fmla="*/ 167 h 333"/>
                <a:gd name="T8" fmla="*/ 166 w 332"/>
                <a:gd name="T9" fmla="*/ 333 h 333"/>
                <a:gd name="T10" fmla="*/ 0 w 332"/>
                <a:gd name="T11" fmla="*/ 167 h 333"/>
                <a:gd name="T12" fmla="*/ 89 w 332"/>
                <a:gd name="T13" fmla="*/ 314 h 333"/>
                <a:gd name="T14" fmla="*/ 102 w 332"/>
                <a:gd name="T15" fmla="*/ 299 h 333"/>
                <a:gd name="T16" fmla="*/ 98 w 332"/>
                <a:gd name="T17" fmla="*/ 272 h 333"/>
                <a:gd name="T18" fmla="*/ 72 w 332"/>
                <a:gd name="T19" fmla="*/ 255 h 333"/>
                <a:gd name="T20" fmla="*/ 42 w 332"/>
                <a:gd name="T21" fmla="*/ 246 h 333"/>
                <a:gd name="T22" fmla="*/ 21 w 332"/>
                <a:gd name="T23" fmla="*/ 217 h 333"/>
                <a:gd name="T24" fmla="*/ 38 w 332"/>
                <a:gd name="T25" fmla="*/ 168 h 333"/>
                <a:gd name="T26" fmla="*/ 58 w 332"/>
                <a:gd name="T27" fmla="*/ 167 h 333"/>
                <a:gd name="T28" fmla="*/ 80 w 332"/>
                <a:gd name="T29" fmla="*/ 193 h 333"/>
                <a:gd name="T30" fmla="*/ 102 w 332"/>
                <a:gd name="T31" fmla="*/ 182 h 333"/>
                <a:gd name="T32" fmla="*/ 93 w 332"/>
                <a:gd name="T33" fmla="*/ 156 h 333"/>
                <a:gd name="T34" fmla="*/ 101 w 332"/>
                <a:gd name="T35" fmla="*/ 124 h 333"/>
                <a:gd name="T36" fmla="*/ 145 w 332"/>
                <a:gd name="T37" fmla="*/ 80 h 333"/>
                <a:gd name="T38" fmla="*/ 119 w 332"/>
                <a:gd name="T39" fmla="*/ 47 h 333"/>
                <a:gd name="T40" fmla="*/ 101 w 332"/>
                <a:gd name="T41" fmla="*/ 68 h 333"/>
                <a:gd name="T42" fmla="*/ 32 w 332"/>
                <a:gd name="T43" fmla="*/ 68 h 333"/>
                <a:gd name="T44" fmla="*/ 251 w 332"/>
                <a:gd name="T45" fmla="*/ 24 h 333"/>
                <a:gd name="T46" fmla="*/ 187 w 332"/>
                <a:gd name="T47" fmla="*/ 56 h 333"/>
                <a:gd name="T48" fmla="*/ 201 w 332"/>
                <a:gd name="T49" fmla="*/ 92 h 333"/>
                <a:gd name="T50" fmla="*/ 235 w 332"/>
                <a:gd name="T51" fmla="*/ 92 h 333"/>
                <a:gd name="T52" fmla="*/ 219 w 332"/>
                <a:gd name="T53" fmla="*/ 115 h 333"/>
                <a:gd name="T54" fmla="*/ 187 w 332"/>
                <a:gd name="T55" fmla="*/ 130 h 333"/>
                <a:gd name="T56" fmla="*/ 161 w 332"/>
                <a:gd name="T57" fmla="*/ 168 h 333"/>
                <a:gd name="T58" fmla="*/ 169 w 332"/>
                <a:gd name="T59" fmla="*/ 204 h 333"/>
                <a:gd name="T60" fmla="*/ 206 w 332"/>
                <a:gd name="T61" fmla="*/ 225 h 333"/>
                <a:gd name="T62" fmla="*/ 218 w 332"/>
                <a:gd name="T63" fmla="*/ 212 h 333"/>
                <a:gd name="T64" fmla="*/ 229 w 332"/>
                <a:gd name="T65" fmla="*/ 244 h 333"/>
                <a:gd name="T66" fmla="*/ 217 w 332"/>
                <a:gd name="T67" fmla="*/ 289 h 333"/>
                <a:gd name="T68" fmla="*/ 245 w 332"/>
                <a:gd name="T69" fmla="*/ 276 h 333"/>
                <a:gd name="T70" fmla="*/ 259 w 332"/>
                <a:gd name="T71" fmla="*/ 256 h 333"/>
                <a:gd name="T72" fmla="*/ 259 w 332"/>
                <a:gd name="T73" fmla="*/ 168 h 333"/>
                <a:gd name="T74" fmla="*/ 239 w 332"/>
                <a:gd name="T75" fmla="*/ 137 h 333"/>
                <a:gd name="T76" fmla="*/ 259 w 332"/>
                <a:gd name="T77" fmla="*/ 124 h 333"/>
                <a:gd name="T78" fmla="*/ 284 w 332"/>
                <a:gd name="T79" fmla="*/ 137 h 333"/>
                <a:gd name="T80" fmla="*/ 306 w 332"/>
                <a:gd name="T81" fmla="*/ 170 h 333"/>
                <a:gd name="T82" fmla="*/ 306 w 332"/>
                <a:gd name="T83" fmla="*/ 186 h 333"/>
                <a:gd name="T84" fmla="*/ 332 w 332"/>
                <a:gd name="T85" fmla="*/ 181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2" h="333">
                  <a:moveTo>
                    <a:pt x="0" y="167"/>
                  </a:moveTo>
                  <a:cubicBezTo>
                    <a:pt x="0" y="128"/>
                    <a:pt x="13" y="92"/>
                    <a:pt x="36" y="63"/>
                  </a:cubicBezTo>
                  <a:cubicBezTo>
                    <a:pt x="66" y="25"/>
                    <a:pt x="113" y="0"/>
                    <a:pt x="166" y="0"/>
                  </a:cubicBezTo>
                  <a:cubicBezTo>
                    <a:pt x="258" y="0"/>
                    <a:pt x="332" y="75"/>
                    <a:pt x="332" y="167"/>
                  </a:cubicBezTo>
                  <a:cubicBezTo>
                    <a:pt x="332" y="258"/>
                    <a:pt x="258" y="333"/>
                    <a:pt x="166" y="333"/>
                  </a:cubicBezTo>
                  <a:cubicBezTo>
                    <a:pt x="74" y="333"/>
                    <a:pt x="0" y="258"/>
                    <a:pt x="0" y="167"/>
                  </a:cubicBezTo>
                  <a:close/>
                  <a:moveTo>
                    <a:pt x="89" y="314"/>
                  </a:moveTo>
                  <a:cubicBezTo>
                    <a:pt x="102" y="299"/>
                    <a:pt x="102" y="299"/>
                    <a:pt x="102" y="299"/>
                  </a:cubicBezTo>
                  <a:cubicBezTo>
                    <a:pt x="98" y="272"/>
                    <a:pt x="98" y="272"/>
                    <a:pt x="98" y="272"/>
                  </a:cubicBezTo>
                  <a:cubicBezTo>
                    <a:pt x="72" y="255"/>
                    <a:pt x="72" y="255"/>
                    <a:pt x="72" y="255"/>
                  </a:cubicBezTo>
                  <a:cubicBezTo>
                    <a:pt x="42" y="246"/>
                    <a:pt x="42" y="246"/>
                    <a:pt x="42" y="246"/>
                  </a:cubicBezTo>
                  <a:cubicBezTo>
                    <a:pt x="21" y="217"/>
                    <a:pt x="21" y="217"/>
                    <a:pt x="21" y="217"/>
                  </a:cubicBezTo>
                  <a:cubicBezTo>
                    <a:pt x="38" y="168"/>
                    <a:pt x="38" y="168"/>
                    <a:pt x="38" y="168"/>
                  </a:cubicBezTo>
                  <a:cubicBezTo>
                    <a:pt x="58" y="167"/>
                    <a:pt x="58" y="167"/>
                    <a:pt x="58" y="167"/>
                  </a:cubicBezTo>
                  <a:cubicBezTo>
                    <a:pt x="80" y="193"/>
                    <a:pt x="80" y="193"/>
                    <a:pt x="80" y="193"/>
                  </a:cubicBezTo>
                  <a:cubicBezTo>
                    <a:pt x="102" y="182"/>
                    <a:pt x="102" y="182"/>
                    <a:pt x="102" y="182"/>
                  </a:cubicBezTo>
                  <a:cubicBezTo>
                    <a:pt x="93" y="156"/>
                    <a:pt x="93" y="156"/>
                    <a:pt x="93" y="156"/>
                  </a:cubicBezTo>
                  <a:cubicBezTo>
                    <a:pt x="101" y="124"/>
                    <a:pt x="101" y="124"/>
                    <a:pt x="101" y="124"/>
                  </a:cubicBezTo>
                  <a:cubicBezTo>
                    <a:pt x="145" y="80"/>
                    <a:pt x="145" y="80"/>
                    <a:pt x="145" y="80"/>
                  </a:cubicBezTo>
                  <a:cubicBezTo>
                    <a:pt x="119" y="47"/>
                    <a:pt x="119" y="47"/>
                    <a:pt x="119" y="47"/>
                  </a:cubicBezTo>
                  <a:cubicBezTo>
                    <a:pt x="101" y="68"/>
                    <a:pt x="101" y="68"/>
                    <a:pt x="101" y="68"/>
                  </a:cubicBezTo>
                  <a:cubicBezTo>
                    <a:pt x="32" y="68"/>
                    <a:pt x="32" y="68"/>
                    <a:pt x="32" y="68"/>
                  </a:cubicBezTo>
                  <a:moveTo>
                    <a:pt x="251" y="24"/>
                  </a:moveTo>
                  <a:cubicBezTo>
                    <a:pt x="187" y="56"/>
                    <a:pt x="187" y="56"/>
                    <a:pt x="187" y="56"/>
                  </a:cubicBezTo>
                  <a:cubicBezTo>
                    <a:pt x="201" y="92"/>
                    <a:pt x="201" y="92"/>
                    <a:pt x="201" y="92"/>
                  </a:cubicBezTo>
                  <a:cubicBezTo>
                    <a:pt x="235" y="92"/>
                    <a:pt x="235" y="92"/>
                    <a:pt x="235" y="92"/>
                  </a:cubicBezTo>
                  <a:cubicBezTo>
                    <a:pt x="219" y="115"/>
                    <a:pt x="219" y="115"/>
                    <a:pt x="219" y="115"/>
                  </a:cubicBezTo>
                  <a:cubicBezTo>
                    <a:pt x="187" y="130"/>
                    <a:pt x="187" y="130"/>
                    <a:pt x="187" y="130"/>
                  </a:cubicBezTo>
                  <a:cubicBezTo>
                    <a:pt x="161" y="168"/>
                    <a:pt x="161" y="168"/>
                    <a:pt x="161" y="168"/>
                  </a:cubicBezTo>
                  <a:cubicBezTo>
                    <a:pt x="169" y="204"/>
                    <a:pt x="169" y="204"/>
                    <a:pt x="169" y="204"/>
                  </a:cubicBezTo>
                  <a:cubicBezTo>
                    <a:pt x="206" y="225"/>
                    <a:pt x="206" y="225"/>
                    <a:pt x="206" y="225"/>
                  </a:cubicBezTo>
                  <a:cubicBezTo>
                    <a:pt x="218" y="212"/>
                    <a:pt x="218" y="212"/>
                    <a:pt x="218" y="212"/>
                  </a:cubicBezTo>
                  <a:cubicBezTo>
                    <a:pt x="229" y="244"/>
                    <a:pt x="229" y="244"/>
                    <a:pt x="229" y="244"/>
                  </a:cubicBezTo>
                  <a:cubicBezTo>
                    <a:pt x="217" y="289"/>
                    <a:pt x="217" y="289"/>
                    <a:pt x="217" y="289"/>
                  </a:cubicBezTo>
                  <a:cubicBezTo>
                    <a:pt x="245" y="276"/>
                    <a:pt x="245" y="276"/>
                    <a:pt x="245" y="276"/>
                  </a:cubicBezTo>
                  <a:cubicBezTo>
                    <a:pt x="259" y="256"/>
                    <a:pt x="259" y="256"/>
                    <a:pt x="259" y="256"/>
                  </a:cubicBezTo>
                  <a:cubicBezTo>
                    <a:pt x="259" y="168"/>
                    <a:pt x="259" y="168"/>
                    <a:pt x="259" y="168"/>
                  </a:cubicBezTo>
                  <a:cubicBezTo>
                    <a:pt x="239" y="137"/>
                    <a:pt x="239" y="137"/>
                    <a:pt x="239" y="137"/>
                  </a:cubicBezTo>
                  <a:cubicBezTo>
                    <a:pt x="259" y="124"/>
                    <a:pt x="259" y="124"/>
                    <a:pt x="259" y="124"/>
                  </a:cubicBezTo>
                  <a:cubicBezTo>
                    <a:pt x="284" y="137"/>
                    <a:pt x="284" y="137"/>
                    <a:pt x="284" y="137"/>
                  </a:cubicBezTo>
                  <a:cubicBezTo>
                    <a:pt x="306" y="170"/>
                    <a:pt x="306" y="170"/>
                    <a:pt x="306" y="170"/>
                  </a:cubicBezTo>
                  <a:cubicBezTo>
                    <a:pt x="306" y="186"/>
                    <a:pt x="306" y="186"/>
                    <a:pt x="306" y="186"/>
                  </a:cubicBezTo>
                  <a:cubicBezTo>
                    <a:pt x="332" y="181"/>
                    <a:pt x="332" y="181"/>
                    <a:pt x="332" y="181"/>
                  </a:cubicBez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w="12700">
                  <a:solidFill>
                    <a:prstClr val="black"/>
                  </a:solidFill>
                </a:ln>
                <a:gradFill>
                  <a:gsLst>
                    <a:gs pos="0">
                      <a:srgbClr val="505050"/>
                    </a:gs>
                    <a:gs pos="100000">
                      <a:srgbClr val="505050"/>
                    </a:gs>
                  </a:gsLst>
                </a:gradFill>
                <a:effectLst/>
                <a:uLnTx/>
                <a:uFillTx/>
                <a:latin typeface="Segoe UI"/>
                <a:ea typeface="+mn-ea"/>
                <a:cs typeface="+mn-cs"/>
              </a:endParaRPr>
            </a:p>
          </p:txBody>
        </p:sp>
      </p:grpSp>
      <p:pic>
        <p:nvPicPr>
          <p:cNvPr id="12" name="Picture 11">
            <a:extLst>
              <a:ext uri="{FF2B5EF4-FFF2-40B4-BE49-F238E27FC236}">
                <a16:creationId xmlns:a16="http://schemas.microsoft.com/office/drawing/2014/main" id="{0A11CF33-6CC2-4182-ABE2-026CD7B3A963}"/>
              </a:ext>
            </a:extLst>
          </p:cNvPr>
          <p:cNvPicPr>
            <a:picLocks noChangeAspect="1"/>
          </p:cNvPicPr>
          <p:nvPr/>
        </p:nvPicPr>
        <p:blipFill rotWithShape="1">
          <a:blip r:embed="rId3"/>
          <a:srcRect l="38443" t="27477" r="22664"/>
          <a:stretch/>
        </p:blipFill>
        <p:spPr>
          <a:xfrm flipH="1">
            <a:off x="0" y="0"/>
            <a:ext cx="5518298" cy="6858000"/>
          </a:xfrm>
          <a:prstGeom prst="rect">
            <a:avLst/>
          </a:prstGeom>
        </p:spPr>
      </p:pic>
      <p:sp>
        <p:nvSpPr>
          <p:cNvPr id="13" name="Rectangle 12">
            <a:extLst>
              <a:ext uri="{FF2B5EF4-FFF2-40B4-BE49-F238E27FC236}">
                <a16:creationId xmlns:a16="http://schemas.microsoft.com/office/drawing/2014/main" id="{978A74CA-094D-4C7A-83B5-FA411400C5DE}"/>
              </a:ext>
            </a:extLst>
          </p:cNvPr>
          <p:cNvSpPr/>
          <p:nvPr/>
        </p:nvSpPr>
        <p:spPr bwMode="auto">
          <a:xfrm>
            <a:off x="2" y="0"/>
            <a:ext cx="5518296" cy="6858000"/>
          </a:xfrm>
          <a:prstGeom prst="rect">
            <a:avLst/>
          </a:prstGeom>
          <a:solidFill>
            <a:srgbClr val="000000">
              <a:alpha val="56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4" name="TextBox 13">
            <a:extLst>
              <a:ext uri="{FF2B5EF4-FFF2-40B4-BE49-F238E27FC236}">
                <a16:creationId xmlns:a16="http://schemas.microsoft.com/office/drawing/2014/main" id="{22B3F0A5-B3F2-44B6-B99C-C4CB1327DEAE}"/>
              </a:ext>
            </a:extLst>
          </p:cNvPr>
          <p:cNvSpPr txBox="1"/>
          <p:nvPr/>
        </p:nvSpPr>
        <p:spPr>
          <a:xfrm>
            <a:off x="1586964" y="2901074"/>
            <a:ext cx="1831463" cy="923330"/>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50" normalizeH="0" baseline="0" noProof="0">
                <a:ln w="3175">
                  <a:noFill/>
                </a:ln>
                <a:gradFill>
                  <a:gsLst>
                    <a:gs pos="1250">
                      <a:srgbClr val="FFFFFF"/>
                    </a:gs>
                    <a:gs pos="100000">
                      <a:srgbClr val="FFFFFF"/>
                    </a:gs>
                  </a:gsLst>
                  <a:lin ang="5400000" scaled="0"/>
                </a:gradFill>
                <a:effectLst/>
                <a:uLnTx/>
                <a:uFillTx/>
                <a:latin typeface="Segoe UI Light" panose="020B0502040204020203" pitchFamily="34" charset="0"/>
                <a:ea typeface="+mn-ea"/>
                <a:cs typeface="Segoe UI Light" panose="020B0502040204020203" pitchFamily="34" charset="0"/>
              </a:rPr>
              <a:t>Today</a:t>
            </a:r>
          </a:p>
        </p:txBody>
      </p:sp>
      <p:sp>
        <p:nvSpPr>
          <p:cNvPr id="17" name="Rectangle 16">
            <a:extLst>
              <a:ext uri="{FF2B5EF4-FFF2-40B4-BE49-F238E27FC236}">
                <a16:creationId xmlns:a16="http://schemas.microsoft.com/office/drawing/2014/main" id="{E505D71C-CC59-4842-BA4E-074406CE89FC}"/>
              </a:ext>
            </a:extLst>
          </p:cNvPr>
          <p:cNvSpPr/>
          <p:nvPr/>
        </p:nvSpPr>
        <p:spPr bwMode="auto">
          <a:xfrm>
            <a:off x="7740280" y="-9003409"/>
            <a:ext cx="4946319" cy="1252728"/>
          </a:xfrm>
          <a:prstGeom prst="rect">
            <a:avLst/>
          </a:prstGeom>
          <a:noFill/>
          <a:ln w="10795" cap="flat" cmpd="sng" algn="ctr">
            <a:noFill/>
            <a:prstDash val="solid"/>
            <a:headEnd type="none" w="med" len="med"/>
            <a:tailEnd type="none" w="med" len="med"/>
          </a:ln>
          <a:effectLst/>
        </p:spPr>
        <p:txBody>
          <a:bodyPr vert="horz" wrap="none" lIns="179285" tIns="179285" rIns="179285" bIns="182880" numCol="1" rtlCol="0" anchor="ctr" anchorCtr="0" compatLnSpc="1">
            <a:prstTxWarp prst="textNoShape">
              <a:avLst/>
            </a:prstTxWarp>
            <a:noAutofit/>
          </a:bodyPr>
          <a:lstStyle/>
          <a:p>
            <a:pPr marL="0" marR="0" lvl="0" indent="0" algn="l" defTabSz="914102" rtl="0" eaLnBrk="1" fontAlgn="base" latinLnBrk="0" hangingPunct="1">
              <a:lnSpc>
                <a:spcPct val="90000"/>
              </a:lnSpc>
              <a:spcBef>
                <a:spcPts val="1882"/>
              </a:spcBef>
              <a:spcAft>
                <a:spcPct val="0"/>
              </a:spcAft>
              <a:buClrTx/>
              <a:buSzTx/>
              <a:buFontTx/>
              <a:buNone/>
              <a:tabLst/>
              <a:defRPr/>
            </a:pPr>
            <a:r>
              <a:rPr kumimoji="0" lang="en-US" sz="4400" b="0" i="0" u="none" strike="noStrike" kern="1200" cap="none" spc="0" normalizeH="0" baseline="0" noProof="0">
                <a:ln>
                  <a:noFill/>
                </a:ln>
                <a:gradFill>
                  <a:gsLst>
                    <a:gs pos="2917">
                      <a:srgbClr val="0078D4"/>
                    </a:gs>
                    <a:gs pos="30000">
                      <a:srgbClr val="0078D4"/>
                    </a:gs>
                  </a:gsLst>
                  <a:lin ang="5400000" scaled="0"/>
                </a:gradFill>
                <a:effectLst/>
                <a:uLnTx/>
                <a:uFillTx/>
                <a:latin typeface="Segoe UI Light" panose="020B0502040204020203" pitchFamily="34" charset="0"/>
                <a:ea typeface="+mn-ea"/>
                <a:cs typeface="Segoe UI Light" panose="020B0502040204020203" pitchFamily="34" charset="0"/>
              </a:rPr>
              <a:t>700K</a:t>
            </a:r>
            <a:br>
              <a:rPr kumimoji="0" lang="en-US" sz="4400" b="0" i="0" u="none" strike="noStrike" kern="1200" cap="none" spc="0" normalizeH="0" baseline="0" noProof="0">
                <a:ln>
                  <a:noFill/>
                </a:ln>
                <a:gradFill>
                  <a:gsLst>
                    <a:gs pos="2917">
                      <a:srgbClr val="0078D4"/>
                    </a:gs>
                    <a:gs pos="30000">
                      <a:srgbClr val="0078D4"/>
                    </a:gs>
                  </a:gsLst>
                  <a:lin ang="5400000" scaled="0"/>
                </a:gradFill>
                <a:effectLst/>
                <a:uLnTx/>
                <a:uFillTx/>
                <a:latin typeface="Segoe UI Light" panose="020B0502040204020203" pitchFamily="34" charset="0"/>
                <a:ea typeface="+mn-ea"/>
                <a:cs typeface="Segoe UI Light" panose="020B0502040204020203" pitchFamily="34" charset="0"/>
              </a:rPr>
            </a:br>
            <a:r>
              <a:rPr kumimoji="0" lang="en-US" sz="2000" b="0" i="0" u="none" strike="noStrike" kern="0" cap="none" spc="0" normalizeH="0" baseline="0" noProof="0">
                <a:ln>
                  <a:noFill/>
                </a:ln>
                <a:gradFill>
                  <a:gsLst>
                    <a:gs pos="2917">
                      <a:srgbClr val="1A1A1A"/>
                    </a:gs>
                    <a:gs pos="30000">
                      <a:srgbClr val="1A1A1A"/>
                    </a:gs>
                  </a:gsLst>
                  <a:lin ang="5400000" scaled="0"/>
                </a:gradFill>
                <a:effectLst/>
                <a:uLnTx/>
                <a:uFillTx/>
                <a:latin typeface="Segoe UI"/>
                <a:ea typeface="+mn-ea"/>
                <a:cs typeface="Segoe UI Light" panose="020B0502040204020203" pitchFamily="34" charset="0"/>
              </a:rPr>
              <a:t>Active community members</a:t>
            </a:r>
          </a:p>
        </p:txBody>
      </p:sp>
      <p:grpSp>
        <p:nvGrpSpPr>
          <p:cNvPr id="18" name="Group 17">
            <a:extLst>
              <a:ext uri="{FF2B5EF4-FFF2-40B4-BE49-F238E27FC236}">
                <a16:creationId xmlns:a16="http://schemas.microsoft.com/office/drawing/2014/main" id="{CE6CCD34-3FBD-4B6C-BB69-7F3061319B30}"/>
              </a:ext>
            </a:extLst>
          </p:cNvPr>
          <p:cNvGrpSpPr/>
          <p:nvPr/>
        </p:nvGrpSpPr>
        <p:grpSpPr>
          <a:xfrm>
            <a:off x="6141479" y="-2978637"/>
            <a:ext cx="1527048" cy="1527048"/>
            <a:chOff x="6088380" y="1143237"/>
            <a:chExt cx="671648" cy="671648"/>
          </a:xfrm>
        </p:grpSpPr>
        <p:sp>
          <p:nvSpPr>
            <p:cNvPr id="19" name="Oval 18">
              <a:extLst>
                <a:ext uri="{FF2B5EF4-FFF2-40B4-BE49-F238E27FC236}">
                  <a16:creationId xmlns:a16="http://schemas.microsoft.com/office/drawing/2014/main" id="{4A38CA7C-EE15-4EA3-A2B0-C82A211942AE}"/>
                </a:ext>
              </a:extLst>
            </p:cNvPr>
            <p:cNvSpPr/>
            <p:nvPr/>
          </p:nvSpPr>
          <p:spPr bwMode="auto">
            <a:xfrm>
              <a:off x="6088380" y="1143237"/>
              <a:ext cx="671648" cy="671648"/>
            </a:xfrm>
            <a:prstGeom prst="ellipse">
              <a:avLst/>
            </a:prstGeom>
            <a:noFill/>
            <a:ln w="25400" cap="flat" cmpd="sng" algn="ctr">
              <a:solidFill>
                <a:schemeClr val="accent1"/>
              </a:solidFill>
              <a:prstDash val="solid"/>
              <a:headEnd type="none" w="med" len="med"/>
              <a:tailEnd type="none" w="med" len="med"/>
            </a:ln>
            <a:effectLst/>
          </p:spPr>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0" name="globe_2">
              <a:extLst>
                <a:ext uri="{FF2B5EF4-FFF2-40B4-BE49-F238E27FC236}">
                  <a16:creationId xmlns:a16="http://schemas.microsoft.com/office/drawing/2014/main" id="{BDCCD91C-69FB-47BB-8CB7-8AF59A6B5476}"/>
                </a:ext>
              </a:extLst>
            </p:cNvPr>
            <p:cNvSpPr>
              <a:spLocks noChangeAspect="1" noEditPoints="1"/>
            </p:cNvSpPr>
            <p:nvPr/>
          </p:nvSpPr>
          <p:spPr bwMode="auto">
            <a:xfrm>
              <a:off x="6278572" y="1333429"/>
              <a:ext cx="291264" cy="291264"/>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w="12700">
                  <a:solidFill>
                    <a:prstClr val="black"/>
                  </a:solidFill>
                </a:ln>
                <a:gradFill>
                  <a:gsLst>
                    <a:gs pos="0">
                      <a:srgbClr val="505050"/>
                    </a:gs>
                    <a:gs pos="100000">
                      <a:srgbClr val="505050"/>
                    </a:gs>
                  </a:gsLst>
                </a:gradFill>
                <a:effectLst/>
                <a:uLnTx/>
                <a:uFillTx/>
                <a:latin typeface="Segoe UI"/>
                <a:ea typeface="+mn-ea"/>
                <a:cs typeface="+mn-cs"/>
              </a:endParaRPr>
            </a:p>
          </p:txBody>
        </p:sp>
      </p:grpSp>
      <p:grpSp>
        <p:nvGrpSpPr>
          <p:cNvPr id="21" name="Group 20">
            <a:extLst>
              <a:ext uri="{FF2B5EF4-FFF2-40B4-BE49-F238E27FC236}">
                <a16:creationId xmlns:a16="http://schemas.microsoft.com/office/drawing/2014/main" id="{7693F503-2A8D-4426-97CF-5EA88FCB2596}"/>
              </a:ext>
            </a:extLst>
          </p:cNvPr>
          <p:cNvGrpSpPr/>
          <p:nvPr/>
        </p:nvGrpSpPr>
        <p:grpSpPr>
          <a:xfrm>
            <a:off x="6141479" y="-9165005"/>
            <a:ext cx="1527048" cy="1527048"/>
            <a:chOff x="6088380" y="1143237"/>
            <a:chExt cx="671648" cy="671648"/>
          </a:xfrm>
        </p:grpSpPr>
        <p:sp>
          <p:nvSpPr>
            <p:cNvPr id="23" name="Oval 22">
              <a:extLst>
                <a:ext uri="{FF2B5EF4-FFF2-40B4-BE49-F238E27FC236}">
                  <a16:creationId xmlns:a16="http://schemas.microsoft.com/office/drawing/2014/main" id="{A00A3A4C-CAA1-4087-B6D6-CCF0BE8D594B}"/>
                </a:ext>
              </a:extLst>
            </p:cNvPr>
            <p:cNvSpPr/>
            <p:nvPr/>
          </p:nvSpPr>
          <p:spPr bwMode="auto">
            <a:xfrm>
              <a:off x="6088380" y="1143237"/>
              <a:ext cx="671648" cy="671648"/>
            </a:xfrm>
            <a:prstGeom prst="ellipse">
              <a:avLst/>
            </a:prstGeom>
            <a:noFill/>
            <a:ln w="25400" cap="flat" cmpd="sng" algn="ctr">
              <a:solidFill>
                <a:schemeClr val="accent1"/>
              </a:solidFill>
              <a:prstDash val="solid"/>
              <a:headEnd type="none" w="med" len="med"/>
              <a:tailEnd type="none" w="med" len="med"/>
            </a:ln>
            <a:effectLst/>
          </p:spPr>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31" name="people_12">
              <a:extLst>
                <a:ext uri="{FF2B5EF4-FFF2-40B4-BE49-F238E27FC236}">
                  <a16:creationId xmlns:a16="http://schemas.microsoft.com/office/drawing/2014/main" id="{CF8E8224-6B2C-4021-9C9A-84D2CA8A96D0}"/>
                </a:ext>
              </a:extLst>
            </p:cNvPr>
            <p:cNvSpPr>
              <a:spLocks noChangeAspect="1" noEditPoints="1"/>
            </p:cNvSpPr>
            <p:nvPr/>
          </p:nvSpPr>
          <p:spPr bwMode="auto">
            <a:xfrm>
              <a:off x="6273345" y="1350351"/>
              <a:ext cx="301718" cy="257420"/>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32" name="Rectangle 31">
            <a:extLst>
              <a:ext uri="{FF2B5EF4-FFF2-40B4-BE49-F238E27FC236}">
                <a16:creationId xmlns:a16="http://schemas.microsoft.com/office/drawing/2014/main" id="{23B90198-BD73-40D8-99E4-86A3F2AC75C5}"/>
              </a:ext>
            </a:extLst>
          </p:cNvPr>
          <p:cNvSpPr/>
          <p:nvPr/>
        </p:nvSpPr>
        <p:spPr bwMode="auto">
          <a:xfrm>
            <a:off x="7740280" y="-2809714"/>
            <a:ext cx="4007857" cy="1252728"/>
          </a:xfrm>
          <a:prstGeom prst="rect">
            <a:avLst/>
          </a:prstGeom>
          <a:noFill/>
          <a:ln w="10795" cap="flat" cmpd="sng" algn="ctr">
            <a:noFill/>
            <a:prstDash val="solid"/>
            <a:headEnd type="none" w="med" len="med"/>
            <a:tailEnd type="none" w="med" len="med"/>
          </a:ln>
          <a:effectLst/>
        </p:spPr>
        <p:txBody>
          <a:bodyPr rot="0" spcFirstLastPara="0" vertOverflow="overflow" horzOverflow="overflow" vert="horz" wrap="none" lIns="179285" tIns="179285" rIns="179285" bIns="182880"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90000"/>
              </a:lnSpc>
              <a:spcBef>
                <a:spcPts val="1882"/>
              </a:spcBef>
              <a:spcAft>
                <a:spcPct val="0"/>
              </a:spcAft>
              <a:buClrTx/>
              <a:buSzTx/>
              <a:buFontTx/>
              <a:buNone/>
              <a:tabLst/>
              <a:defRPr/>
            </a:pPr>
            <a:r>
              <a:rPr kumimoji="0" lang="en-US" sz="4400" b="0" i="0" u="none" strike="noStrike" kern="1200" cap="none" spc="0" normalizeH="0" baseline="0" noProof="0">
                <a:ln>
                  <a:noFill/>
                </a:ln>
                <a:gradFill>
                  <a:gsLst>
                    <a:gs pos="2917">
                      <a:srgbClr val="0078D4"/>
                    </a:gs>
                    <a:gs pos="30000">
                      <a:srgbClr val="0078D4"/>
                    </a:gs>
                  </a:gsLst>
                  <a:lin ang="5400000" scaled="0"/>
                </a:gradFill>
                <a:effectLst/>
                <a:uLnTx/>
                <a:uFillTx/>
                <a:latin typeface="Segoe UI Light" panose="020B0502040204020203" pitchFamily="34" charset="0"/>
                <a:ea typeface="+mn-ea"/>
                <a:cs typeface="Segoe UI Light" panose="020B0502040204020203" pitchFamily="34" charset="0"/>
              </a:rPr>
              <a:t>200+</a:t>
            </a:r>
            <a:br>
              <a:rPr kumimoji="0" lang="en-US" sz="4400" b="0" i="0" u="none" strike="noStrike" kern="1200" cap="none" spc="0" normalizeH="0" baseline="0" noProof="0">
                <a:ln>
                  <a:noFill/>
                </a:ln>
                <a:gradFill>
                  <a:gsLst>
                    <a:gs pos="2917">
                      <a:srgbClr val="0078D4"/>
                    </a:gs>
                    <a:gs pos="30000">
                      <a:srgbClr val="0078D4"/>
                    </a:gs>
                  </a:gsLst>
                  <a:lin ang="5400000" scaled="0"/>
                </a:gradFill>
                <a:effectLst/>
                <a:uLnTx/>
                <a:uFillTx/>
                <a:latin typeface="Segoe UI Light" panose="020B0502040204020203" pitchFamily="34" charset="0"/>
                <a:ea typeface="+mn-ea"/>
                <a:cs typeface="Segoe UI Light" panose="020B0502040204020203" pitchFamily="34" charset="0"/>
              </a:rPr>
            </a:br>
            <a:r>
              <a:rPr kumimoji="0" lang="en-US" sz="2000" b="0" i="0" u="none" strike="noStrike" kern="0" cap="none" spc="0" normalizeH="0" baseline="0" noProof="0">
                <a:ln>
                  <a:noFill/>
                </a:ln>
                <a:gradFill>
                  <a:gsLst>
                    <a:gs pos="2917">
                      <a:srgbClr val="1A1A1A"/>
                    </a:gs>
                    <a:gs pos="30000">
                      <a:srgbClr val="1A1A1A"/>
                    </a:gs>
                  </a:gsLst>
                  <a:lin ang="5400000" scaled="0"/>
                </a:gradFill>
                <a:effectLst/>
                <a:uLnTx/>
                <a:uFillTx/>
                <a:latin typeface="Segoe UI"/>
                <a:ea typeface="+mn-ea"/>
                <a:cs typeface="Segoe UI Light" panose="020B0502040204020203" pitchFamily="34" charset="0"/>
              </a:rPr>
              <a:t>Independent Power BI user </a:t>
            </a:r>
            <a:br>
              <a:rPr kumimoji="0" lang="en-US" sz="2000" b="0" i="0" u="none" strike="noStrike" kern="0" cap="none" spc="0" normalizeH="0" baseline="0" noProof="0">
                <a:ln>
                  <a:noFill/>
                </a:ln>
                <a:gradFill>
                  <a:gsLst>
                    <a:gs pos="2917">
                      <a:srgbClr val="1A1A1A"/>
                    </a:gs>
                    <a:gs pos="30000">
                      <a:srgbClr val="1A1A1A"/>
                    </a:gs>
                  </a:gsLst>
                  <a:lin ang="5400000" scaled="0"/>
                </a:gradFill>
                <a:effectLst/>
                <a:uLnTx/>
                <a:uFillTx/>
                <a:latin typeface="Segoe UI"/>
                <a:ea typeface="+mn-ea"/>
                <a:cs typeface="Segoe UI Light" panose="020B0502040204020203" pitchFamily="34" charset="0"/>
              </a:rPr>
            </a:br>
            <a:r>
              <a:rPr kumimoji="0" lang="en-US" sz="2000" b="0" i="0" u="none" strike="noStrike" kern="0" cap="none" spc="0" normalizeH="0" baseline="0" noProof="0">
                <a:ln>
                  <a:noFill/>
                </a:ln>
                <a:gradFill>
                  <a:gsLst>
                    <a:gs pos="2917">
                      <a:srgbClr val="1A1A1A"/>
                    </a:gs>
                    <a:gs pos="30000">
                      <a:srgbClr val="1A1A1A"/>
                    </a:gs>
                  </a:gsLst>
                  <a:lin ang="5400000" scaled="0"/>
                </a:gradFill>
                <a:effectLst/>
                <a:uLnTx/>
                <a:uFillTx/>
                <a:latin typeface="Segoe UI"/>
                <a:ea typeface="+mn-ea"/>
                <a:cs typeface="Segoe UI Light" panose="020B0502040204020203" pitchFamily="34" charset="0"/>
              </a:rPr>
              <a:t>groups worldwide</a:t>
            </a:r>
          </a:p>
        </p:txBody>
      </p:sp>
    </p:spTree>
    <p:extLst>
      <p:ext uri="{BB962C8B-B14F-4D97-AF65-F5344CB8AC3E}">
        <p14:creationId xmlns:p14="http://schemas.microsoft.com/office/powerpoint/2010/main" val="5255918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p14="http://schemas.microsoft.com/office/powerpoint/2010/main" xmlns:a14="http://schemas.microsoft.com/office/drawing/2010/main" xmlns:a16="http://schemas.microsoft.com/office/drawing/2014/main"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18A1E48-C74E-4B7C-95F4-2342DAC963A9}"/>
              </a:ext>
            </a:extLst>
          </p:cNvPr>
          <p:cNvSpPr>
            <a:spLocks noGrp="1"/>
          </p:cNvSpPr>
          <p:nvPr>
            <p:ph type="title"/>
          </p:nvPr>
        </p:nvSpPr>
        <p:spPr>
          <a:xfrm>
            <a:off x="588263" y="2873414"/>
            <a:ext cx="4159950" cy="1107996"/>
          </a:xfrm>
        </p:spPr>
        <p:txBody>
          <a:bodyPr>
            <a:normAutofit fontScale="90000"/>
          </a:bodyPr>
          <a:lstStyle/>
          <a:p>
            <a:r>
              <a:rPr lang="en-US" dirty="0"/>
              <a:t>So what is </a:t>
            </a:r>
            <a:br>
              <a:rPr lang="en-US" dirty="0"/>
            </a:br>
            <a:r>
              <a:rPr lang="en-US" dirty="0"/>
              <a:t>Power BI Desktop?</a:t>
            </a:r>
          </a:p>
        </p:txBody>
      </p:sp>
      <p:pic>
        <p:nvPicPr>
          <p:cNvPr id="11" name="Picture 10" descr="A screenshot of a computer&#10;&#10;Description automatically generated">
            <a:extLst>
              <a:ext uri="{FF2B5EF4-FFF2-40B4-BE49-F238E27FC236}">
                <a16:creationId xmlns:a16="http://schemas.microsoft.com/office/drawing/2014/main" id="{0802DF3D-AD39-4D3C-A8A4-28ACB84CB700}"/>
              </a:ext>
            </a:extLst>
          </p:cNvPr>
          <p:cNvPicPr>
            <a:picLocks noChangeAspect="1"/>
          </p:cNvPicPr>
          <p:nvPr/>
        </p:nvPicPr>
        <p:blipFill>
          <a:blip r:embed="rId3"/>
          <a:stretch>
            <a:fillRect/>
          </a:stretch>
        </p:blipFill>
        <p:spPr>
          <a:xfrm>
            <a:off x="4748213" y="947156"/>
            <a:ext cx="7008274" cy="5561799"/>
          </a:xfrm>
          <a:prstGeom prst="rect">
            <a:avLst/>
          </a:prstGeom>
        </p:spPr>
      </p:pic>
    </p:spTree>
    <p:extLst>
      <p:ext uri="{BB962C8B-B14F-4D97-AF65-F5344CB8AC3E}">
        <p14:creationId xmlns:p14="http://schemas.microsoft.com/office/powerpoint/2010/main" val="25856491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xmlns:a16="http://schemas.microsoft.com/office/drawing/2014/main" xmlns:p14="http://schemas.microsoft.com/office/powerpoint/2010/main">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2C03D2-6671-4B90-80D2-AF31D0E41BF0}"/>
              </a:ext>
            </a:extLst>
          </p:cNvPr>
          <p:cNvSpPr>
            <a:spLocks noGrp="1"/>
          </p:cNvSpPr>
          <p:nvPr>
            <p:ph type="title"/>
          </p:nvPr>
        </p:nvSpPr>
        <p:spPr/>
        <p:txBody>
          <a:bodyPr/>
          <a:lstStyle/>
          <a:p>
            <a:r>
              <a:rPr lang="en-US" dirty="0"/>
              <a:t>Microsoft Power BI Desktop</a:t>
            </a:r>
          </a:p>
        </p:txBody>
      </p:sp>
      <p:grpSp>
        <p:nvGrpSpPr>
          <p:cNvPr id="51" name="Group 50">
            <a:extLst>
              <a:ext uri="{FF2B5EF4-FFF2-40B4-BE49-F238E27FC236}">
                <a16:creationId xmlns:a16="http://schemas.microsoft.com/office/drawing/2014/main" id="{90223070-24FC-4E50-9E15-01842C712476}"/>
              </a:ext>
            </a:extLst>
          </p:cNvPr>
          <p:cNvGrpSpPr/>
          <p:nvPr/>
        </p:nvGrpSpPr>
        <p:grpSpPr>
          <a:xfrm>
            <a:off x="-1363999" y="1447790"/>
            <a:ext cx="7548513" cy="5265153"/>
            <a:chOff x="-1363999" y="1189176"/>
            <a:chExt cx="7548513" cy="5265153"/>
          </a:xfrm>
        </p:grpSpPr>
        <p:pic>
          <p:nvPicPr>
            <p:cNvPr id="2050" name="Picture 2" descr="Ofc17_Meeting2_007">
              <a:extLst>
                <a:ext uri="{FF2B5EF4-FFF2-40B4-BE49-F238E27FC236}">
                  <a16:creationId xmlns:a16="http://schemas.microsoft.com/office/drawing/2014/main" id="{10F88F36-C823-4787-81A9-89787AC9EA8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9441" r="13989"/>
            <a:stretch/>
          </p:blipFill>
          <p:spPr bwMode="auto">
            <a:xfrm>
              <a:off x="-1363999" y="1248189"/>
              <a:ext cx="4907518" cy="5029200"/>
            </a:xfrm>
            <a:prstGeom prst="flowChartConnector">
              <a:avLst/>
            </a:prstGeom>
            <a:noFill/>
            <a:ln w="76200">
              <a:solidFill>
                <a:srgbClr val="243A5E"/>
              </a:solidFill>
            </a:ln>
            <a:extLst>
              <a:ext uri="{909E8E84-426E-40DD-AFC4-6F175D3DCCD1}">
                <a14:hiddenFill xmlns:a14="http://schemas.microsoft.com/office/drawing/2010/main">
                  <a:solidFill>
                    <a:srgbClr val="FFFFFF"/>
                  </a:solidFill>
                </a14:hiddenFill>
              </a:ext>
            </a:extLst>
          </p:spPr>
        </p:pic>
        <p:grpSp>
          <p:nvGrpSpPr>
            <p:cNvPr id="3" name="Group 2">
              <a:extLst>
                <a:ext uri="{FF2B5EF4-FFF2-40B4-BE49-F238E27FC236}">
                  <a16:creationId xmlns:a16="http://schemas.microsoft.com/office/drawing/2014/main" id="{28A990A4-AE27-44CF-A49C-F5E90FFE7C2B}"/>
                </a:ext>
              </a:extLst>
            </p:cNvPr>
            <p:cNvGrpSpPr/>
            <p:nvPr/>
          </p:nvGrpSpPr>
          <p:grpSpPr>
            <a:xfrm>
              <a:off x="1757437" y="1189176"/>
              <a:ext cx="4427077" cy="5265153"/>
              <a:chOff x="1757437" y="1189176"/>
              <a:chExt cx="4427077" cy="5265153"/>
            </a:xfrm>
          </p:grpSpPr>
          <p:sp>
            <p:nvSpPr>
              <p:cNvPr id="4" name="Rectangle 3">
                <a:extLst>
                  <a:ext uri="{FF2B5EF4-FFF2-40B4-BE49-F238E27FC236}">
                    <a16:creationId xmlns:a16="http://schemas.microsoft.com/office/drawing/2014/main" id="{20E885DB-17F8-4C7F-97C4-28CC8F2A2003}"/>
                  </a:ext>
                </a:extLst>
              </p:cNvPr>
              <p:cNvSpPr/>
              <p:nvPr/>
            </p:nvSpPr>
            <p:spPr>
              <a:xfrm>
                <a:off x="4104490" y="3514504"/>
                <a:ext cx="2080024" cy="480131"/>
              </a:xfrm>
              <a:prstGeom prst="rect">
                <a:avLst/>
              </a:prstGeom>
            </p:spPr>
            <p:txBody>
              <a:bodyPr wrap="square" lIns="182880">
                <a:spAutoFit/>
              </a:bodyPr>
              <a:lstStyle/>
              <a:p>
                <a:pPr marL="0" marR="0" lvl="1" indent="0" algn="l" defTabSz="932597" rtl="0" eaLnBrk="1" fontAlgn="auto" latinLnBrk="0" hangingPunct="1">
                  <a:lnSpc>
                    <a:spcPct val="90000"/>
                  </a:lnSpc>
                  <a:spcBef>
                    <a:spcPts val="0"/>
                  </a:spcBef>
                  <a:spcAft>
                    <a:spcPts val="0"/>
                  </a:spcAft>
                  <a:buClrTx/>
                  <a:buSzTx/>
                  <a:buFontTx/>
                  <a:buNone/>
                  <a:tabLst/>
                  <a:defRPr/>
                </a:pPr>
                <a:r>
                  <a:rPr kumimoji="0" lang="en-US" sz="2800" b="0" i="0" u="none" strike="noStrike" kern="1200" cap="none" spc="0" normalizeH="0" baseline="0" noProof="0" dirty="0">
                    <a:ln>
                      <a:noFill/>
                    </a:ln>
                    <a:gradFill>
                      <a:gsLst>
                        <a:gs pos="5439">
                          <a:srgbClr val="353535"/>
                        </a:gs>
                        <a:gs pos="100000">
                          <a:srgbClr val="353535"/>
                        </a:gs>
                      </a:gsLst>
                      <a:lin ang="5400000" scaled="0"/>
                    </a:gradFill>
                    <a:effectLst/>
                    <a:uLnTx/>
                    <a:uFillTx/>
                    <a:latin typeface="Segoe UI Semilight"/>
                    <a:ea typeface="+mn-ea"/>
                    <a:cs typeface="Segoe UI" panose="020B0502040204020203" pitchFamily="34" charset="0"/>
                  </a:rPr>
                  <a:t>Visualize</a:t>
                </a:r>
              </a:p>
            </p:txBody>
          </p:sp>
          <p:sp>
            <p:nvSpPr>
              <p:cNvPr id="6" name="Rectangle 5">
                <a:extLst>
                  <a:ext uri="{FF2B5EF4-FFF2-40B4-BE49-F238E27FC236}">
                    <a16:creationId xmlns:a16="http://schemas.microsoft.com/office/drawing/2014/main" id="{4D79AFCD-A4F4-49E1-95E7-6778A1C85A24}"/>
                  </a:ext>
                </a:extLst>
              </p:cNvPr>
              <p:cNvSpPr/>
              <p:nvPr/>
            </p:nvSpPr>
            <p:spPr>
              <a:xfrm>
                <a:off x="2778333" y="1374773"/>
                <a:ext cx="2080024" cy="480131"/>
              </a:xfrm>
              <a:prstGeom prst="rect">
                <a:avLst/>
              </a:prstGeom>
            </p:spPr>
            <p:txBody>
              <a:bodyPr wrap="square" lIns="182880">
                <a:spAutoFit/>
              </a:bodyPr>
              <a:lstStyle/>
              <a:p>
                <a:pPr marL="0" marR="0" lvl="1" indent="0" algn="l" defTabSz="932597" rtl="0" eaLnBrk="1" fontAlgn="auto" latinLnBrk="0" hangingPunct="1">
                  <a:lnSpc>
                    <a:spcPct val="90000"/>
                  </a:lnSpc>
                  <a:spcBef>
                    <a:spcPts val="0"/>
                  </a:spcBef>
                  <a:spcAft>
                    <a:spcPts val="0"/>
                  </a:spcAft>
                  <a:buClrTx/>
                  <a:buSzTx/>
                  <a:buFontTx/>
                  <a:buNone/>
                  <a:tabLst/>
                  <a:defRPr/>
                </a:pPr>
                <a:r>
                  <a:rPr kumimoji="0" lang="en-US" sz="2800" b="0" i="0" u="none" strike="noStrike" kern="1200" cap="none" spc="0" normalizeH="0" baseline="0" noProof="0" dirty="0">
                    <a:ln>
                      <a:noFill/>
                    </a:ln>
                    <a:gradFill>
                      <a:gsLst>
                        <a:gs pos="5439">
                          <a:srgbClr val="353535"/>
                        </a:gs>
                        <a:gs pos="100000">
                          <a:srgbClr val="353535"/>
                        </a:gs>
                      </a:gsLst>
                      <a:lin ang="5400000" scaled="0"/>
                    </a:gradFill>
                    <a:effectLst/>
                    <a:uLnTx/>
                    <a:uFillTx/>
                    <a:latin typeface="Segoe UI Semilight"/>
                    <a:ea typeface="+mn-ea"/>
                    <a:cs typeface="Segoe UI" panose="020B0502040204020203" pitchFamily="34" charset="0"/>
                  </a:rPr>
                  <a:t>Get Data</a:t>
                </a:r>
              </a:p>
            </p:txBody>
          </p:sp>
          <p:sp>
            <p:nvSpPr>
              <p:cNvPr id="7" name="Oval 6">
                <a:extLst>
                  <a:ext uri="{FF2B5EF4-FFF2-40B4-BE49-F238E27FC236}">
                    <a16:creationId xmlns:a16="http://schemas.microsoft.com/office/drawing/2014/main" id="{35EDA6D3-72CD-46DD-A9DF-EA86B8ECC86C}"/>
                  </a:ext>
                </a:extLst>
              </p:cNvPr>
              <p:cNvSpPr/>
              <p:nvPr/>
            </p:nvSpPr>
            <p:spPr bwMode="auto">
              <a:xfrm>
                <a:off x="3039665" y="3269146"/>
                <a:ext cx="978408" cy="978408"/>
              </a:xfrm>
              <a:prstGeom prst="ellipse">
                <a:avLst/>
              </a:prstGeom>
              <a:solidFill>
                <a:srgbClr val="F8F8F8"/>
              </a:solidFill>
              <a:ln w="38100" cap="flat" cmpd="sng" algn="ctr">
                <a:solidFill>
                  <a:srgbClr val="0078D4"/>
                </a:solidFill>
                <a:prstDash val="solid"/>
                <a:headEnd type="none" w="med" len="med"/>
                <a:tailEnd type="none" w="med" len="med"/>
              </a:ln>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8" name="Oval 7">
                <a:extLst>
                  <a:ext uri="{FF2B5EF4-FFF2-40B4-BE49-F238E27FC236}">
                    <a16:creationId xmlns:a16="http://schemas.microsoft.com/office/drawing/2014/main" id="{64B7E3E1-D793-46C4-B924-A2EEC566F159}"/>
                  </a:ext>
                </a:extLst>
              </p:cNvPr>
              <p:cNvSpPr/>
              <p:nvPr/>
            </p:nvSpPr>
            <p:spPr bwMode="auto">
              <a:xfrm>
                <a:off x="1757437" y="1189176"/>
                <a:ext cx="978408" cy="978408"/>
              </a:xfrm>
              <a:prstGeom prst="ellipse">
                <a:avLst/>
              </a:prstGeom>
              <a:solidFill>
                <a:srgbClr val="F8F8F8"/>
              </a:solidFill>
              <a:ln w="38100" cap="flat" cmpd="sng" algn="ctr">
                <a:solidFill>
                  <a:srgbClr val="0078D4"/>
                </a:solidFill>
                <a:prstDash val="solid"/>
                <a:headEnd type="none" w="med" len="med"/>
                <a:tailEnd type="none" w="med" len="med"/>
              </a:ln>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9" name="Oval 8">
                <a:extLst>
                  <a:ext uri="{FF2B5EF4-FFF2-40B4-BE49-F238E27FC236}">
                    <a16:creationId xmlns:a16="http://schemas.microsoft.com/office/drawing/2014/main" id="{C80E71FE-85C6-4C5E-B2C5-F7A0EBCE738A}"/>
                  </a:ext>
                </a:extLst>
              </p:cNvPr>
              <p:cNvSpPr/>
              <p:nvPr/>
            </p:nvSpPr>
            <p:spPr bwMode="auto">
              <a:xfrm>
                <a:off x="2735845" y="2035212"/>
                <a:ext cx="978408" cy="978408"/>
              </a:xfrm>
              <a:prstGeom prst="ellipse">
                <a:avLst/>
              </a:prstGeom>
              <a:solidFill>
                <a:srgbClr val="F8F8F8"/>
              </a:solidFill>
              <a:ln w="38100" cap="flat" cmpd="sng" algn="ctr">
                <a:solidFill>
                  <a:srgbClr val="0078D4"/>
                </a:solidFill>
                <a:prstDash val="solid"/>
                <a:headEnd type="none" w="med" len="med"/>
                <a:tailEnd type="none" w="med" len="med"/>
              </a:ln>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0" name="Oval 9">
                <a:extLst>
                  <a:ext uri="{FF2B5EF4-FFF2-40B4-BE49-F238E27FC236}">
                    <a16:creationId xmlns:a16="http://schemas.microsoft.com/office/drawing/2014/main" id="{5E1F1AD8-EE24-43F9-92C0-9C3005773116}"/>
                  </a:ext>
                </a:extLst>
              </p:cNvPr>
              <p:cNvSpPr/>
              <p:nvPr/>
            </p:nvSpPr>
            <p:spPr bwMode="auto">
              <a:xfrm>
                <a:off x="2735845" y="4497513"/>
                <a:ext cx="978408" cy="978408"/>
              </a:xfrm>
              <a:prstGeom prst="ellipse">
                <a:avLst/>
              </a:prstGeom>
              <a:solidFill>
                <a:srgbClr val="F8F8F8"/>
              </a:solidFill>
              <a:ln w="38100" cap="flat" cmpd="sng" algn="ctr">
                <a:solidFill>
                  <a:srgbClr val="0078D4"/>
                </a:solidFill>
                <a:prstDash val="solid"/>
                <a:headEnd type="none" w="med" len="med"/>
                <a:tailEnd type="none" w="med" len="med"/>
              </a:ln>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1" name="Oval 10">
                <a:extLst>
                  <a:ext uri="{FF2B5EF4-FFF2-40B4-BE49-F238E27FC236}">
                    <a16:creationId xmlns:a16="http://schemas.microsoft.com/office/drawing/2014/main" id="{6C840429-9AD6-488E-9ABA-E40569E7DDD8}"/>
                  </a:ext>
                </a:extLst>
              </p:cNvPr>
              <p:cNvSpPr/>
              <p:nvPr/>
            </p:nvSpPr>
            <p:spPr bwMode="auto">
              <a:xfrm>
                <a:off x="1757437" y="5475921"/>
                <a:ext cx="978408" cy="978408"/>
              </a:xfrm>
              <a:prstGeom prst="ellipse">
                <a:avLst/>
              </a:prstGeom>
              <a:solidFill>
                <a:srgbClr val="F8F8F8"/>
              </a:solidFill>
              <a:ln w="38100" cap="flat" cmpd="sng" algn="ctr">
                <a:solidFill>
                  <a:srgbClr val="0078D4"/>
                </a:solidFill>
                <a:prstDash val="solid"/>
                <a:headEnd type="none" w="med" len="med"/>
                <a:tailEnd type="none" w="med" len="med"/>
              </a:ln>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2" name="Rectangle 11">
                <a:extLst>
                  <a:ext uri="{FF2B5EF4-FFF2-40B4-BE49-F238E27FC236}">
                    <a16:creationId xmlns:a16="http://schemas.microsoft.com/office/drawing/2014/main" id="{5316EEC2-9E77-4289-B9AC-D9B2CC5D94F8}"/>
                  </a:ext>
                </a:extLst>
              </p:cNvPr>
              <p:cNvSpPr/>
              <p:nvPr/>
            </p:nvSpPr>
            <p:spPr>
              <a:xfrm>
                <a:off x="3752039" y="2287134"/>
                <a:ext cx="2080024" cy="480131"/>
              </a:xfrm>
              <a:prstGeom prst="rect">
                <a:avLst/>
              </a:prstGeom>
            </p:spPr>
            <p:txBody>
              <a:bodyPr wrap="square" lIns="182880">
                <a:spAutoFit/>
              </a:bodyPr>
              <a:lstStyle/>
              <a:p>
                <a:pPr marL="0" marR="0" lvl="1" indent="0" algn="l" defTabSz="932597" rtl="0" eaLnBrk="1" fontAlgn="auto" latinLnBrk="0" hangingPunct="1">
                  <a:lnSpc>
                    <a:spcPct val="90000"/>
                  </a:lnSpc>
                  <a:spcBef>
                    <a:spcPts val="0"/>
                  </a:spcBef>
                  <a:spcAft>
                    <a:spcPts val="0"/>
                  </a:spcAft>
                  <a:buClrTx/>
                  <a:buSzTx/>
                  <a:buFontTx/>
                  <a:buNone/>
                  <a:tabLst/>
                  <a:defRPr/>
                </a:pPr>
                <a:r>
                  <a:rPr kumimoji="0" lang="en-US" sz="2800" b="0" i="0" u="none" strike="noStrike" kern="1200" cap="none" spc="0" normalizeH="0" baseline="0" noProof="0" dirty="0">
                    <a:ln>
                      <a:noFill/>
                    </a:ln>
                    <a:gradFill>
                      <a:gsLst>
                        <a:gs pos="5439">
                          <a:srgbClr val="353535"/>
                        </a:gs>
                        <a:gs pos="100000">
                          <a:srgbClr val="353535"/>
                        </a:gs>
                      </a:gsLst>
                      <a:lin ang="5400000" scaled="0"/>
                    </a:gradFill>
                    <a:effectLst/>
                    <a:uLnTx/>
                    <a:uFillTx/>
                    <a:latin typeface="Segoe UI Semilight"/>
                    <a:ea typeface="+mn-ea"/>
                    <a:cs typeface="Segoe UI" panose="020B0502040204020203" pitchFamily="34" charset="0"/>
                  </a:rPr>
                  <a:t>Analyze</a:t>
                </a:r>
              </a:p>
            </p:txBody>
          </p:sp>
          <p:sp>
            <p:nvSpPr>
              <p:cNvPr id="13" name="Rectangle 12">
                <a:extLst>
                  <a:ext uri="{FF2B5EF4-FFF2-40B4-BE49-F238E27FC236}">
                    <a16:creationId xmlns:a16="http://schemas.microsoft.com/office/drawing/2014/main" id="{023C2CF6-CFD0-43FA-A2D5-FE1257AE6F18}"/>
                  </a:ext>
                </a:extLst>
              </p:cNvPr>
              <p:cNvSpPr/>
              <p:nvPr/>
            </p:nvSpPr>
            <p:spPr>
              <a:xfrm>
                <a:off x="4104490" y="3514504"/>
                <a:ext cx="2080024" cy="480131"/>
              </a:xfrm>
              <a:prstGeom prst="rect">
                <a:avLst/>
              </a:prstGeom>
            </p:spPr>
            <p:txBody>
              <a:bodyPr wrap="square" lIns="182880">
                <a:spAutoFit/>
              </a:bodyPr>
              <a:lstStyle/>
              <a:p>
                <a:pPr marL="0" marR="0" lvl="1" indent="0" algn="l" defTabSz="932597" rtl="0" eaLnBrk="1" fontAlgn="auto" latinLnBrk="0" hangingPunct="1">
                  <a:lnSpc>
                    <a:spcPct val="90000"/>
                  </a:lnSpc>
                  <a:spcBef>
                    <a:spcPts val="0"/>
                  </a:spcBef>
                  <a:spcAft>
                    <a:spcPts val="0"/>
                  </a:spcAft>
                  <a:buClrTx/>
                  <a:buSzTx/>
                  <a:buFontTx/>
                  <a:buNone/>
                  <a:tabLst/>
                  <a:defRPr/>
                </a:pPr>
                <a:r>
                  <a:rPr kumimoji="0" lang="en-US" sz="2800" b="0" i="0" u="none" strike="noStrike" kern="1200" cap="none" spc="0" normalizeH="0" baseline="0" noProof="0" dirty="0">
                    <a:ln>
                      <a:noFill/>
                    </a:ln>
                    <a:gradFill>
                      <a:gsLst>
                        <a:gs pos="5439">
                          <a:srgbClr val="353535"/>
                        </a:gs>
                        <a:gs pos="100000">
                          <a:srgbClr val="353535"/>
                        </a:gs>
                      </a:gsLst>
                      <a:lin ang="5400000" scaled="0"/>
                    </a:gradFill>
                    <a:effectLst/>
                    <a:uLnTx/>
                    <a:uFillTx/>
                    <a:latin typeface="Segoe UI Semilight"/>
                    <a:ea typeface="+mn-ea"/>
                    <a:cs typeface="Segoe UI" panose="020B0502040204020203" pitchFamily="34" charset="0"/>
                  </a:rPr>
                  <a:t>Visualize</a:t>
                </a:r>
              </a:p>
            </p:txBody>
          </p:sp>
          <p:sp>
            <p:nvSpPr>
              <p:cNvPr id="14" name="Rectangle 13">
                <a:extLst>
                  <a:ext uri="{FF2B5EF4-FFF2-40B4-BE49-F238E27FC236}">
                    <a16:creationId xmlns:a16="http://schemas.microsoft.com/office/drawing/2014/main" id="{4BA53798-8196-4A82-AB8C-2C974D6551D6}"/>
                  </a:ext>
                </a:extLst>
              </p:cNvPr>
              <p:cNvSpPr/>
              <p:nvPr/>
            </p:nvSpPr>
            <p:spPr>
              <a:xfrm>
                <a:off x="3752039" y="4847237"/>
                <a:ext cx="2080024" cy="480131"/>
              </a:xfrm>
              <a:prstGeom prst="rect">
                <a:avLst/>
              </a:prstGeom>
            </p:spPr>
            <p:txBody>
              <a:bodyPr wrap="square" lIns="182880">
                <a:spAutoFit/>
              </a:bodyPr>
              <a:lstStyle/>
              <a:p>
                <a:pPr marL="0" marR="0" lvl="1" indent="0" algn="l" defTabSz="932597" rtl="0" eaLnBrk="1" fontAlgn="auto" latinLnBrk="0" hangingPunct="1">
                  <a:lnSpc>
                    <a:spcPct val="90000"/>
                  </a:lnSpc>
                  <a:spcBef>
                    <a:spcPts val="0"/>
                  </a:spcBef>
                  <a:spcAft>
                    <a:spcPts val="0"/>
                  </a:spcAft>
                  <a:buClrTx/>
                  <a:buSzTx/>
                  <a:buFontTx/>
                  <a:buNone/>
                  <a:tabLst/>
                  <a:defRPr/>
                </a:pPr>
                <a:r>
                  <a:rPr kumimoji="0" lang="en-US" sz="2800" b="0" i="0" u="none" strike="noStrike" kern="1200" cap="none" spc="0" normalizeH="0" baseline="0" noProof="0" dirty="0">
                    <a:ln>
                      <a:noFill/>
                    </a:ln>
                    <a:gradFill>
                      <a:gsLst>
                        <a:gs pos="5439">
                          <a:srgbClr val="353535"/>
                        </a:gs>
                        <a:gs pos="100000">
                          <a:srgbClr val="353535"/>
                        </a:gs>
                      </a:gsLst>
                      <a:lin ang="5400000" scaled="0"/>
                    </a:gradFill>
                    <a:effectLst/>
                    <a:uLnTx/>
                    <a:uFillTx/>
                    <a:latin typeface="Segoe UI Semilight"/>
                    <a:ea typeface="+mn-ea"/>
                    <a:cs typeface="Segoe UI" panose="020B0502040204020203" pitchFamily="34" charset="0"/>
                  </a:rPr>
                  <a:t>Publish</a:t>
                </a:r>
              </a:p>
            </p:txBody>
          </p:sp>
          <p:sp>
            <p:nvSpPr>
              <p:cNvPr id="15" name="Rectangle 14">
                <a:extLst>
                  <a:ext uri="{FF2B5EF4-FFF2-40B4-BE49-F238E27FC236}">
                    <a16:creationId xmlns:a16="http://schemas.microsoft.com/office/drawing/2014/main" id="{95A96BE5-0147-455F-951A-63BBB26BC8AD}"/>
                  </a:ext>
                </a:extLst>
              </p:cNvPr>
              <p:cNvSpPr/>
              <p:nvPr/>
            </p:nvSpPr>
            <p:spPr>
              <a:xfrm>
                <a:off x="2778333" y="5825645"/>
                <a:ext cx="2080024" cy="480131"/>
              </a:xfrm>
              <a:prstGeom prst="rect">
                <a:avLst/>
              </a:prstGeom>
            </p:spPr>
            <p:txBody>
              <a:bodyPr wrap="square" lIns="182880">
                <a:spAutoFit/>
              </a:bodyPr>
              <a:lstStyle/>
              <a:p>
                <a:pPr marL="0" marR="0" lvl="1" indent="0" algn="l" defTabSz="932597" rtl="0" eaLnBrk="1" fontAlgn="auto" latinLnBrk="0" hangingPunct="1">
                  <a:lnSpc>
                    <a:spcPct val="90000"/>
                  </a:lnSpc>
                  <a:spcBef>
                    <a:spcPts val="0"/>
                  </a:spcBef>
                  <a:spcAft>
                    <a:spcPts val="0"/>
                  </a:spcAft>
                  <a:buClrTx/>
                  <a:buSzTx/>
                  <a:buFontTx/>
                  <a:buNone/>
                  <a:tabLst/>
                  <a:defRPr/>
                </a:pPr>
                <a:r>
                  <a:rPr kumimoji="0" lang="en-US" sz="2800" b="0" i="0" u="none" strike="noStrike" kern="1200" cap="none" spc="0" normalizeH="0" baseline="0" noProof="0" dirty="0">
                    <a:ln>
                      <a:noFill/>
                    </a:ln>
                    <a:gradFill>
                      <a:gsLst>
                        <a:gs pos="5439">
                          <a:srgbClr val="353535"/>
                        </a:gs>
                        <a:gs pos="100000">
                          <a:srgbClr val="353535"/>
                        </a:gs>
                      </a:gsLst>
                      <a:lin ang="5400000" scaled="0"/>
                    </a:gradFill>
                    <a:effectLst/>
                    <a:uLnTx/>
                    <a:uFillTx/>
                    <a:latin typeface="Segoe UI Semilight"/>
                    <a:ea typeface="+mn-ea"/>
                    <a:cs typeface="Segoe UI" panose="020B0502040204020203" pitchFamily="34" charset="0"/>
                  </a:rPr>
                  <a:t>Collaborate</a:t>
                </a:r>
              </a:p>
            </p:txBody>
          </p:sp>
          <p:sp>
            <p:nvSpPr>
              <p:cNvPr id="16" name="Freeform 83">
                <a:extLst>
                  <a:ext uri="{FF2B5EF4-FFF2-40B4-BE49-F238E27FC236}">
                    <a16:creationId xmlns:a16="http://schemas.microsoft.com/office/drawing/2014/main" id="{29A568EC-2C4F-429B-826C-25F54E23DF7F}"/>
                  </a:ext>
                </a:extLst>
              </p:cNvPr>
              <p:cNvSpPr>
                <a:spLocks noEditPoints="1"/>
              </p:cNvSpPr>
              <p:nvPr/>
            </p:nvSpPr>
            <p:spPr bwMode="black">
              <a:xfrm>
                <a:off x="1972270" y="1350074"/>
                <a:ext cx="548741" cy="568652"/>
              </a:xfrm>
              <a:custGeom>
                <a:avLst/>
                <a:gdLst>
                  <a:gd name="T0" fmla="*/ 502 w 2107"/>
                  <a:gd name="T1" fmla="*/ 1162 h 2221"/>
                  <a:gd name="T2" fmla="*/ 239 w 2107"/>
                  <a:gd name="T3" fmla="*/ 2072 h 2221"/>
                  <a:gd name="T4" fmla="*/ 1587 w 2107"/>
                  <a:gd name="T5" fmla="*/ 1800 h 2221"/>
                  <a:gd name="T6" fmla="*/ 1487 w 2107"/>
                  <a:gd name="T7" fmla="*/ 1835 h 2221"/>
                  <a:gd name="T8" fmla="*/ 1579 w 2107"/>
                  <a:gd name="T9" fmla="*/ 1870 h 2221"/>
                  <a:gd name="T10" fmla="*/ 1470 w 2107"/>
                  <a:gd name="T11" fmla="*/ 1847 h 2221"/>
                  <a:gd name="T12" fmla="*/ 983 w 2107"/>
                  <a:gd name="T13" fmla="*/ 1837 h 2221"/>
                  <a:gd name="T14" fmla="*/ 1062 w 2107"/>
                  <a:gd name="T15" fmla="*/ 1872 h 2221"/>
                  <a:gd name="T16" fmla="*/ 956 w 2107"/>
                  <a:gd name="T17" fmla="*/ 1951 h 2221"/>
                  <a:gd name="T18" fmla="*/ 1046 w 2107"/>
                  <a:gd name="T19" fmla="*/ 1970 h 2221"/>
                  <a:gd name="T20" fmla="*/ 820 w 2107"/>
                  <a:gd name="T21" fmla="*/ 1872 h 2221"/>
                  <a:gd name="T22" fmla="*/ 899 w 2107"/>
                  <a:gd name="T23" fmla="*/ 1836 h 2221"/>
                  <a:gd name="T24" fmla="*/ 841 w 2107"/>
                  <a:gd name="T25" fmla="*/ 1886 h 2221"/>
                  <a:gd name="T26" fmla="*/ 905 w 2107"/>
                  <a:gd name="T27" fmla="*/ 1920 h 2221"/>
                  <a:gd name="T28" fmla="*/ 882 w 2107"/>
                  <a:gd name="T29" fmla="*/ 1971 h 2221"/>
                  <a:gd name="T30" fmla="*/ 687 w 2107"/>
                  <a:gd name="T31" fmla="*/ 1847 h 2221"/>
                  <a:gd name="T32" fmla="*/ 780 w 2107"/>
                  <a:gd name="T33" fmla="*/ 1844 h 2221"/>
                  <a:gd name="T34" fmla="*/ 760 w 2107"/>
                  <a:gd name="T35" fmla="*/ 1882 h 2221"/>
                  <a:gd name="T36" fmla="*/ 703 w 2107"/>
                  <a:gd name="T37" fmla="*/ 1912 h 2221"/>
                  <a:gd name="T38" fmla="*/ 682 w 2107"/>
                  <a:gd name="T39" fmla="*/ 1972 h 2221"/>
                  <a:gd name="T40" fmla="*/ 647 w 2107"/>
                  <a:gd name="T41" fmla="*/ 1928 h 2221"/>
                  <a:gd name="T42" fmla="*/ 631 w 2107"/>
                  <a:gd name="T43" fmla="*/ 1862 h 2221"/>
                  <a:gd name="T44" fmla="*/ 545 w 2107"/>
                  <a:gd name="T45" fmla="*/ 2017 h 2221"/>
                  <a:gd name="T46" fmla="*/ 416 w 2107"/>
                  <a:gd name="T47" fmla="*/ 2078 h 2221"/>
                  <a:gd name="T48" fmla="*/ 435 w 2107"/>
                  <a:gd name="T49" fmla="*/ 2014 h 2221"/>
                  <a:gd name="T50" fmla="*/ 538 w 2107"/>
                  <a:gd name="T51" fmla="*/ 2006 h 2221"/>
                  <a:gd name="T52" fmla="*/ 520 w 2107"/>
                  <a:gd name="T53" fmla="*/ 1973 h 2221"/>
                  <a:gd name="T54" fmla="*/ 490 w 2107"/>
                  <a:gd name="T55" fmla="*/ 1930 h 2221"/>
                  <a:gd name="T56" fmla="*/ 587 w 2107"/>
                  <a:gd name="T57" fmla="*/ 1913 h 2221"/>
                  <a:gd name="T58" fmla="*/ 1055 w 2107"/>
                  <a:gd name="T59" fmla="*/ 2071 h 2221"/>
                  <a:gd name="T60" fmla="*/ 605 w 2107"/>
                  <a:gd name="T61" fmla="*/ 2078 h 2221"/>
                  <a:gd name="T62" fmla="*/ 613 w 2107"/>
                  <a:gd name="T63" fmla="*/ 2010 h 2221"/>
                  <a:gd name="T64" fmla="*/ 1046 w 2107"/>
                  <a:gd name="T65" fmla="*/ 2003 h 2221"/>
                  <a:gd name="T66" fmla="*/ 1113 w 2107"/>
                  <a:gd name="T67" fmla="*/ 1877 h 2221"/>
                  <a:gd name="T68" fmla="*/ 1176 w 2107"/>
                  <a:gd name="T69" fmla="*/ 1835 h 2221"/>
                  <a:gd name="T70" fmla="*/ 1137 w 2107"/>
                  <a:gd name="T71" fmla="*/ 1885 h 2221"/>
                  <a:gd name="T72" fmla="*/ 1115 w 2107"/>
                  <a:gd name="T73" fmla="*/ 1926 h 2221"/>
                  <a:gd name="T74" fmla="*/ 1215 w 2107"/>
                  <a:gd name="T75" fmla="*/ 1968 h 2221"/>
                  <a:gd name="T76" fmla="*/ 1135 w 2107"/>
                  <a:gd name="T77" fmla="*/ 1970 h 2221"/>
                  <a:gd name="T78" fmla="*/ 1146 w 2107"/>
                  <a:gd name="T79" fmla="*/ 2075 h 2221"/>
                  <a:gd name="T80" fmla="*/ 1122 w 2107"/>
                  <a:gd name="T81" fmla="*/ 2019 h 2221"/>
                  <a:gd name="T82" fmla="*/ 1139 w 2107"/>
                  <a:gd name="T83" fmla="*/ 2003 h 2221"/>
                  <a:gd name="T84" fmla="*/ 1217 w 2107"/>
                  <a:gd name="T85" fmla="*/ 2003 h 2221"/>
                  <a:gd name="T86" fmla="*/ 1337 w 2107"/>
                  <a:gd name="T87" fmla="*/ 1868 h 2221"/>
                  <a:gd name="T88" fmla="*/ 1411 w 2107"/>
                  <a:gd name="T89" fmla="*/ 1838 h 2221"/>
                  <a:gd name="T90" fmla="*/ 1425 w 2107"/>
                  <a:gd name="T91" fmla="*/ 1883 h 2221"/>
                  <a:gd name="T92" fmla="*/ 1359 w 2107"/>
                  <a:gd name="T93" fmla="*/ 1927 h 2221"/>
                  <a:gd name="T94" fmla="*/ 1476 w 2107"/>
                  <a:gd name="T95" fmla="*/ 1956 h 2221"/>
                  <a:gd name="T96" fmla="*/ 1461 w 2107"/>
                  <a:gd name="T97" fmla="*/ 1970 h 2221"/>
                  <a:gd name="T98" fmla="*/ 1511 w 2107"/>
                  <a:gd name="T99" fmla="*/ 2075 h 2221"/>
                  <a:gd name="T100" fmla="*/ 1393 w 2107"/>
                  <a:gd name="T101" fmla="*/ 2019 h 2221"/>
                  <a:gd name="T102" fmla="*/ 1475 w 2107"/>
                  <a:gd name="T103" fmla="*/ 2001 h 2221"/>
                  <a:gd name="T104" fmla="*/ 1681 w 2107"/>
                  <a:gd name="T105" fmla="*/ 2018 h 2221"/>
                  <a:gd name="T106" fmla="*/ 1623 w 2107"/>
                  <a:gd name="T107" fmla="*/ 2075 h 2221"/>
                  <a:gd name="T108" fmla="*/ 1639 w 2107"/>
                  <a:gd name="T109" fmla="*/ 2000 h 2221"/>
                  <a:gd name="T110" fmla="*/ 1630 w 2107"/>
                  <a:gd name="T111" fmla="*/ 1969 h 2221"/>
                  <a:gd name="T112" fmla="*/ 1532 w 2107"/>
                  <a:gd name="T113" fmla="*/ 1910 h 2221"/>
                  <a:gd name="T114" fmla="*/ 933 w 2107"/>
                  <a:gd name="T115" fmla="*/ 1308 h 2221"/>
                  <a:gd name="T116" fmla="*/ 9 w 2107"/>
                  <a:gd name="T117" fmla="*/ 909 h 2221"/>
                  <a:gd name="T118" fmla="*/ 413 w 2107"/>
                  <a:gd name="T119" fmla="*/ 386 h 2221"/>
                  <a:gd name="T120" fmla="*/ 1700 w 2107"/>
                  <a:gd name="T121" fmla="*/ 556 h 2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107" h="2221">
                    <a:moveTo>
                      <a:pt x="2107" y="809"/>
                    </a:moveTo>
                    <a:cubicBezTo>
                      <a:pt x="2106" y="786"/>
                      <a:pt x="2103" y="764"/>
                      <a:pt x="2098" y="742"/>
                    </a:cubicBezTo>
                    <a:cubicBezTo>
                      <a:pt x="2098" y="745"/>
                      <a:pt x="2098" y="747"/>
                      <a:pt x="2098" y="749"/>
                    </a:cubicBezTo>
                    <a:cubicBezTo>
                      <a:pt x="2096" y="810"/>
                      <a:pt x="2076" y="869"/>
                      <a:pt x="2040" y="926"/>
                    </a:cubicBezTo>
                    <a:cubicBezTo>
                      <a:pt x="2018" y="961"/>
                      <a:pt x="1988" y="995"/>
                      <a:pt x="1953" y="1027"/>
                    </a:cubicBezTo>
                    <a:cubicBezTo>
                      <a:pt x="1918" y="1064"/>
                      <a:pt x="1873" y="1098"/>
                      <a:pt x="1819" y="1131"/>
                    </a:cubicBezTo>
                    <a:cubicBezTo>
                      <a:pt x="1777" y="1156"/>
                      <a:pt x="1731" y="1178"/>
                      <a:pt x="1682" y="1198"/>
                    </a:cubicBezTo>
                    <a:cubicBezTo>
                      <a:pt x="1682" y="1061"/>
                      <a:pt x="1682" y="1061"/>
                      <a:pt x="1682" y="1061"/>
                    </a:cubicBezTo>
                    <a:cubicBezTo>
                      <a:pt x="1682" y="1059"/>
                      <a:pt x="1682" y="1058"/>
                      <a:pt x="1682" y="1056"/>
                    </a:cubicBezTo>
                    <a:cubicBezTo>
                      <a:pt x="1680" y="988"/>
                      <a:pt x="1624" y="933"/>
                      <a:pt x="1554" y="933"/>
                    </a:cubicBezTo>
                    <a:cubicBezTo>
                      <a:pt x="555" y="933"/>
                      <a:pt x="555" y="933"/>
                      <a:pt x="555" y="933"/>
                    </a:cubicBezTo>
                    <a:cubicBezTo>
                      <a:pt x="484" y="933"/>
                      <a:pt x="426" y="990"/>
                      <a:pt x="426" y="1061"/>
                    </a:cubicBezTo>
                    <a:cubicBezTo>
                      <a:pt x="426" y="1141"/>
                      <a:pt x="426" y="1141"/>
                      <a:pt x="426" y="1141"/>
                    </a:cubicBezTo>
                    <a:cubicBezTo>
                      <a:pt x="430" y="1142"/>
                      <a:pt x="430" y="1142"/>
                      <a:pt x="430" y="1142"/>
                    </a:cubicBezTo>
                    <a:cubicBezTo>
                      <a:pt x="430" y="1143"/>
                      <a:pt x="459" y="1152"/>
                      <a:pt x="502" y="1162"/>
                    </a:cubicBezTo>
                    <a:cubicBezTo>
                      <a:pt x="502" y="1069"/>
                      <a:pt x="502" y="1069"/>
                      <a:pt x="502" y="1069"/>
                    </a:cubicBezTo>
                    <a:cubicBezTo>
                      <a:pt x="502" y="1032"/>
                      <a:pt x="531" y="1003"/>
                      <a:pt x="568" y="1003"/>
                    </a:cubicBezTo>
                    <a:cubicBezTo>
                      <a:pt x="1541" y="1003"/>
                      <a:pt x="1541" y="1003"/>
                      <a:pt x="1541" y="1003"/>
                    </a:cubicBezTo>
                    <a:cubicBezTo>
                      <a:pt x="1577" y="1003"/>
                      <a:pt x="1607" y="1032"/>
                      <a:pt x="1607" y="1069"/>
                    </a:cubicBezTo>
                    <a:cubicBezTo>
                      <a:pt x="1607" y="1668"/>
                      <a:pt x="1607" y="1668"/>
                      <a:pt x="1607" y="1668"/>
                    </a:cubicBezTo>
                    <a:cubicBezTo>
                      <a:pt x="1607" y="1704"/>
                      <a:pt x="1577" y="1734"/>
                      <a:pt x="1541" y="1734"/>
                    </a:cubicBezTo>
                    <a:cubicBezTo>
                      <a:pt x="568" y="1734"/>
                      <a:pt x="568" y="1734"/>
                      <a:pt x="568" y="1734"/>
                    </a:cubicBezTo>
                    <a:cubicBezTo>
                      <a:pt x="531" y="1734"/>
                      <a:pt x="502" y="1704"/>
                      <a:pt x="502" y="1668"/>
                    </a:cubicBezTo>
                    <a:cubicBezTo>
                      <a:pt x="502" y="1541"/>
                      <a:pt x="502" y="1541"/>
                      <a:pt x="502" y="1541"/>
                    </a:cubicBezTo>
                    <a:cubicBezTo>
                      <a:pt x="476" y="1535"/>
                      <a:pt x="451" y="1528"/>
                      <a:pt x="426" y="1520"/>
                    </a:cubicBezTo>
                    <a:cubicBezTo>
                      <a:pt x="426" y="1676"/>
                      <a:pt x="426" y="1676"/>
                      <a:pt x="426" y="1676"/>
                    </a:cubicBezTo>
                    <a:cubicBezTo>
                      <a:pt x="426" y="1736"/>
                      <a:pt x="467" y="1786"/>
                      <a:pt x="523" y="1800"/>
                    </a:cubicBezTo>
                    <a:cubicBezTo>
                      <a:pt x="491" y="1802"/>
                      <a:pt x="456" y="1813"/>
                      <a:pt x="435" y="1837"/>
                    </a:cubicBezTo>
                    <a:cubicBezTo>
                      <a:pt x="419" y="1857"/>
                      <a:pt x="403" y="1876"/>
                      <a:pt x="387" y="1895"/>
                    </a:cubicBezTo>
                    <a:cubicBezTo>
                      <a:pt x="337" y="1954"/>
                      <a:pt x="288" y="2013"/>
                      <a:pt x="239" y="2072"/>
                    </a:cubicBezTo>
                    <a:cubicBezTo>
                      <a:pt x="227" y="2086"/>
                      <a:pt x="203" y="2107"/>
                      <a:pt x="203" y="2127"/>
                    </a:cubicBezTo>
                    <a:cubicBezTo>
                      <a:pt x="203" y="2183"/>
                      <a:pt x="203" y="2183"/>
                      <a:pt x="203" y="2183"/>
                    </a:cubicBezTo>
                    <a:cubicBezTo>
                      <a:pt x="204" y="2190"/>
                      <a:pt x="206" y="2197"/>
                      <a:pt x="209" y="2202"/>
                    </a:cubicBezTo>
                    <a:cubicBezTo>
                      <a:pt x="222" y="2220"/>
                      <a:pt x="247" y="2221"/>
                      <a:pt x="267" y="2221"/>
                    </a:cubicBezTo>
                    <a:cubicBezTo>
                      <a:pt x="295" y="2221"/>
                      <a:pt x="1759" y="2221"/>
                      <a:pt x="1804" y="2221"/>
                    </a:cubicBezTo>
                    <a:cubicBezTo>
                      <a:pt x="1826" y="2221"/>
                      <a:pt x="1850" y="2219"/>
                      <a:pt x="1871" y="2214"/>
                    </a:cubicBezTo>
                    <a:cubicBezTo>
                      <a:pt x="1886" y="2211"/>
                      <a:pt x="1903" y="2203"/>
                      <a:pt x="1905" y="2186"/>
                    </a:cubicBezTo>
                    <a:cubicBezTo>
                      <a:pt x="1905" y="2126"/>
                      <a:pt x="1905" y="2126"/>
                      <a:pt x="1905" y="2126"/>
                    </a:cubicBezTo>
                    <a:cubicBezTo>
                      <a:pt x="1907" y="2113"/>
                      <a:pt x="1899" y="2100"/>
                      <a:pt x="1891" y="2091"/>
                    </a:cubicBezTo>
                    <a:cubicBezTo>
                      <a:pt x="1887" y="2086"/>
                      <a:pt x="1883" y="2081"/>
                      <a:pt x="1879" y="2077"/>
                    </a:cubicBezTo>
                    <a:cubicBezTo>
                      <a:pt x="1858" y="2052"/>
                      <a:pt x="1837" y="2027"/>
                      <a:pt x="1816" y="2003"/>
                    </a:cubicBezTo>
                    <a:cubicBezTo>
                      <a:pt x="1770" y="1948"/>
                      <a:pt x="1724" y="1894"/>
                      <a:pt x="1678" y="1840"/>
                    </a:cubicBezTo>
                    <a:cubicBezTo>
                      <a:pt x="1676" y="1837"/>
                      <a:pt x="1674" y="1834"/>
                      <a:pt x="1671" y="1832"/>
                    </a:cubicBezTo>
                    <a:cubicBezTo>
                      <a:pt x="1662" y="1820"/>
                      <a:pt x="1647" y="1813"/>
                      <a:pt x="1633" y="1809"/>
                    </a:cubicBezTo>
                    <a:cubicBezTo>
                      <a:pt x="1618" y="1804"/>
                      <a:pt x="1603" y="1801"/>
                      <a:pt x="1587" y="1800"/>
                    </a:cubicBezTo>
                    <a:cubicBezTo>
                      <a:pt x="1642" y="1785"/>
                      <a:pt x="1682" y="1735"/>
                      <a:pt x="1682" y="1676"/>
                    </a:cubicBezTo>
                    <a:cubicBezTo>
                      <a:pt x="1682" y="1462"/>
                      <a:pt x="1682" y="1462"/>
                      <a:pt x="1682" y="1462"/>
                    </a:cubicBezTo>
                    <a:cubicBezTo>
                      <a:pt x="1698" y="1455"/>
                      <a:pt x="1714" y="1448"/>
                      <a:pt x="1730" y="1441"/>
                    </a:cubicBezTo>
                    <a:cubicBezTo>
                      <a:pt x="1801" y="1408"/>
                      <a:pt x="1863" y="1368"/>
                      <a:pt x="1916" y="1325"/>
                    </a:cubicBezTo>
                    <a:cubicBezTo>
                      <a:pt x="1946" y="1300"/>
                      <a:pt x="1972" y="1273"/>
                      <a:pt x="1995" y="1246"/>
                    </a:cubicBezTo>
                    <a:cubicBezTo>
                      <a:pt x="2018" y="1218"/>
                      <a:pt x="2037" y="1187"/>
                      <a:pt x="2054" y="1154"/>
                    </a:cubicBezTo>
                    <a:cubicBezTo>
                      <a:pt x="2068" y="1124"/>
                      <a:pt x="2079" y="1090"/>
                      <a:pt x="2084" y="1054"/>
                    </a:cubicBezTo>
                    <a:cubicBezTo>
                      <a:pt x="2086" y="1040"/>
                      <a:pt x="2087" y="1026"/>
                      <a:pt x="2089" y="1013"/>
                    </a:cubicBezTo>
                    <a:cubicBezTo>
                      <a:pt x="2089" y="1008"/>
                      <a:pt x="2090" y="1003"/>
                      <a:pt x="2090" y="998"/>
                    </a:cubicBezTo>
                    <a:cubicBezTo>
                      <a:pt x="2102" y="877"/>
                      <a:pt x="2102" y="877"/>
                      <a:pt x="2102" y="877"/>
                    </a:cubicBezTo>
                    <a:cubicBezTo>
                      <a:pt x="2103" y="874"/>
                      <a:pt x="2103" y="870"/>
                      <a:pt x="2103" y="867"/>
                    </a:cubicBezTo>
                    <a:cubicBezTo>
                      <a:pt x="2105" y="848"/>
                      <a:pt x="2107" y="829"/>
                      <a:pt x="2107" y="809"/>
                    </a:cubicBezTo>
                    <a:close/>
                    <a:moveTo>
                      <a:pt x="1474" y="1837"/>
                    </a:moveTo>
                    <a:cubicBezTo>
                      <a:pt x="1475" y="1836"/>
                      <a:pt x="1476" y="1836"/>
                      <a:pt x="1478" y="1836"/>
                    </a:cubicBezTo>
                    <a:cubicBezTo>
                      <a:pt x="1481" y="1835"/>
                      <a:pt x="1483" y="1835"/>
                      <a:pt x="1487" y="1835"/>
                    </a:cubicBezTo>
                    <a:cubicBezTo>
                      <a:pt x="1492" y="1835"/>
                      <a:pt x="1492" y="1835"/>
                      <a:pt x="1492" y="1835"/>
                    </a:cubicBezTo>
                    <a:cubicBezTo>
                      <a:pt x="1492" y="1835"/>
                      <a:pt x="1492" y="1835"/>
                      <a:pt x="1492" y="1835"/>
                    </a:cubicBezTo>
                    <a:cubicBezTo>
                      <a:pt x="1502" y="1835"/>
                      <a:pt x="1511" y="1835"/>
                      <a:pt x="1521" y="1835"/>
                    </a:cubicBezTo>
                    <a:cubicBezTo>
                      <a:pt x="1521" y="1835"/>
                      <a:pt x="1521" y="1835"/>
                      <a:pt x="1521" y="1835"/>
                    </a:cubicBezTo>
                    <a:cubicBezTo>
                      <a:pt x="1531" y="1835"/>
                      <a:pt x="1531" y="1835"/>
                      <a:pt x="1531" y="1835"/>
                    </a:cubicBezTo>
                    <a:cubicBezTo>
                      <a:pt x="1534" y="1834"/>
                      <a:pt x="1538" y="1835"/>
                      <a:pt x="1541" y="1835"/>
                    </a:cubicBezTo>
                    <a:cubicBezTo>
                      <a:pt x="1543" y="1836"/>
                      <a:pt x="1546" y="1836"/>
                      <a:pt x="1548" y="1837"/>
                    </a:cubicBezTo>
                    <a:cubicBezTo>
                      <a:pt x="1548" y="1837"/>
                      <a:pt x="1548" y="1837"/>
                      <a:pt x="1548" y="1837"/>
                    </a:cubicBezTo>
                    <a:cubicBezTo>
                      <a:pt x="1549" y="1837"/>
                      <a:pt x="1549" y="1838"/>
                      <a:pt x="1549" y="1838"/>
                    </a:cubicBezTo>
                    <a:cubicBezTo>
                      <a:pt x="1550" y="1838"/>
                      <a:pt x="1550" y="1838"/>
                      <a:pt x="1550" y="1838"/>
                    </a:cubicBezTo>
                    <a:cubicBezTo>
                      <a:pt x="1553" y="1839"/>
                      <a:pt x="1556" y="1840"/>
                      <a:pt x="1558" y="1842"/>
                    </a:cubicBezTo>
                    <a:cubicBezTo>
                      <a:pt x="1560" y="1843"/>
                      <a:pt x="1562" y="1845"/>
                      <a:pt x="1563" y="1847"/>
                    </a:cubicBezTo>
                    <a:cubicBezTo>
                      <a:pt x="1571" y="1858"/>
                      <a:pt x="1571" y="1858"/>
                      <a:pt x="1571" y="1858"/>
                    </a:cubicBezTo>
                    <a:cubicBezTo>
                      <a:pt x="1573" y="1861"/>
                      <a:pt x="1577" y="1865"/>
                      <a:pt x="1579" y="1870"/>
                    </a:cubicBezTo>
                    <a:cubicBezTo>
                      <a:pt x="1579" y="1870"/>
                      <a:pt x="1579" y="1870"/>
                      <a:pt x="1579" y="1870"/>
                    </a:cubicBezTo>
                    <a:cubicBezTo>
                      <a:pt x="1581" y="1872"/>
                      <a:pt x="1581" y="1874"/>
                      <a:pt x="1581" y="1876"/>
                    </a:cubicBezTo>
                    <a:cubicBezTo>
                      <a:pt x="1581" y="1877"/>
                      <a:pt x="1580" y="1878"/>
                      <a:pt x="1579" y="1879"/>
                    </a:cubicBezTo>
                    <a:cubicBezTo>
                      <a:pt x="1579" y="1879"/>
                      <a:pt x="1579" y="1880"/>
                      <a:pt x="1579" y="1880"/>
                    </a:cubicBezTo>
                    <a:cubicBezTo>
                      <a:pt x="1579" y="1880"/>
                      <a:pt x="1579" y="1880"/>
                      <a:pt x="1579" y="1880"/>
                    </a:cubicBezTo>
                    <a:cubicBezTo>
                      <a:pt x="1578" y="1880"/>
                      <a:pt x="1578" y="1880"/>
                      <a:pt x="1578" y="1880"/>
                    </a:cubicBezTo>
                    <a:cubicBezTo>
                      <a:pt x="1578" y="1880"/>
                      <a:pt x="1578" y="1881"/>
                      <a:pt x="1577" y="1881"/>
                    </a:cubicBezTo>
                    <a:cubicBezTo>
                      <a:pt x="1577" y="1881"/>
                      <a:pt x="1577" y="1881"/>
                      <a:pt x="1576" y="1881"/>
                    </a:cubicBezTo>
                    <a:cubicBezTo>
                      <a:pt x="1576" y="1881"/>
                      <a:pt x="1576" y="1882"/>
                      <a:pt x="1575" y="1882"/>
                    </a:cubicBezTo>
                    <a:cubicBezTo>
                      <a:pt x="1569" y="1885"/>
                      <a:pt x="1560" y="1884"/>
                      <a:pt x="1553" y="1884"/>
                    </a:cubicBezTo>
                    <a:cubicBezTo>
                      <a:pt x="1516" y="1884"/>
                      <a:pt x="1516" y="1884"/>
                      <a:pt x="1516" y="1884"/>
                    </a:cubicBezTo>
                    <a:cubicBezTo>
                      <a:pt x="1509" y="1884"/>
                      <a:pt x="1501" y="1883"/>
                      <a:pt x="1494" y="1879"/>
                    </a:cubicBezTo>
                    <a:cubicBezTo>
                      <a:pt x="1492" y="1878"/>
                      <a:pt x="1490" y="1877"/>
                      <a:pt x="1488" y="1876"/>
                    </a:cubicBezTo>
                    <a:cubicBezTo>
                      <a:pt x="1486" y="1874"/>
                      <a:pt x="1484" y="1872"/>
                      <a:pt x="1483" y="1871"/>
                    </a:cubicBezTo>
                    <a:cubicBezTo>
                      <a:pt x="1481" y="1868"/>
                      <a:pt x="1481" y="1868"/>
                      <a:pt x="1481" y="1868"/>
                    </a:cubicBezTo>
                    <a:cubicBezTo>
                      <a:pt x="1478" y="1861"/>
                      <a:pt x="1473" y="1854"/>
                      <a:pt x="1470" y="1847"/>
                    </a:cubicBezTo>
                    <a:cubicBezTo>
                      <a:pt x="1467" y="1842"/>
                      <a:pt x="1469" y="1839"/>
                      <a:pt x="1474" y="1837"/>
                    </a:cubicBezTo>
                    <a:close/>
                    <a:moveTo>
                      <a:pt x="965" y="1871"/>
                    </a:moveTo>
                    <a:cubicBezTo>
                      <a:pt x="966" y="1869"/>
                      <a:pt x="966" y="1868"/>
                      <a:pt x="966" y="1866"/>
                    </a:cubicBezTo>
                    <a:cubicBezTo>
                      <a:pt x="966" y="1866"/>
                      <a:pt x="966" y="1866"/>
                      <a:pt x="966" y="1866"/>
                    </a:cubicBezTo>
                    <a:cubicBezTo>
                      <a:pt x="967" y="1861"/>
                      <a:pt x="966" y="1855"/>
                      <a:pt x="968" y="1850"/>
                    </a:cubicBezTo>
                    <a:cubicBezTo>
                      <a:pt x="968" y="1848"/>
                      <a:pt x="968" y="1848"/>
                      <a:pt x="968" y="1848"/>
                    </a:cubicBezTo>
                    <a:cubicBezTo>
                      <a:pt x="968" y="1846"/>
                      <a:pt x="969" y="1845"/>
                      <a:pt x="970" y="1843"/>
                    </a:cubicBezTo>
                    <a:cubicBezTo>
                      <a:pt x="971" y="1842"/>
                      <a:pt x="973" y="1841"/>
                      <a:pt x="974" y="1841"/>
                    </a:cubicBezTo>
                    <a:cubicBezTo>
                      <a:pt x="974" y="1840"/>
                      <a:pt x="974" y="1840"/>
                      <a:pt x="974" y="1840"/>
                    </a:cubicBezTo>
                    <a:cubicBezTo>
                      <a:pt x="975" y="1840"/>
                      <a:pt x="975" y="1840"/>
                      <a:pt x="975" y="1840"/>
                    </a:cubicBezTo>
                    <a:cubicBezTo>
                      <a:pt x="976" y="1840"/>
                      <a:pt x="976" y="1839"/>
                      <a:pt x="976" y="1839"/>
                    </a:cubicBezTo>
                    <a:cubicBezTo>
                      <a:pt x="976" y="1839"/>
                      <a:pt x="977" y="1839"/>
                      <a:pt x="977" y="1839"/>
                    </a:cubicBezTo>
                    <a:cubicBezTo>
                      <a:pt x="978" y="1839"/>
                      <a:pt x="978" y="1838"/>
                      <a:pt x="979" y="1838"/>
                    </a:cubicBezTo>
                    <a:cubicBezTo>
                      <a:pt x="980" y="1838"/>
                      <a:pt x="980" y="1838"/>
                      <a:pt x="980" y="1838"/>
                    </a:cubicBezTo>
                    <a:cubicBezTo>
                      <a:pt x="981" y="1837"/>
                      <a:pt x="982" y="1837"/>
                      <a:pt x="983" y="1837"/>
                    </a:cubicBezTo>
                    <a:cubicBezTo>
                      <a:pt x="983" y="1837"/>
                      <a:pt x="984" y="1837"/>
                      <a:pt x="984" y="1837"/>
                    </a:cubicBezTo>
                    <a:cubicBezTo>
                      <a:pt x="984" y="1837"/>
                      <a:pt x="984" y="1837"/>
                      <a:pt x="985" y="1837"/>
                    </a:cubicBezTo>
                    <a:cubicBezTo>
                      <a:pt x="985" y="1837"/>
                      <a:pt x="985" y="1837"/>
                      <a:pt x="986" y="1836"/>
                    </a:cubicBezTo>
                    <a:cubicBezTo>
                      <a:pt x="988" y="1836"/>
                      <a:pt x="991" y="1836"/>
                      <a:pt x="993" y="1836"/>
                    </a:cubicBezTo>
                    <a:cubicBezTo>
                      <a:pt x="995" y="1836"/>
                      <a:pt x="995" y="1836"/>
                      <a:pt x="995" y="1836"/>
                    </a:cubicBezTo>
                    <a:cubicBezTo>
                      <a:pt x="998" y="1836"/>
                      <a:pt x="1000" y="1836"/>
                      <a:pt x="1003" y="1836"/>
                    </a:cubicBezTo>
                    <a:cubicBezTo>
                      <a:pt x="1038" y="1836"/>
                      <a:pt x="1038" y="1836"/>
                      <a:pt x="1038" y="1836"/>
                    </a:cubicBezTo>
                    <a:cubicBezTo>
                      <a:pt x="1038" y="1836"/>
                      <a:pt x="1039" y="1836"/>
                      <a:pt x="1040" y="1836"/>
                    </a:cubicBezTo>
                    <a:cubicBezTo>
                      <a:pt x="1040" y="1836"/>
                      <a:pt x="1040" y="1836"/>
                      <a:pt x="1041" y="1836"/>
                    </a:cubicBezTo>
                    <a:cubicBezTo>
                      <a:pt x="1042" y="1836"/>
                      <a:pt x="1042" y="1836"/>
                      <a:pt x="1043" y="1836"/>
                    </a:cubicBezTo>
                    <a:cubicBezTo>
                      <a:pt x="1050" y="1837"/>
                      <a:pt x="1058" y="1839"/>
                      <a:pt x="1061" y="1844"/>
                    </a:cubicBezTo>
                    <a:cubicBezTo>
                      <a:pt x="1061" y="1845"/>
                      <a:pt x="1061" y="1845"/>
                      <a:pt x="1061" y="1846"/>
                    </a:cubicBezTo>
                    <a:cubicBezTo>
                      <a:pt x="1061" y="1846"/>
                      <a:pt x="1061" y="1846"/>
                      <a:pt x="1061" y="1846"/>
                    </a:cubicBezTo>
                    <a:cubicBezTo>
                      <a:pt x="1063" y="1853"/>
                      <a:pt x="1062" y="1863"/>
                      <a:pt x="1062" y="1870"/>
                    </a:cubicBezTo>
                    <a:cubicBezTo>
                      <a:pt x="1062" y="1872"/>
                      <a:pt x="1062" y="1872"/>
                      <a:pt x="1062" y="1872"/>
                    </a:cubicBezTo>
                    <a:cubicBezTo>
                      <a:pt x="1062" y="1873"/>
                      <a:pt x="1062" y="1874"/>
                      <a:pt x="1061" y="1876"/>
                    </a:cubicBezTo>
                    <a:cubicBezTo>
                      <a:pt x="1054" y="1889"/>
                      <a:pt x="1022" y="1885"/>
                      <a:pt x="1010" y="1885"/>
                    </a:cubicBezTo>
                    <a:cubicBezTo>
                      <a:pt x="1003" y="1885"/>
                      <a:pt x="996" y="1885"/>
                      <a:pt x="989" y="1885"/>
                    </a:cubicBezTo>
                    <a:cubicBezTo>
                      <a:pt x="983" y="1885"/>
                      <a:pt x="974" y="1884"/>
                      <a:pt x="969" y="1879"/>
                    </a:cubicBezTo>
                    <a:cubicBezTo>
                      <a:pt x="969" y="1879"/>
                      <a:pt x="969" y="1879"/>
                      <a:pt x="968" y="1879"/>
                    </a:cubicBezTo>
                    <a:cubicBezTo>
                      <a:pt x="968" y="1879"/>
                      <a:pt x="968" y="1878"/>
                      <a:pt x="968" y="1878"/>
                    </a:cubicBezTo>
                    <a:cubicBezTo>
                      <a:pt x="967" y="1878"/>
                      <a:pt x="967" y="1878"/>
                      <a:pt x="967" y="1877"/>
                    </a:cubicBezTo>
                    <a:cubicBezTo>
                      <a:pt x="967" y="1877"/>
                      <a:pt x="967" y="1877"/>
                      <a:pt x="967" y="1877"/>
                    </a:cubicBezTo>
                    <a:cubicBezTo>
                      <a:pt x="967" y="1877"/>
                      <a:pt x="967" y="1877"/>
                      <a:pt x="967" y="1877"/>
                    </a:cubicBezTo>
                    <a:cubicBezTo>
                      <a:pt x="966" y="1876"/>
                      <a:pt x="966" y="1876"/>
                      <a:pt x="966" y="1875"/>
                    </a:cubicBezTo>
                    <a:cubicBezTo>
                      <a:pt x="965" y="1874"/>
                      <a:pt x="965" y="1873"/>
                      <a:pt x="965" y="1872"/>
                    </a:cubicBezTo>
                    <a:lnTo>
                      <a:pt x="965" y="1871"/>
                    </a:lnTo>
                    <a:close/>
                    <a:moveTo>
                      <a:pt x="956" y="1955"/>
                    </a:moveTo>
                    <a:cubicBezTo>
                      <a:pt x="956" y="1952"/>
                      <a:pt x="956" y="1952"/>
                      <a:pt x="956" y="1952"/>
                    </a:cubicBezTo>
                    <a:cubicBezTo>
                      <a:pt x="956" y="1952"/>
                      <a:pt x="956" y="1951"/>
                      <a:pt x="956" y="1951"/>
                    </a:cubicBezTo>
                    <a:cubicBezTo>
                      <a:pt x="957" y="1943"/>
                      <a:pt x="958" y="1935"/>
                      <a:pt x="959" y="1926"/>
                    </a:cubicBezTo>
                    <a:cubicBezTo>
                      <a:pt x="959" y="1926"/>
                      <a:pt x="959" y="1926"/>
                      <a:pt x="959" y="1926"/>
                    </a:cubicBezTo>
                    <a:cubicBezTo>
                      <a:pt x="959" y="1926"/>
                      <a:pt x="959" y="1926"/>
                      <a:pt x="959" y="1925"/>
                    </a:cubicBezTo>
                    <a:cubicBezTo>
                      <a:pt x="963" y="1907"/>
                      <a:pt x="999" y="1911"/>
                      <a:pt x="1013" y="1911"/>
                    </a:cubicBezTo>
                    <a:cubicBezTo>
                      <a:pt x="1025" y="1911"/>
                      <a:pt x="1055" y="1908"/>
                      <a:pt x="1061" y="1921"/>
                    </a:cubicBezTo>
                    <a:cubicBezTo>
                      <a:pt x="1062" y="1923"/>
                      <a:pt x="1063" y="1924"/>
                      <a:pt x="1063" y="1926"/>
                    </a:cubicBezTo>
                    <a:cubicBezTo>
                      <a:pt x="1063" y="1940"/>
                      <a:pt x="1063" y="1940"/>
                      <a:pt x="1063" y="1940"/>
                    </a:cubicBezTo>
                    <a:cubicBezTo>
                      <a:pt x="1063" y="1945"/>
                      <a:pt x="1063" y="1949"/>
                      <a:pt x="1063" y="1953"/>
                    </a:cubicBezTo>
                    <a:cubicBezTo>
                      <a:pt x="1063" y="1953"/>
                      <a:pt x="1063" y="1953"/>
                      <a:pt x="1063" y="1953"/>
                    </a:cubicBezTo>
                    <a:cubicBezTo>
                      <a:pt x="1063" y="1955"/>
                      <a:pt x="1063" y="1955"/>
                      <a:pt x="1063" y="1955"/>
                    </a:cubicBezTo>
                    <a:cubicBezTo>
                      <a:pt x="1063" y="1957"/>
                      <a:pt x="1062" y="1959"/>
                      <a:pt x="1061" y="1961"/>
                    </a:cubicBezTo>
                    <a:cubicBezTo>
                      <a:pt x="1061" y="1962"/>
                      <a:pt x="1060" y="1962"/>
                      <a:pt x="1060" y="1962"/>
                    </a:cubicBezTo>
                    <a:cubicBezTo>
                      <a:pt x="1060" y="1963"/>
                      <a:pt x="1059" y="1963"/>
                      <a:pt x="1059" y="1964"/>
                    </a:cubicBezTo>
                    <a:cubicBezTo>
                      <a:pt x="1058" y="1964"/>
                      <a:pt x="1058" y="1964"/>
                      <a:pt x="1058" y="1964"/>
                    </a:cubicBezTo>
                    <a:cubicBezTo>
                      <a:pt x="1055" y="1967"/>
                      <a:pt x="1051" y="1969"/>
                      <a:pt x="1046" y="1970"/>
                    </a:cubicBezTo>
                    <a:cubicBezTo>
                      <a:pt x="1046" y="1970"/>
                      <a:pt x="1046" y="1970"/>
                      <a:pt x="1046" y="1970"/>
                    </a:cubicBezTo>
                    <a:cubicBezTo>
                      <a:pt x="1046" y="1970"/>
                      <a:pt x="1046" y="1970"/>
                      <a:pt x="1046" y="1970"/>
                    </a:cubicBezTo>
                    <a:cubicBezTo>
                      <a:pt x="1044" y="1971"/>
                      <a:pt x="1043" y="1971"/>
                      <a:pt x="1041" y="1971"/>
                    </a:cubicBezTo>
                    <a:cubicBezTo>
                      <a:pt x="1041" y="1971"/>
                      <a:pt x="1040" y="1971"/>
                      <a:pt x="1040" y="1971"/>
                    </a:cubicBezTo>
                    <a:cubicBezTo>
                      <a:pt x="1038" y="1971"/>
                      <a:pt x="1037" y="1972"/>
                      <a:pt x="1035" y="1972"/>
                    </a:cubicBezTo>
                    <a:cubicBezTo>
                      <a:pt x="1035" y="1972"/>
                      <a:pt x="1035" y="1972"/>
                      <a:pt x="1035" y="1972"/>
                    </a:cubicBezTo>
                    <a:cubicBezTo>
                      <a:pt x="982" y="1972"/>
                      <a:pt x="982" y="1972"/>
                      <a:pt x="982" y="1972"/>
                    </a:cubicBezTo>
                    <a:cubicBezTo>
                      <a:pt x="976" y="1972"/>
                      <a:pt x="969" y="1971"/>
                      <a:pt x="963" y="1967"/>
                    </a:cubicBezTo>
                    <a:cubicBezTo>
                      <a:pt x="963" y="1967"/>
                      <a:pt x="963" y="1967"/>
                      <a:pt x="963" y="1967"/>
                    </a:cubicBezTo>
                    <a:cubicBezTo>
                      <a:pt x="963" y="1967"/>
                      <a:pt x="963" y="1967"/>
                      <a:pt x="963" y="1967"/>
                    </a:cubicBezTo>
                    <a:cubicBezTo>
                      <a:pt x="962" y="1966"/>
                      <a:pt x="961" y="1965"/>
                      <a:pt x="960" y="1964"/>
                    </a:cubicBezTo>
                    <a:cubicBezTo>
                      <a:pt x="959" y="1964"/>
                      <a:pt x="958" y="1963"/>
                      <a:pt x="958" y="1962"/>
                    </a:cubicBezTo>
                    <a:cubicBezTo>
                      <a:pt x="958" y="1962"/>
                      <a:pt x="958" y="1962"/>
                      <a:pt x="957" y="1962"/>
                    </a:cubicBezTo>
                    <a:cubicBezTo>
                      <a:pt x="956" y="1960"/>
                      <a:pt x="956" y="1957"/>
                      <a:pt x="956" y="1955"/>
                    </a:cubicBezTo>
                    <a:close/>
                    <a:moveTo>
                      <a:pt x="820" y="1872"/>
                    </a:moveTo>
                    <a:cubicBezTo>
                      <a:pt x="820" y="1872"/>
                      <a:pt x="820" y="1872"/>
                      <a:pt x="820" y="1872"/>
                    </a:cubicBezTo>
                    <a:cubicBezTo>
                      <a:pt x="820" y="1872"/>
                      <a:pt x="820" y="1872"/>
                      <a:pt x="820" y="1872"/>
                    </a:cubicBezTo>
                    <a:cubicBezTo>
                      <a:pt x="820" y="1870"/>
                      <a:pt x="821" y="1868"/>
                      <a:pt x="822" y="1866"/>
                    </a:cubicBezTo>
                    <a:cubicBezTo>
                      <a:pt x="823" y="1861"/>
                      <a:pt x="824" y="1854"/>
                      <a:pt x="827" y="1849"/>
                    </a:cubicBezTo>
                    <a:cubicBezTo>
                      <a:pt x="827" y="1848"/>
                      <a:pt x="827" y="1848"/>
                      <a:pt x="827" y="1848"/>
                    </a:cubicBezTo>
                    <a:cubicBezTo>
                      <a:pt x="827" y="1847"/>
                      <a:pt x="829" y="1845"/>
                      <a:pt x="830" y="1844"/>
                    </a:cubicBezTo>
                    <a:cubicBezTo>
                      <a:pt x="831" y="1843"/>
                      <a:pt x="832" y="1842"/>
                      <a:pt x="833" y="1841"/>
                    </a:cubicBezTo>
                    <a:cubicBezTo>
                      <a:pt x="837" y="1839"/>
                      <a:pt x="840" y="1838"/>
                      <a:pt x="844" y="1837"/>
                    </a:cubicBezTo>
                    <a:cubicBezTo>
                      <a:pt x="845" y="1837"/>
                      <a:pt x="845" y="1837"/>
                      <a:pt x="845" y="1837"/>
                    </a:cubicBezTo>
                    <a:cubicBezTo>
                      <a:pt x="848" y="1836"/>
                      <a:pt x="851" y="1836"/>
                      <a:pt x="855" y="1836"/>
                    </a:cubicBezTo>
                    <a:cubicBezTo>
                      <a:pt x="859" y="1836"/>
                      <a:pt x="859" y="1836"/>
                      <a:pt x="859" y="1836"/>
                    </a:cubicBezTo>
                    <a:cubicBezTo>
                      <a:pt x="861" y="1836"/>
                      <a:pt x="862" y="1836"/>
                      <a:pt x="864" y="1836"/>
                    </a:cubicBezTo>
                    <a:cubicBezTo>
                      <a:pt x="873" y="1836"/>
                      <a:pt x="883" y="1836"/>
                      <a:pt x="893" y="1836"/>
                    </a:cubicBezTo>
                    <a:cubicBezTo>
                      <a:pt x="894" y="1836"/>
                      <a:pt x="896" y="1836"/>
                      <a:pt x="897" y="1836"/>
                    </a:cubicBezTo>
                    <a:cubicBezTo>
                      <a:pt x="899" y="1836"/>
                      <a:pt x="899" y="1836"/>
                      <a:pt x="899" y="1836"/>
                    </a:cubicBezTo>
                    <a:cubicBezTo>
                      <a:pt x="899" y="1836"/>
                      <a:pt x="899" y="1836"/>
                      <a:pt x="900" y="1836"/>
                    </a:cubicBezTo>
                    <a:cubicBezTo>
                      <a:pt x="901" y="1836"/>
                      <a:pt x="902" y="1836"/>
                      <a:pt x="904" y="1836"/>
                    </a:cubicBezTo>
                    <a:cubicBezTo>
                      <a:pt x="904" y="1836"/>
                      <a:pt x="904" y="1836"/>
                      <a:pt x="904" y="1836"/>
                    </a:cubicBezTo>
                    <a:cubicBezTo>
                      <a:pt x="911" y="1837"/>
                      <a:pt x="919" y="1839"/>
                      <a:pt x="921" y="1846"/>
                    </a:cubicBezTo>
                    <a:cubicBezTo>
                      <a:pt x="921" y="1846"/>
                      <a:pt x="921" y="1846"/>
                      <a:pt x="921" y="1846"/>
                    </a:cubicBezTo>
                    <a:cubicBezTo>
                      <a:pt x="921" y="1846"/>
                      <a:pt x="921" y="1846"/>
                      <a:pt x="921" y="1846"/>
                    </a:cubicBezTo>
                    <a:cubicBezTo>
                      <a:pt x="921" y="1854"/>
                      <a:pt x="918" y="1863"/>
                      <a:pt x="917" y="1870"/>
                    </a:cubicBezTo>
                    <a:cubicBezTo>
                      <a:pt x="917" y="1870"/>
                      <a:pt x="917" y="1870"/>
                      <a:pt x="917" y="1870"/>
                    </a:cubicBezTo>
                    <a:cubicBezTo>
                      <a:pt x="917" y="1872"/>
                      <a:pt x="917" y="1872"/>
                      <a:pt x="917" y="1872"/>
                    </a:cubicBezTo>
                    <a:cubicBezTo>
                      <a:pt x="916" y="1873"/>
                      <a:pt x="916" y="1875"/>
                      <a:pt x="914" y="1876"/>
                    </a:cubicBezTo>
                    <a:cubicBezTo>
                      <a:pt x="914" y="1876"/>
                      <a:pt x="914" y="1877"/>
                      <a:pt x="914" y="1877"/>
                    </a:cubicBezTo>
                    <a:cubicBezTo>
                      <a:pt x="914" y="1877"/>
                      <a:pt x="914" y="1877"/>
                      <a:pt x="914" y="1877"/>
                    </a:cubicBezTo>
                    <a:cubicBezTo>
                      <a:pt x="914" y="1877"/>
                      <a:pt x="914" y="1877"/>
                      <a:pt x="914" y="1877"/>
                    </a:cubicBezTo>
                    <a:cubicBezTo>
                      <a:pt x="904" y="1889"/>
                      <a:pt x="878" y="1886"/>
                      <a:pt x="865" y="1886"/>
                    </a:cubicBezTo>
                    <a:cubicBezTo>
                      <a:pt x="857" y="1886"/>
                      <a:pt x="849" y="1886"/>
                      <a:pt x="841" y="1886"/>
                    </a:cubicBezTo>
                    <a:cubicBezTo>
                      <a:pt x="834" y="1886"/>
                      <a:pt x="824" y="1884"/>
                      <a:pt x="820" y="1877"/>
                    </a:cubicBezTo>
                    <a:cubicBezTo>
                      <a:pt x="820" y="1877"/>
                      <a:pt x="820" y="1876"/>
                      <a:pt x="820" y="1875"/>
                    </a:cubicBezTo>
                    <a:cubicBezTo>
                      <a:pt x="820" y="1875"/>
                      <a:pt x="820" y="1875"/>
                      <a:pt x="820" y="1874"/>
                    </a:cubicBezTo>
                    <a:cubicBezTo>
                      <a:pt x="820" y="1873"/>
                      <a:pt x="820" y="1873"/>
                      <a:pt x="820" y="1872"/>
                    </a:cubicBezTo>
                    <a:close/>
                    <a:moveTo>
                      <a:pt x="795" y="1956"/>
                    </a:moveTo>
                    <a:cubicBezTo>
                      <a:pt x="796" y="1952"/>
                      <a:pt x="796" y="1952"/>
                      <a:pt x="796" y="1952"/>
                    </a:cubicBezTo>
                    <a:cubicBezTo>
                      <a:pt x="796" y="1952"/>
                      <a:pt x="796" y="1952"/>
                      <a:pt x="796" y="1952"/>
                    </a:cubicBezTo>
                    <a:cubicBezTo>
                      <a:pt x="796" y="1951"/>
                      <a:pt x="796" y="1951"/>
                      <a:pt x="796" y="1950"/>
                    </a:cubicBezTo>
                    <a:cubicBezTo>
                      <a:pt x="803" y="1926"/>
                      <a:pt x="803" y="1926"/>
                      <a:pt x="803" y="1926"/>
                    </a:cubicBezTo>
                    <a:cubicBezTo>
                      <a:pt x="804" y="1926"/>
                      <a:pt x="804" y="1926"/>
                      <a:pt x="804" y="1925"/>
                    </a:cubicBezTo>
                    <a:cubicBezTo>
                      <a:pt x="811" y="1908"/>
                      <a:pt x="843" y="1911"/>
                      <a:pt x="859" y="1911"/>
                    </a:cubicBezTo>
                    <a:cubicBezTo>
                      <a:pt x="865" y="1911"/>
                      <a:pt x="877" y="1910"/>
                      <a:pt x="888" y="1912"/>
                    </a:cubicBezTo>
                    <a:cubicBezTo>
                      <a:pt x="890" y="1912"/>
                      <a:pt x="891" y="1912"/>
                      <a:pt x="893" y="1913"/>
                    </a:cubicBezTo>
                    <a:cubicBezTo>
                      <a:pt x="894" y="1913"/>
                      <a:pt x="894" y="1913"/>
                      <a:pt x="894" y="1913"/>
                    </a:cubicBezTo>
                    <a:cubicBezTo>
                      <a:pt x="899" y="1914"/>
                      <a:pt x="903" y="1916"/>
                      <a:pt x="905" y="1920"/>
                    </a:cubicBezTo>
                    <a:cubicBezTo>
                      <a:pt x="906" y="1920"/>
                      <a:pt x="906" y="1920"/>
                      <a:pt x="906" y="1920"/>
                    </a:cubicBezTo>
                    <a:cubicBezTo>
                      <a:pt x="906" y="1921"/>
                      <a:pt x="906" y="1921"/>
                      <a:pt x="906" y="1921"/>
                    </a:cubicBezTo>
                    <a:cubicBezTo>
                      <a:pt x="906" y="1921"/>
                      <a:pt x="906" y="1921"/>
                      <a:pt x="906" y="1921"/>
                    </a:cubicBezTo>
                    <a:cubicBezTo>
                      <a:pt x="907" y="1923"/>
                      <a:pt x="907" y="1924"/>
                      <a:pt x="907" y="1926"/>
                    </a:cubicBezTo>
                    <a:cubicBezTo>
                      <a:pt x="907" y="1928"/>
                      <a:pt x="907" y="1928"/>
                      <a:pt x="907" y="1928"/>
                    </a:cubicBezTo>
                    <a:cubicBezTo>
                      <a:pt x="907" y="1928"/>
                      <a:pt x="907" y="1928"/>
                      <a:pt x="907" y="1928"/>
                    </a:cubicBezTo>
                    <a:cubicBezTo>
                      <a:pt x="906" y="1932"/>
                      <a:pt x="905" y="1936"/>
                      <a:pt x="904" y="1941"/>
                    </a:cubicBezTo>
                    <a:cubicBezTo>
                      <a:pt x="902" y="1955"/>
                      <a:pt x="902" y="1955"/>
                      <a:pt x="902" y="1955"/>
                    </a:cubicBezTo>
                    <a:cubicBezTo>
                      <a:pt x="901" y="1958"/>
                      <a:pt x="900" y="1960"/>
                      <a:pt x="899" y="1962"/>
                    </a:cubicBezTo>
                    <a:cubicBezTo>
                      <a:pt x="898" y="1962"/>
                      <a:pt x="898" y="1962"/>
                      <a:pt x="898" y="1962"/>
                    </a:cubicBezTo>
                    <a:cubicBezTo>
                      <a:pt x="898" y="1963"/>
                      <a:pt x="897" y="1963"/>
                      <a:pt x="897" y="1963"/>
                    </a:cubicBezTo>
                    <a:cubicBezTo>
                      <a:pt x="897" y="1964"/>
                      <a:pt x="896" y="1964"/>
                      <a:pt x="895" y="1965"/>
                    </a:cubicBezTo>
                    <a:cubicBezTo>
                      <a:pt x="891" y="1968"/>
                      <a:pt x="887" y="1969"/>
                      <a:pt x="882" y="1971"/>
                    </a:cubicBezTo>
                    <a:cubicBezTo>
                      <a:pt x="882" y="1971"/>
                      <a:pt x="882" y="1971"/>
                      <a:pt x="882" y="1971"/>
                    </a:cubicBezTo>
                    <a:cubicBezTo>
                      <a:pt x="882" y="1971"/>
                      <a:pt x="882" y="1971"/>
                      <a:pt x="882" y="1971"/>
                    </a:cubicBezTo>
                    <a:cubicBezTo>
                      <a:pt x="880" y="1971"/>
                      <a:pt x="879" y="1971"/>
                      <a:pt x="877" y="1971"/>
                    </a:cubicBezTo>
                    <a:cubicBezTo>
                      <a:pt x="877" y="1972"/>
                      <a:pt x="876" y="1972"/>
                      <a:pt x="876" y="1972"/>
                    </a:cubicBezTo>
                    <a:cubicBezTo>
                      <a:pt x="874" y="1972"/>
                      <a:pt x="872" y="1972"/>
                      <a:pt x="871" y="1972"/>
                    </a:cubicBezTo>
                    <a:cubicBezTo>
                      <a:pt x="871" y="1972"/>
                      <a:pt x="871" y="1972"/>
                      <a:pt x="871" y="1972"/>
                    </a:cubicBezTo>
                    <a:cubicBezTo>
                      <a:pt x="818" y="1972"/>
                      <a:pt x="818" y="1972"/>
                      <a:pt x="818" y="1972"/>
                    </a:cubicBezTo>
                    <a:cubicBezTo>
                      <a:pt x="812" y="1972"/>
                      <a:pt x="805" y="1971"/>
                      <a:pt x="799" y="1967"/>
                    </a:cubicBezTo>
                    <a:cubicBezTo>
                      <a:pt x="799" y="1967"/>
                      <a:pt x="799" y="1967"/>
                      <a:pt x="799" y="1967"/>
                    </a:cubicBezTo>
                    <a:cubicBezTo>
                      <a:pt x="799" y="1967"/>
                      <a:pt x="799" y="1967"/>
                      <a:pt x="799" y="1967"/>
                    </a:cubicBezTo>
                    <a:cubicBezTo>
                      <a:pt x="798" y="1967"/>
                      <a:pt x="797" y="1966"/>
                      <a:pt x="797" y="1965"/>
                    </a:cubicBezTo>
                    <a:cubicBezTo>
                      <a:pt x="796" y="1964"/>
                      <a:pt x="796" y="1963"/>
                      <a:pt x="795" y="1963"/>
                    </a:cubicBezTo>
                    <a:cubicBezTo>
                      <a:pt x="795" y="1962"/>
                      <a:pt x="795" y="1962"/>
                      <a:pt x="795" y="1962"/>
                    </a:cubicBezTo>
                    <a:cubicBezTo>
                      <a:pt x="794" y="1960"/>
                      <a:pt x="794" y="1958"/>
                      <a:pt x="795" y="1956"/>
                    </a:cubicBezTo>
                    <a:close/>
                    <a:moveTo>
                      <a:pt x="674" y="1875"/>
                    </a:moveTo>
                    <a:cubicBezTo>
                      <a:pt x="674" y="1872"/>
                      <a:pt x="676" y="1869"/>
                      <a:pt x="677" y="1867"/>
                    </a:cubicBezTo>
                    <a:cubicBezTo>
                      <a:pt x="680" y="1861"/>
                      <a:pt x="683" y="1852"/>
                      <a:pt x="687" y="1847"/>
                    </a:cubicBezTo>
                    <a:cubicBezTo>
                      <a:pt x="688" y="1846"/>
                      <a:pt x="688" y="1846"/>
                      <a:pt x="688" y="1846"/>
                    </a:cubicBezTo>
                    <a:cubicBezTo>
                      <a:pt x="688" y="1846"/>
                      <a:pt x="689" y="1845"/>
                      <a:pt x="689" y="1845"/>
                    </a:cubicBezTo>
                    <a:cubicBezTo>
                      <a:pt x="689" y="1845"/>
                      <a:pt x="689" y="1845"/>
                      <a:pt x="690" y="1844"/>
                    </a:cubicBezTo>
                    <a:cubicBezTo>
                      <a:pt x="690" y="1844"/>
                      <a:pt x="690" y="1844"/>
                      <a:pt x="690" y="1844"/>
                    </a:cubicBezTo>
                    <a:cubicBezTo>
                      <a:pt x="690" y="1844"/>
                      <a:pt x="691" y="1844"/>
                      <a:pt x="691" y="1843"/>
                    </a:cubicBezTo>
                    <a:cubicBezTo>
                      <a:pt x="695" y="1840"/>
                      <a:pt x="700" y="1838"/>
                      <a:pt x="706" y="1838"/>
                    </a:cubicBezTo>
                    <a:cubicBezTo>
                      <a:pt x="706" y="1837"/>
                      <a:pt x="706" y="1837"/>
                      <a:pt x="706" y="1837"/>
                    </a:cubicBezTo>
                    <a:cubicBezTo>
                      <a:pt x="709" y="1837"/>
                      <a:pt x="713" y="1836"/>
                      <a:pt x="716" y="1836"/>
                    </a:cubicBezTo>
                    <a:cubicBezTo>
                      <a:pt x="734" y="1836"/>
                      <a:pt x="734" y="1836"/>
                      <a:pt x="734" y="1836"/>
                    </a:cubicBezTo>
                    <a:cubicBezTo>
                      <a:pt x="740" y="1836"/>
                      <a:pt x="746" y="1836"/>
                      <a:pt x="751" y="1836"/>
                    </a:cubicBezTo>
                    <a:cubicBezTo>
                      <a:pt x="759" y="1836"/>
                      <a:pt x="771" y="1835"/>
                      <a:pt x="777" y="1841"/>
                    </a:cubicBezTo>
                    <a:cubicBezTo>
                      <a:pt x="778" y="1841"/>
                      <a:pt x="778" y="1842"/>
                      <a:pt x="778" y="1842"/>
                    </a:cubicBezTo>
                    <a:cubicBezTo>
                      <a:pt x="778" y="1842"/>
                      <a:pt x="779" y="1842"/>
                      <a:pt x="779" y="1842"/>
                    </a:cubicBezTo>
                    <a:cubicBezTo>
                      <a:pt x="779" y="1842"/>
                      <a:pt x="779" y="1843"/>
                      <a:pt x="779" y="1843"/>
                    </a:cubicBezTo>
                    <a:cubicBezTo>
                      <a:pt x="779" y="1843"/>
                      <a:pt x="779" y="1843"/>
                      <a:pt x="780" y="1844"/>
                    </a:cubicBezTo>
                    <a:cubicBezTo>
                      <a:pt x="780" y="1845"/>
                      <a:pt x="780" y="1846"/>
                      <a:pt x="780" y="1847"/>
                    </a:cubicBezTo>
                    <a:cubicBezTo>
                      <a:pt x="779" y="1854"/>
                      <a:pt x="774" y="1863"/>
                      <a:pt x="773" y="1867"/>
                    </a:cubicBezTo>
                    <a:cubicBezTo>
                      <a:pt x="773" y="1867"/>
                      <a:pt x="773" y="1867"/>
                      <a:pt x="773" y="1867"/>
                    </a:cubicBezTo>
                    <a:cubicBezTo>
                      <a:pt x="772" y="1869"/>
                      <a:pt x="772" y="1870"/>
                      <a:pt x="771" y="1871"/>
                    </a:cubicBezTo>
                    <a:cubicBezTo>
                      <a:pt x="771" y="1872"/>
                      <a:pt x="771" y="1872"/>
                      <a:pt x="771" y="1872"/>
                    </a:cubicBezTo>
                    <a:cubicBezTo>
                      <a:pt x="771" y="1873"/>
                      <a:pt x="771" y="1873"/>
                      <a:pt x="770" y="1873"/>
                    </a:cubicBezTo>
                    <a:cubicBezTo>
                      <a:pt x="770" y="1874"/>
                      <a:pt x="770" y="1874"/>
                      <a:pt x="770" y="1874"/>
                    </a:cubicBezTo>
                    <a:cubicBezTo>
                      <a:pt x="770" y="1875"/>
                      <a:pt x="769" y="1875"/>
                      <a:pt x="769" y="1876"/>
                    </a:cubicBezTo>
                    <a:cubicBezTo>
                      <a:pt x="769" y="1876"/>
                      <a:pt x="769" y="1876"/>
                      <a:pt x="768" y="1876"/>
                    </a:cubicBezTo>
                    <a:cubicBezTo>
                      <a:pt x="768" y="1876"/>
                      <a:pt x="768" y="1877"/>
                      <a:pt x="768" y="1877"/>
                    </a:cubicBezTo>
                    <a:cubicBezTo>
                      <a:pt x="768" y="1877"/>
                      <a:pt x="767" y="1877"/>
                      <a:pt x="767" y="1877"/>
                    </a:cubicBezTo>
                    <a:cubicBezTo>
                      <a:pt x="766" y="1878"/>
                      <a:pt x="765" y="1879"/>
                      <a:pt x="764" y="1880"/>
                    </a:cubicBezTo>
                    <a:cubicBezTo>
                      <a:pt x="763" y="1880"/>
                      <a:pt x="762" y="1881"/>
                      <a:pt x="761" y="1881"/>
                    </a:cubicBezTo>
                    <a:cubicBezTo>
                      <a:pt x="760" y="1882"/>
                      <a:pt x="760" y="1882"/>
                      <a:pt x="760" y="1882"/>
                    </a:cubicBezTo>
                    <a:cubicBezTo>
                      <a:pt x="760" y="1882"/>
                      <a:pt x="760" y="1882"/>
                      <a:pt x="760" y="1882"/>
                    </a:cubicBezTo>
                    <a:cubicBezTo>
                      <a:pt x="756" y="1883"/>
                      <a:pt x="752" y="1885"/>
                      <a:pt x="749" y="1885"/>
                    </a:cubicBezTo>
                    <a:cubicBezTo>
                      <a:pt x="748" y="1885"/>
                      <a:pt x="746" y="1885"/>
                      <a:pt x="745" y="1886"/>
                    </a:cubicBezTo>
                    <a:cubicBezTo>
                      <a:pt x="745" y="1886"/>
                      <a:pt x="745" y="1886"/>
                      <a:pt x="745" y="1886"/>
                    </a:cubicBezTo>
                    <a:cubicBezTo>
                      <a:pt x="738" y="1886"/>
                      <a:pt x="730" y="1886"/>
                      <a:pt x="723" y="1886"/>
                    </a:cubicBezTo>
                    <a:cubicBezTo>
                      <a:pt x="693" y="1886"/>
                      <a:pt x="693" y="1886"/>
                      <a:pt x="693" y="1886"/>
                    </a:cubicBezTo>
                    <a:cubicBezTo>
                      <a:pt x="687" y="1886"/>
                      <a:pt x="676" y="1885"/>
                      <a:pt x="674" y="1878"/>
                    </a:cubicBezTo>
                    <a:cubicBezTo>
                      <a:pt x="673" y="1877"/>
                      <a:pt x="673" y="1876"/>
                      <a:pt x="673" y="1876"/>
                    </a:cubicBezTo>
                    <a:cubicBezTo>
                      <a:pt x="673" y="1875"/>
                      <a:pt x="674" y="1875"/>
                      <a:pt x="674" y="1875"/>
                    </a:cubicBezTo>
                    <a:close/>
                    <a:moveTo>
                      <a:pt x="647" y="1928"/>
                    </a:moveTo>
                    <a:cubicBezTo>
                      <a:pt x="648" y="1927"/>
                      <a:pt x="648" y="1927"/>
                      <a:pt x="648" y="1927"/>
                    </a:cubicBezTo>
                    <a:cubicBezTo>
                      <a:pt x="648" y="1926"/>
                      <a:pt x="648" y="1926"/>
                      <a:pt x="648" y="1926"/>
                    </a:cubicBezTo>
                    <a:cubicBezTo>
                      <a:pt x="649" y="1925"/>
                      <a:pt x="649" y="1924"/>
                      <a:pt x="650" y="1924"/>
                    </a:cubicBezTo>
                    <a:cubicBezTo>
                      <a:pt x="650" y="1924"/>
                      <a:pt x="650" y="1924"/>
                      <a:pt x="650" y="1924"/>
                    </a:cubicBezTo>
                    <a:cubicBezTo>
                      <a:pt x="661" y="1909"/>
                      <a:pt x="687" y="1912"/>
                      <a:pt x="703" y="1912"/>
                    </a:cubicBezTo>
                    <a:cubicBezTo>
                      <a:pt x="703" y="1912"/>
                      <a:pt x="703" y="1912"/>
                      <a:pt x="703" y="1912"/>
                    </a:cubicBezTo>
                    <a:cubicBezTo>
                      <a:pt x="708" y="1912"/>
                      <a:pt x="720" y="1911"/>
                      <a:pt x="730" y="1912"/>
                    </a:cubicBezTo>
                    <a:cubicBezTo>
                      <a:pt x="734" y="1912"/>
                      <a:pt x="737" y="1912"/>
                      <a:pt x="740" y="1913"/>
                    </a:cubicBezTo>
                    <a:cubicBezTo>
                      <a:pt x="742" y="1913"/>
                      <a:pt x="744" y="1914"/>
                      <a:pt x="745" y="1915"/>
                    </a:cubicBezTo>
                    <a:cubicBezTo>
                      <a:pt x="749" y="1917"/>
                      <a:pt x="752" y="1919"/>
                      <a:pt x="752" y="1923"/>
                    </a:cubicBezTo>
                    <a:cubicBezTo>
                      <a:pt x="752" y="1923"/>
                      <a:pt x="752" y="1924"/>
                      <a:pt x="752" y="1924"/>
                    </a:cubicBezTo>
                    <a:cubicBezTo>
                      <a:pt x="752" y="1924"/>
                      <a:pt x="752" y="1924"/>
                      <a:pt x="752" y="1924"/>
                    </a:cubicBezTo>
                    <a:cubicBezTo>
                      <a:pt x="752" y="1925"/>
                      <a:pt x="751" y="1926"/>
                      <a:pt x="751" y="1927"/>
                    </a:cubicBezTo>
                    <a:cubicBezTo>
                      <a:pt x="741" y="1956"/>
                      <a:pt x="741" y="1956"/>
                      <a:pt x="741" y="1956"/>
                    </a:cubicBezTo>
                    <a:cubicBezTo>
                      <a:pt x="740" y="1958"/>
                      <a:pt x="738" y="1960"/>
                      <a:pt x="736" y="1962"/>
                    </a:cubicBezTo>
                    <a:cubicBezTo>
                      <a:pt x="734" y="1964"/>
                      <a:pt x="731" y="1966"/>
                      <a:pt x="728" y="1967"/>
                    </a:cubicBezTo>
                    <a:cubicBezTo>
                      <a:pt x="728" y="1968"/>
                      <a:pt x="727" y="1968"/>
                      <a:pt x="727" y="1968"/>
                    </a:cubicBezTo>
                    <a:cubicBezTo>
                      <a:pt x="723" y="1970"/>
                      <a:pt x="718" y="1971"/>
                      <a:pt x="713" y="1972"/>
                    </a:cubicBezTo>
                    <a:cubicBezTo>
                      <a:pt x="713" y="1972"/>
                      <a:pt x="713" y="1972"/>
                      <a:pt x="713" y="1972"/>
                    </a:cubicBezTo>
                    <a:cubicBezTo>
                      <a:pt x="712" y="1972"/>
                      <a:pt x="711" y="1972"/>
                      <a:pt x="710" y="1972"/>
                    </a:cubicBezTo>
                    <a:cubicBezTo>
                      <a:pt x="701" y="1973"/>
                      <a:pt x="692" y="1972"/>
                      <a:pt x="682" y="1972"/>
                    </a:cubicBezTo>
                    <a:cubicBezTo>
                      <a:pt x="673" y="1973"/>
                      <a:pt x="663" y="1973"/>
                      <a:pt x="654" y="1973"/>
                    </a:cubicBezTo>
                    <a:cubicBezTo>
                      <a:pt x="647" y="1973"/>
                      <a:pt x="638" y="1971"/>
                      <a:pt x="634" y="1966"/>
                    </a:cubicBezTo>
                    <a:cubicBezTo>
                      <a:pt x="634" y="1965"/>
                      <a:pt x="634" y="1965"/>
                      <a:pt x="633" y="1965"/>
                    </a:cubicBezTo>
                    <a:cubicBezTo>
                      <a:pt x="633" y="1964"/>
                      <a:pt x="633" y="1964"/>
                      <a:pt x="633" y="1964"/>
                    </a:cubicBezTo>
                    <a:cubicBezTo>
                      <a:pt x="633" y="1963"/>
                      <a:pt x="633" y="1963"/>
                      <a:pt x="632" y="1963"/>
                    </a:cubicBezTo>
                    <a:cubicBezTo>
                      <a:pt x="632" y="1963"/>
                      <a:pt x="632" y="1962"/>
                      <a:pt x="632" y="1962"/>
                    </a:cubicBezTo>
                    <a:cubicBezTo>
                      <a:pt x="632" y="1962"/>
                      <a:pt x="632" y="1962"/>
                      <a:pt x="632" y="1962"/>
                    </a:cubicBezTo>
                    <a:cubicBezTo>
                      <a:pt x="632" y="1962"/>
                      <a:pt x="632" y="1961"/>
                      <a:pt x="632" y="1960"/>
                    </a:cubicBezTo>
                    <a:cubicBezTo>
                      <a:pt x="632" y="1959"/>
                      <a:pt x="632" y="1959"/>
                      <a:pt x="633" y="1959"/>
                    </a:cubicBezTo>
                    <a:cubicBezTo>
                      <a:pt x="633" y="1958"/>
                      <a:pt x="633" y="1957"/>
                      <a:pt x="633" y="1956"/>
                    </a:cubicBezTo>
                    <a:cubicBezTo>
                      <a:pt x="633" y="1956"/>
                      <a:pt x="633" y="1956"/>
                      <a:pt x="633" y="1956"/>
                    </a:cubicBezTo>
                    <a:cubicBezTo>
                      <a:pt x="634" y="1955"/>
                      <a:pt x="634" y="1955"/>
                      <a:pt x="634" y="1955"/>
                    </a:cubicBezTo>
                    <a:cubicBezTo>
                      <a:pt x="634" y="1954"/>
                      <a:pt x="635" y="1953"/>
                      <a:pt x="635" y="1952"/>
                    </a:cubicBezTo>
                    <a:cubicBezTo>
                      <a:pt x="639" y="1944"/>
                      <a:pt x="643" y="1936"/>
                      <a:pt x="647" y="1928"/>
                    </a:cubicBezTo>
                    <a:cubicBezTo>
                      <a:pt x="647" y="1928"/>
                      <a:pt x="647" y="1928"/>
                      <a:pt x="647" y="1928"/>
                    </a:cubicBezTo>
                    <a:close/>
                    <a:moveTo>
                      <a:pt x="527" y="1875"/>
                    </a:moveTo>
                    <a:cubicBezTo>
                      <a:pt x="528" y="1873"/>
                      <a:pt x="531" y="1870"/>
                      <a:pt x="532" y="1868"/>
                    </a:cubicBezTo>
                    <a:cubicBezTo>
                      <a:pt x="536" y="1861"/>
                      <a:pt x="541" y="1854"/>
                      <a:pt x="546" y="1848"/>
                    </a:cubicBezTo>
                    <a:cubicBezTo>
                      <a:pt x="546" y="1847"/>
                      <a:pt x="546" y="1847"/>
                      <a:pt x="547" y="1847"/>
                    </a:cubicBezTo>
                    <a:cubicBezTo>
                      <a:pt x="547" y="1847"/>
                      <a:pt x="547" y="1847"/>
                      <a:pt x="547" y="1846"/>
                    </a:cubicBezTo>
                    <a:cubicBezTo>
                      <a:pt x="561" y="1833"/>
                      <a:pt x="590" y="1837"/>
                      <a:pt x="608" y="1837"/>
                    </a:cubicBezTo>
                    <a:cubicBezTo>
                      <a:pt x="616" y="1837"/>
                      <a:pt x="626" y="1835"/>
                      <a:pt x="634" y="1839"/>
                    </a:cubicBezTo>
                    <a:cubicBezTo>
                      <a:pt x="634" y="1839"/>
                      <a:pt x="634" y="1839"/>
                      <a:pt x="634" y="1839"/>
                    </a:cubicBezTo>
                    <a:cubicBezTo>
                      <a:pt x="634" y="1839"/>
                      <a:pt x="635" y="1839"/>
                      <a:pt x="636" y="1840"/>
                    </a:cubicBezTo>
                    <a:cubicBezTo>
                      <a:pt x="636" y="1840"/>
                      <a:pt x="636" y="1840"/>
                      <a:pt x="636" y="1840"/>
                    </a:cubicBezTo>
                    <a:cubicBezTo>
                      <a:pt x="638" y="1841"/>
                      <a:pt x="639" y="1843"/>
                      <a:pt x="639" y="1844"/>
                    </a:cubicBezTo>
                    <a:cubicBezTo>
                      <a:pt x="640" y="1845"/>
                      <a:pt x="640" y="1847"/>
                      <a:pt x="639" y="1849"/>
                    </a:cubicBezTo>
                    <a:cubicBezTo>
                      <a:pt x="638" y="1850"/>
                      <a:pt x="638" y="1850"/>
                      <a:pt x="638" y="1850"/>
                    </a:cubicBezTo>
                    <a:cubicBezTo>
                      <a:pt x="637" y="1854"/>
                      <a:pt x="633" y="1858"/>
                      <a:pt x="631" y="1862"/>
                    </a:cubicBezTo>
                    <a:cubicBezTo>
                      <a:pt x="631" y="1862"/>
                      <a:pt x="631" y="1862"/>
                      <a:pt x="631" y="1862"/>
                    </a:cubicBezTo>
                    <a:cubicBezTo>
                      <a:pt x="625" y="1873"/>
                      <a:pt x="625" y="1873"/>
                      <a:pt x="625" y="1873"/>
                    </a:cubicBezTo>
                    <a:cubicBezTo>
                      <a:pt x="624" y="1874"/>
                      <a:pt x="623" y="1876"/>
                      <a:pt x="621" y="1878"/>
                    </a:cubicBezTo>
                    <a:cubicBezTo>
                      <a:pt x="618" y="1879"/>
                      <a:pt x="616" y="1881"/>
                      <a:pt x="613" y="1882"/>
                    </a:cubicBezTo>
                    <a:cubicBezTo>
                      <a:pt x="612" y="1882"/>
                      <a:pt x="611" y="1883"/>
                      <a:pt x="610" y="1883"/>
                    </a:cubicBezTo>
                    <a:cubicBezTo>
                      <a:pt x="610" y="1883"/>
                      <a:pt x="609" y="1883"/>
                      <a:pt x="609" y="1884"/>
                    </a:cubicBezTo>
                    <a:cubicBezTo>
                      <a:pt x="609" y="1884"/>
                      <a:pt x="609" y="1884"/>
                      <a:pt x="609" y="1884"/>
                    </a:cubicBezTo>
                    <a:cubicBezTo>
                      <a:pt x="607" y="1884"/>
                      <a:pt x="605" y="1885"/>
                      <a:pt x="603" y="1885"/>
                    </a:cubicBezTo>
                    <a:cubicBezTo>
                      <a:pt x="599" y="1886"/>
                      <a:pt x="596" y="1886"/>
                      <a:pt x="592" y="1886"/>
                    </a:cubicBezTo>
                    <a:cubicBezTo>
                      <a:pt x="582" y="1886"/>
                      <a:pt x="582" y="1886"/>
                      <a:pt x="582" y="1886"/>
                    </a:cubicBezTo>
                    <a:cubicBezTo>
                      <a:pt x="582" y="1886"/>
                      <a:pt x="582" y="1886"/>
                      <a:pt x="582" y="1886"/>
                    </a:cubicBezTo>
                    <a:cubicBezTo>
                      <a:pt x="570" y="1886"/>
                      <a:pt x="557" y="1886"/>
                      <a:pt x="545" y="1886"/>
                    </a:cubicBezTo>
                    <a:cubicBezTo>
                      <a:pt x="540" y="1886"/>
                      <a:pt x="528" y="1885"/>
                      <a:pt x="527" y="1878"/>
                    </a:cubicBezTo>
                    <a:cubicBezTo>
                      <a:pt x="527" y="1877"/>
                      <a:pt x="527" y="1876"/>
                      <a:pt x="527" y="1875"/>
                    </a:cubicBezTo>
                    <a:close/>
                    <a:moveTo>
                      <a:pt x="545" y="2017"/>
                    </a:moveTo>
                    <a:cubicBezTo>
                      <a:pt x="545" y="2017"/>
                      <a:pt x="545" y="2017"/>
                      <a:pt x="545" y="2017"/>
                    </a:cubicBezTo>
                    <a:cubicBezTo>
                      <a:pt x="543" y="2024"/>
                      <a:pt x="538" y="2031"/>
                      <a:pt x="534" y="2038"/>
                    </a:cubicBezTo>
                    <a:cubicBezTo>
                      <a:pt x="534" y="2038"/>
                      <a:pt x="534" y="2038"/>
                      <a:pt x="534" y="2038"/>
                    </a:cubicBezTo>
                    <a:cubicBezTo>
                      <a:pt x="530" y="2045"/>
                      <a:pt x="527" y="2053"/>
                      <a:pt x="521" y="2060"/>
                    </a:cubicBezTo>
                    <a:cubicBezTo>
                      <a:pt x="521" y="2061"/>
                      <a:pt x="520" y="2061"/>
                      <a:pt x="520" y="2062"/>
                    </a:cubicBezTo>
                    <a:cubicBezTo>
                      <a:pt x="520" y="2062"/>
                      <a:pt x="520" y="2062"/>
                      <a:pt x="520" y="2062"/>
                    </a:cubicBezTo>
                    <a:cubicBezTo>
                      <a:pt x="519" y="2063"/>
                      <a:pt x="518" y="2064"/>
                      <a:pt x="517" y="2064"/>
                    </a:cubicBezTo>
                    <a:cubicBezTo>
                      <a:pt x="517" y="2065"/>
                      <a:pt x="517" y="2065"/>
                      <a:pt x="516" y="2065"/>
                    </a:cubicBezTo>
                    <a:cubicBezTo>
                      <a:pt x="516" y="2065"/>
                      <a:pt x="516" y="2066"/>
                      <a:pt x="516" y="2066"/>
                    </a:cubicBezTo>
                    <a:cubicBezTo>
                      <a:pt x="510" y="2071"/>
                      <a:pt x="503" y="2074"/>
                      <a:pt x="496" y="2076"/>
                    </a:cubicBezTo>
                    <a:cubicBezTo>
                      <a:pt x="495" y="2076"/>
                      <a:pt x="494" y="2076"/>
                      <a:pt x="493" y="2077"/>
                    </a:cubicBezTo>
                    <a:cubicBezTo>
                      <a:pt x="489" y="2078"/>
                      <a:pt x="484" y="2078"/>
                      <a:pt x="480" y="2078"/>
                    </a:cubicBezTo>
                    <a:cubicBezTo>
                      <a:pt x="476" y="2078"/>
                      <a:pt x="476" y="2078"/>
                      <a:pt x="476" y="2078"/>
                    </a:cubicBezTo>
                    <a:cubicBezTo>
                      <a:pt x="476" y="2078"/>
                      <a:pt x="476" y="2078"/>
                      <a:pt x="476" y="2078"/>
                    </a:cubicBezTo>
                    <a:cubicBezTo>
                      <a:pt x="458" y="2078"/>
                      <a:pt x="439" y="2078"/>
                      <a:pt x="421" y="2079"/>
                    </a:cubicBezTo>
                    <a:cubicBezTo>
                      <a:pt x="419" y="2079"/>
                      <a:pt x="418" y="2078"/>
                      <a:pt x="416" y="2078"/>
                    </a:cubicBezTo>
                    <a:cubicBezTo>
                      <a:pt x="414" y="2078"/>
                      <a:pt x="412" y="2078"/>
                      <a:pt x="410" y="2077"/>
                    </a:cubicBezTo>
                    <a:cubicBezTo>
                      <a:pt x="406" y="2076"/>
                      <a:pt x="404" y="2074"/>
                      <a:pt x="402" y="2072"/>
                    </a:cubicBezTo>
                    <a:cubicBezTo>
                      <a:pt x="401" y="2070"/>
                      <a:pt x="400" y="2068"/>
                      <a:pt x="400" y="2066"/>
                    </a:cubicBezTo>
                    <a:cubicBezTo>
                      <a:pt x="400" y="2064"/>
                      <a:pt x="401" y="2062"/>
                      <a:pt x="402" y="2060"/>
                    </a:cubicBezTo>
                    <a:cubicBezTo>
                      <a:pt x="402" y="2059"/>
                      <a:pt x="402" y="2059"/>
                      <a:pt x="403" y="2059"/>
                    </a:cubicBezTo>
                    <a:cubicBezTo>
                      <a:pt x="403" y="2058"/>
                      <a:pt x="403" y="2058"/>
                      <a:pt x="403" y="2058"/>
                    </a:cubicBezTo>
                    <a:cubicBezTo>
                      <a:pt x="404" y="2057"/>
                      <a:pt x="404" y="2057"/>
                      <a:pt x="404" y="2057"/>
                    </a:cubicBezTo>
                    <a:cubicBezTo>
                      <a:pt x="404" y="2057"/>
                      <a:pt x="404" y="2057"/>
                      <a:pt x="404" y="2057"/>
                    </a:cubicBezTo>
                    <a:cubicBezTo>
                      <a:pt x="409" y="2050"/>
                      <a:pt x="413" y="2043"/>
                      <a:pt x="418" y="2035"/>
                    </a:cubicBezTo>
                    <a:cubicBezTo>
                      <a:pt x="422" y="2030"/>
                      <a:pt x="425" y="2024"/>
                      <a:pt x="430" y="2019"/>
                    </a:cubicBezTo>
                    <a:cubicBezTo>
                      <a:pt x="430" y="2018"/>
                      <a:pt x="431" y="2018"/>
                      <a:pt x="431" y="2017"/>
                    </a:cubicBezTo>
                    <a:cubicBezTo>
                      <a:pt x="431" y="2017"/>
                      <a:pt x="432" y="2017"/>
                      <a:pt x="432" y="2017"/>
                    </a:cubicBezTo>
                    <a:cubicBezTo>
                      <a:pt x="433" y="2016"/>
                      <a:pt x="434" y="2015"/>
                      <a:pt x="435" y="2014"/>
                    </a:cubicBezTo>
                    <a:cubicBezTo>
                      <a:pt x="435" y="2014"/>
                      <a:pt x="435" y="2014"/>
                      <a:pt x="435" y="2014"/>
                    </a:cubicBezTo>
                    <a:cubicBezTo>
                      <a:pt x="435" y="2014"/>
                      <a:pt x="435" y="2014"/>
                      <a:pt x="435" y="2014"/>
                    </a:cubicBezTo>
                    <a:cubicBezTo>
                      <a:pt x="441" y="2009"/>
                      <a:pt x="449" y="2006"/>
                      <a:pt x="457" y="2004"/>
                    </a:cubicBezTo>
                    <a:cubicBezTo>
                      <a:pt x="457" y="2004"/>
                      <a:pt x="457" y="2004"/>
                      <a:pt x="457" y="2004"/>
                    </a:cubicBezTo>
                    <a:cubicBezTo>
                      <a:pt x="457" y="2004"/>
                      <a:pt x="458" y="2004"/>
                      <a:pt x="458" y="2004"/>
                    </a:cubicBezTo>
                    <a:cubicBezTo>
                      <a:pt x="459" y="2004"/>
                      <a:pt x="461" y="2004"/>
                      <a:pt x="462" y="2004"/>
                    </a:cubicBezTo>
                    <a:cubicBezTo>
                      <a:pt x="463" y="2003"/>
                      <a:pt x="464" y="2003"/>
                      <a:pt x="465" y="2003"/>
                    </a:cubicBezTo>
                    <a:cubicBezTo>
                      <a:pt x="466" y="2003"/>
                      <a:pt x="467" y="2003"/>
                      <a:pt x="468" y="2003"/>
                    </a:cubicBezTo>
                    <a:cubicBezTo>
                      <a:pt x="468" y="2003"/>
                      <a:pt x="469" y="2003"/>
                      <a:pt x="470" y="2003"/>
                    </a:cubicBezTo>
                    <a:cubicBezTo>
                      <a:pt x="471" y="2003"/>
                      <a:pt x="471" y="2003"/>
                      <a:pt x="471" y="2003"/>
                    </a:cubicBezTo>
                    <a:cubicBezTo>
                      <a:pt x="471" y="2003"/>
                      <a:pt x="471" y="2003"/>
                      <a:pt x="471" y="2003"/>
                    </a:cubicBezTo>
                    <a:cubicBezTo>
                      <a:pt x="488" y="2003"/>
                      <a:pt x="504" y="2003"/>
                      <a:pt x="521" y="2003"/>
                    </a:cubicBezTo>
                    <a:cubicBezTo>
                      <a:pt x="521" y="2003"/>
                      <a:pt x="521" y="2003"/>
                      <a:pt x="521" y="2003"/>
                    </a:cubicBezTo>
                    <a:cubicBezTo>
                      <a:pt x="524" y="2003"/>
                      <a:pt x="524" y="2003"/>
                      <a:pt x="524" y="2003"/>
                    </a:cubicBezTo>
                    <a:cubicBezTo>
                      <a:pt x="528" y="2003"/>
                      <a:pt x="532" y="2003"/>
                      <a:pt x="535" y="2004"/>
                    </a:cubicBezTo>
                    <a:cubicBezTo>
                      <a:pt x="536" y="2004"/>
                      <a:pt x="536" y="2005"/>
                      <a:pt x="537" y="2005"/>
                    </a:cubicBezTo>
                    <a:cubicBezTo>
                      <a:pt x="537" y="2005"/>
                      <a:pt x="538" y="2005"/>
                      <a:pt x="538" y="2006"/>
                    </a:cubicBezTo>
                    <a:cubicBezTo>
                      <a:pt x="538" y="2006"/>
                      <a:pt x="539" y="2006"/>
                      <a:pt x="539" y="2006"/>
                    </a:cubicBezTo>
                    <a:cubicBezTo>
                      <a:pt x="543" y="2008"/>
                      <a:pt x="546" y="2012"/>
                      <a:pt x="545" y="2017"/>
                    </a:cubicBezTo>
                    <a:close/>
                    <a:moveTo>
                      <a:pt x="579" y="1956"/>
                    </a:moveTo>
                    <a:cubicBezTo>
                      <a:pt x="579" y="1956"/>
                      <a:pt x="579" y="1956"/>
                      <a:pt x="579" y="1956"/>
                    </a:cubicBezTo>
                    <a:cubicBezTo>
                      <a:pt x="579" y="1956"/>
                      <a:pt x="579" y="1956"/>
                      <a:pt x="579" y="1956"/>
                    </a:cubicBezTo>
                    <a:cubicBezTo>
                      <a:pt x="578" y="1957"/>
                      <a:pt x="578" y="1958"/>
                      <a:pt x="577" y="1959"/>
                    </a:cubicBezTo>
                    <a:cubicBezTo>
                      <a:pt x="577" y="1959"/>
                      <a:pt x="577" y="1960"/>
                      <a:pt x="577" y="1960"/>
                    </a:cubicBezTo>
                    <a:cubicBezTo>
                      <a:pt x="572" y="1964"/>
                      <a:pt x="566" y="1968"/>
                      <a:pt x="560" y="1970"/>
                    </a:cubicBezTo>
                    <a:cubicBezTo>
                      <a:pt x="560" y="1970"/>
                      <a:pt x="560" y="1970"/>
                      <a:pt x="560" y="1970"/>
                    </a:cubicBezTo>
                    <a:cubicBezTo>
                      <a:pt x="559" y="1970"/>
                      <a:pt x="558" y="1970"/>
                      <a:pt x="557" y="1971"/>
                    </a:cubicBezTo>
                    <a:cubicBezTo>
                      <a:pt x="556" y="1971"/>
                      <a:pt x="556" y="1971"/>
                      <a:pt x="555" y="1971"/>
                    </a:cubicBezTo>
                    <a:cubicBezTo>
                      <a:pt x="554" y="1971"/>
                      <a:pt x="554" y="1971"/>
                      <a:pt x="553" y="1971"/>
                    </a:cubicBezTo>
                    <a:cubicBezTo>
                      <a:pt x="550" y="1972"/>
                      <a:pt x="546" y="1973"/>
                      <a:pt x="542" y="1973"/>
                    </a:cubicBezTo>
                    <a:cubicBezTo>
                      <a:pt x="541" y="1973"/>
                      <a:pt x="541" y="1973"/>
                      <a:pt x="541" y="1973"/>
                    </a:cubicBezTo>
                    <a:cubicBezTo>
                      <a:pt x="534" y="1973"/>
                      <a:pt x="527" y="1973"/>
                      <a:pt x="520" y="1973"/>
                    </a:cubicBezTo>
                    <a:cubicBezTo>
                      <a:pt x="510" y="1973"/>
                      <a:pt x="499" y="1973"/>
                      <a:pt x="489" y="1973"/>
                    </a:cubicBezTo>
                    <a:cubicBezTo>
                      <a:pt x="488" y="1973"/>
                      <a:pt x="486" y="1973"/>
                      <a:pt x="484" y="1973"/>
                    </a:cubicBezTo>
                    <a:cubicBezTo>
                      <a:pt x="484" y="1973"/>
                      <a:pt x="484" y="1973"/>
                      <a:pt x="483" y="1973"/>
                    </a:cubicBezTo>
                    <a:cubicBezTo>
                      <a:pt x="482" y="1972"/>
                      <a:pt x="480" y="1972"/>
                      <a:pt x="479" y="1972"/>
                    </a:cubicBezTo>
                    <a:cubicBezTo>
                      <a:pt x="479" y="1972"/>
                      <a:pt x="479" y="1972"/>
                      <a:pt x="479" y="1972"/>
                    </a:cubicBezTo>
                    <a:cubicBezTo>
                      <a:pt x="479" y="1972"/>
                      <a:pt x="479" y="1972"/>
                      <a:pt x="479" y="1972"/>
                    </a:cubicBezTo>
                    <a:cubicBezTo>
                      <a:pt x="474" y="1970"/>
                      <a:pt x="470" y="1968"/>
                      <a:pt x="470" y="1963"/>
                    </a:cubicBezTo>
                    <a:cubicBezTo>
                      <a:pt x="470" y="1962"/>
                      <a:pt x="470" y="1961"/>
                      <a:pt x="470" y="1960"/>
                    </a:cubicBezTo>
                    <a:cubicBezTo>
                      <a:pt x="470" y="1960"/>
                      <a:pt x="470" y="1959"/>
                      <a:pt x="471" y="1959"/>
                    </a:cubicBezTo>
                    <a:cubicBezTo>
                      <a:pt x="471" y="1958"/>
                      <a:pt x="471" y="1957"/>
                      <a:pt x="472" y="1957"/>
                    </a:cubicBezTo>
                    <a:cubicBezTo>
                      <a:pt x="472" y="1957"/>
                      <a:pt x="472" y="1956"/>
                      <a:pt x="472" y="1956"/>
                    </a:cubicBezTo>
                    <a:cubicBezTo>
                      <a:pt x="472" y="1956"/>
                      <a:pt x="472" y="1956"/>
                      <a:pt x="472" y="1956"/>
                    </a:cubicBezTo>
                    <a:cubicBezTo>
                      <a:pt x="473" y="1955"/>
                      <a:pt x="474" y="1954"/>
                      <a:pt x="474" y="1953"/>
                    </a:cubicBezTo>
                    <a:cubicBezTo>
                      <a:pt x="479" y="1945"/>
                      <a:pt x="485" y="1938"/>
                      <a:pt x="490" y="1930"/>
                    </a:cubicBezTo>
                    <a:cubicBezTo>
                      <a:pt x="490" y="1930"/>
                      <a:pt x="490" y="1930"/>
                      <a:pt x="490" y="1930"/>
                    </a:cubicBezTo>
                    <a:cubicBezTo>
                      <a:pt x="492" y="1927"/>
                      <a:pt x="492" y="1927"/>
                      <a:pt x="492" y="1927"/>
                    </a:cubicBezTo>
                    <a:cubicBezTo>
                      <a:pt x="493" y="1925"/>
                      <a:pt x="495" y="1923"/>
                      <a:pt x="498" y="1921"/>
                    </a:cubicBezTo>
                    <a:cubicBezTo>
                      <a:pt x="499" y="1920"/>
                      <a:pt x="501" y="1919"/>
                      <a:pt x="503" y="1918"/>
                    </a:cubicBezTo>
                    <a:cubicBezTo>
                      <a:pt x="504" y="1918"/>
                      <a:pt x="505" y="1917"/>
                      <a:pt x="506" y="1917"/>
                    </a:cubicBezTo>
                    <a:cubicBezTo>
                      <a:pt x="506" y="1917"/>
                      <a:pt x="506" y="1917"/>
                      <a:pt x="507" y="1917"/>
                    </a:cubicBezTo>
                    <a:cubicBezTo>
                      <a:pt x="507" y="1917"/>
                      <a:pt x="507" y="1916"/>
                      <a:pt x="507" y="1916"/>
                    </a:cubicBezTo>
                    <a:cubicBezTo>
                      <a:pt x="508" y="1916"/>
                      <a:pt x="508" y="1916"/>
                      <a:pt x="508" y="1916"/>
                    </a:cubicBezTo>
                    <a:cubicBezTo>
                      <a:pt x="511" y="1915"/>
                      <a:pt x="514" y="1914"/>
                      <a:pt x="517" y="1913"/>
                    </a:cubicBezTo>
                    <a:cubicBezTo>
                      <a:pt x="521" y="1913"/>
                      <a:pt x="525" y="1912"/>
                      <a:pt x="528" y="1912"/>
                    </a:cubicBezTo>
                    <a:cubicBezTo>
                      <a:pt x="538" y="1912"/>
                      <a:pt x="538" y="1912"/>
                      <a:pt x="538" y="1912"/>
                    </a:cubicBezTo>
                    <a:cubicBezTo>
                      <a:pt x="541" y="1912"/>
                      <a:pt x="543" y="1912"/>
                      <a:pt x="545" y="1912"/>
                    </a:cubicBezTo>
                    <a:cubicBezTo>
                      <a:pt x="555" y="1912"/>
                      <a:pt x="564" y="1912"/>
                      <a:pt x="573" y="1912"/>
                    </a:cubicBezTo>
                    <a:cubicBezTo>
                      <a:pt x="573" y="1912"/>
                      <a:pt x="573" y="1912"/>
                      <a:pt x="573" y="1912"/>
                    </a:cubicBezTo>
                    <a:cubicBezTo>
                      <a:pt x="577" y="1912"/>
                      <a:pt x="577" y="1912"/>
                      <a:pt x="577" y="1912"/>
                    </a:cubicBezTo>
                    <a:cubicBezTo>
                      <a:pt x="581" y="1912"/>
                      <a:pt x="584" y="1913"/>
                      <a:pt x="587" y="1913"/>
                    </a:cubicBezTo>
                    <a:cubicBezTo>
                      <a:pt x="589" y="1914"/>
                      <a:pt x="590" y="1915"/>
                      <a:pt x="592" y="1915"/>
                    </a:cubicBezTo>
                    <a:cubicBezTo>
                      <a:pt x="596" y="1918"/>
                      <a:pt x="599" y="1921"/>
                      <a:pt x="595" y="1927"/>
                    </a:cubicBezTo>
                    <a:cubicBezTo>
                      <a:pt x="592" y="1934"/>
                      <a:pt x="588" y="1941"/>
                      <a:pt x="584" y="1948"/>
                    </a:cubicBezTo>
                    <a:cubicBezTo>
                      <a:pt x="579" y="1956"/>
                      <a:pt x="579" y="1956"/>
                      <a:pt x="579" y="1956"/>
                    </a:cubicBezTo>
                    <a:cubicBezTo>
                      <a:pt x="579" y="1956"/>
                      <a:pt x="579" y="1956"/>
                      <a:pt x="579" y="1956"/>
                    </a:cubicBezTo>
                    <a:close/>
                    <a:moveTo>
                      <a:pt x="1064" y="2056"/>
                    </a:moveTo>
                    <a:cubicBezTo>
                      <a:pt x="1064" y="2057"/>
                      <a:pt x="1064" y="2059"/>
                      <a:pt x="1064" y="2060"/>
                    </a:cubicBezTo>
                    <a:cubicBezTo>
                      <a:pt x="1064" y="2060"/>
                      <a:pt x="1064" y="2060"/>
                      <a:pt x="1064" y="2061"/>
                    </a:cubicBezTo>
                    <a:cubicBezTo>
                      <a:pt x="1063" y="2062"/>
                      <a:pt x="1063" y="2063"/>
                      <a:pt x="1062" y="2064"/>
                    </a:cubicBezTo>
                    <a:cubicBezTo>
                      <a:pt x="1062" y="2064"/>
                      <a:pt x="1062" y="2064"/>
                      <a:pt x="1062" y="2064"/>
                    </a:cubicBezTo>
                    <a:cubicBezTo>
                      <a:pt x="1062" y="2064"/>
                      <a:pt x="1062" y="2064"/>
                      <a:pt x="1062" y="2064"/>
                    </a:cubicBezTo>
                    <a:cubicBezTo>
                      <a:pt x="1061" y="2065"/>
                      <a:pt x="1060" y="2066"/>
                      <a:pt x="1059" y="2067"/>
                    </a:cubicBezTo>
                    <a:cubicBezTo>
                      <a:pt x="1059" y="2067"/>
                      <a:pt x="1059" y="2067"/>
                      <a:pt x="1059" y="2068"/>
                    </a:cubicBezTo>
                    <a:cubicBezTo>
                      <a:pt x="1058" y="2069"/>
                      <a:pt x="1057" y="2069"/>
                      <a:pt x="1056" y="2070"/>
                    </a:cubicBezTo>
                    <a:cubicBezTo>
                      <a:pt x="1056" y="2070"/>
                      <a:pt x="1055" y="2071"/>
                      <a:pt x="1055" y="2071"/>
                    </a:cubicBezTo>
                    <a:cubicBezTo>
                      <a:pt x="1055" y="2071"/>
                      <a:pt x="1055" y="2071"/>
                      <a:pt x="1055" y="2071"/>
                    </a:cubicBezTo>
                    <a:cubicBezTo>
                      <a:pt x="1053" y="2072"/>
                      <a:pt x="1052" y="2072"/>
                      <a:pt x="1051" y="2073"/>
                    </a:cubicBezTo>
                    <a:cubicBezTo>
                      <a:pt x="1051" y="2073"/>
                      <a:pt x="1051" y="2073"/>
                      <a:pt x="1050" y="2073"/>
                    </a:cubicBezTo>
                    <a:cubicBezTo>
                      <a:pt x="1049" y="2074"/>
                      <a:pt x="1048" y="2074"/>
                      <a:pt x="1047" y="2074"/>
                    </a:cubicBezTo>
                    <a:cubicBezTo>
                      <a:pt x="1047" y="2075"/>
                      <a:pt x="1046" y="2075"/>
                      <a:pt x="1046" y="2075"/>
                    </a:cubicBezTo>
                    <a:cubicBezTo>
                      <a:pt x="1046" y="2075"/>
                      <a:pt x="1045" y="2075"/>
                      <a:pt x="1045" y="2075"/>
                    </a:cubicBezTo>
                    <a:cubicBezTo>
                      <a:pt x="1045" y="2075"/>
                      <a:pt x="1045" y="2075"/>
                      <a:pt x="1044" y="2075"/>
                    </a:cubicBezTo>
                    <a:cubicBezTo>
                      <a:pt x="1043" y="2076"/>
                      <a:pt x="1042" y="2076"/>
                      <a:pt x="1041" y="2076"/>
                    </a:cubicBezTo>
                    <a:cubicBezTo>
                      <a:pt x="1039" y="2076"/>
                      <a:pt x="1038" y="2076"/>
                      <a:pt x="1037" y="2077"/>
                    </a:cubicBezTo>
                    <a:cubicBezTo>
                      <a:pt x="1036" y="2077"/>
                      <a:pt x="1035" y="2077"/>
                      <a:pt x="1034" y="2077"/>
                    </a:cubicBezTo>
                    <a:cubicBezTo>
                      <a:pt x="1033" y="2077"/>
                      <a:pt x="1033" y="2077"/>
                      <a:pt x="1033" y="2077"/>
                    </a:cubicBezTo>
                    <a:cubicBezTo>
                      <a:pt x="1031" y="2077"/>
                      <a:pt x="1031" y="2077"/>
                      <a:pt x="1031" y="2077"/>
                    </a:cubicBezTo>
                    <a:cubicBezTo>
                      <a:pt x="1031" y="2077"/>
                      <a:pt x="1031" y="2077"/>
                      <a:pt x="1031" y="2077"/>
                    </a:cubicBezTo>
                    <a:cubicBezTo>
                      <a:pt x="1025" y="2077"/>
                      <a:pt x="1018" y="2077"/>
                      <a:pt x="1011" y="2077"/>
                    </a:cubicBezTo>
                    <a:cubicBezTo>
                      <a:pt x="981" y="2077"/>
                      <a:pt x="630" y="2078"/>
                      <a:pt x="605" y="2078"/>
                    </a:cubicBezTo>
                    <a:cubicBezTo>
                      <a:pt x="604" y="2078"/>
                      <a:pt x="602" y="2078"/>
                      <a:pt x="600" y="2078"/>
                    </a:cubicBezTo>
                    <a:cubicBezTo>
                      <a:pt x="598" y="2077"/>
                      <a:pt x="596" y="2077"/>
                      <a:pt x="594" y="2076"/>
                    </a:cubicBezTo>
                    <a:cubicBezTo>
                      <a:pt x="590" y="2075"/>
                      <a:pt x="588" y="2074"/>
                      <a:pt x="586" y="2072"/>
                    </a:cubicBezTo>
                    <a:cubicBezTo>
                      <a:pt x="584" y="2070"/>
                      <a:pt x="583" y="2068"/>
                      <a:pt x="582" y="2065"/>
                    </a:cubicBezTo>
                    <a:cubicBezTo>
                      <a:pt x="582" y="2063"/>
                      <a:pt x="582" y="2060"/>
                      <a:pt x="584" y="2057"/>
                    </a:cubicBezTo>
                    <a:cubicBezTo>
                      <a:pt x="584" y="2056"/>
                      <a:pt x="584" y="2056"/>
                      <a:pt x="584" y="2056"/>
                    </a:cubicBezTo>
                    <a:cubicBezTo>
                      <a:pt x="584" y="2056"/>
                      <a:pt x="584" y="2056"/>
                      <a:pt x="584" y="2056"/>
                    </a:cubicBezTo>
                    <a:cubicBezTo>
                      <a:pt x="588" y="2048"/>
                      <a:pt x="592" y="2040"/>
                      <a:pt x="596" y="2031"/>
                    </a:cubicBezTo>
                    <a:cubicBezTo>
                      <a:pt x="597" y="2030"/>
                      <a:pt x="598" y="2029"/>
                      <a:pt x="598" y="2027"/>
                    </a:cubicBezTo>
                    <a:cubicBezTo>
                      <a:pt x="601" y="2021"/>
                      <a:pt x="601" y="2021"/>
                      <a:pt x="601" y="2021"/>
                    </a:cubicBezTo>
                    <a:cubicBezTo>
                      <a:pt x="603" y="2018"/>
                      <a:pt x="605" y="2016"/>
                      <a:pt x="607" y="2014"/>
                    </a:cubicBezTo>
                    <a:cubicBezTo>
                      <a:pt x="608" y="2013"/>
                      <a:pt x="609" y="2013"/>
                      <a:pt x="609" y="2012"/>
                    </a:cubicBezTo>
                    <a:cubicBezTo>
                      <a:pt x="610" y="2012"/>
                      <a:pt x="610" y="2012"/>
                      <a:pt x="610" y="2011"/>
                    </a:cubicBezTo>
                    <a:cubicBezTo>
                      <a:pt x="611" y="2011"/>
                      <a:pt x="612" y="2011"/>
                      <a:pt x="612" y="2010"/>
                    </a:cubicBezTo>
                    <a:cubicBezTo>
                      <a:pt x="612" y="2010"/>
                      <a:pt x="612" y="2010"/>
                      <a:pt x="613" y="2010"/>
                    </a:cubicBezTo>
                    <a:cubicBezTo>
                      <a:pt x="613" y="2010"/>
                      <a:pt x="613" y="2010"/>
                      <a:pt x="614" y="2009"/>
                    </a:cubicBezTo>
                    <a:cubicBezTo>
                      <a:pt x="615" y="2009"/>
                      <a:pt x="616" y="2008"/>
                      <a:pt x="617" y="2008"/>
                    </a:cubicBezTo>
                    <a:cubicBezTo>
                      <a:pt x="617" y="2008"/>
                      <a:pt x="618" y="2007"/>
                      <a:pt x="618" y="2007"/>
                    </a:cubicBezTo>
                    <a:cubicBezTo>
                      <a:pt x="619" y="2007"/>
                      <a:pt x="620" y="2007"/>
                      <a:pt x="621" y="2006"/>
                    </a:cubicBezTo>
                    <a:cubicBezTo>
                      <a:pt x="622" y="2006"/>
                      <a:pt x="623" y="2005"/>
                      <a:pt x="625" y="2005"/>
                    </a:cubicBezTo>
                    <a:cubicBezTo>
                      <a:pt x="625" y="2005"/>
                      <a:pt x="626" y="2004"/>
                      <a:pt x="627" y="2004"/>
                    </a:cubicBezTo>
                    <a:cubicBezTo>
                      <a:pt x="627" y="2004"/>
                      <a:pt x="628" y="2004"/>
                      <a:pt x="628" y="2004"/>
                    </a:cubicBezTo>
                    <a:cubicBezTo>
                      <a:pt x="632" y="2003"/>
                      <a:pt x="636" y="2002"/>
                      <a:pt x="640" y="2002"/>
                    </a:cubicBezTo>
                    <a:cubicBezTo>
                      <a:pt x="640" y="2002"/>
                      <a:pt x="1008" y="2001"/>
                      <a:pt x="1021" y="2001"/>
                    </a:cubicBezTo>
                    <a:cubicBezTo>
                      <a:pt x="1026" y="2001"/>
                      <a:pt x="1030" y="2001"/>
                      <a:pt x="1034" y="2001"/>
                    </a:cubicBezTo>
                    <a:cubicBezTo>
                      <a:pt x="1036" y="2001"/>
                      <a:pt x="1038" y="2002"/>
                      <a:pt x="1040" y="2002"/>
                    </a:cubicBezTo>
                    <a:cubicBezTo>
                      <a:pt x="1040" y="2002"/>
                      <a:pt x="1040" y="2002"/>
                      <a:pt x="1041" y="2002"/>
                    </a:cubicBezTo>
                    <a:cubicBezTo>
                      <a:pt x="1042" y="2002"/>
                      <a:pt x="1044" y="2002"/>
                      <a:pt x="1045" y="2003"/>
                    </a:cubicBezTo>
                    <a:cubicBezTo>
                      <a:pt x="1045" y="2003"/>
                      <a:pt x="1046" y="2003"/>
                      <a:pt x="1046" y="2003"/>
                    </a:cubicBezTo>
                    <a:cubicBezTo>
                      <a:pt x="1046" y="2003"/>
                      <a:pt x="1046" y="2003"/>
                      <a:pt x="1046" y="2003"/>
                    </a:cubicBezTo>
                    <a:cubicBezTo>
                      <a:pt x="1048" y="2003"/>
                      <a:pt x="1049" y="2004"/>
                      <a:pt x="1050" y="2004"/>
                    </a:cubicBezTo>
                    <a:cubicBezTo>
                      <a:pt x="1050" y="2004"/>
                      <a:pt x="1051" y="2005"/>
                      <a:pt x="1051" y="2005"/>
                    </a:cubicBezTo>
                    <a:cubicBezTo>
                      <a:pt x="1052" y="2005"/>
                      <a:pt x="1053" y="2006"/>
                      <a:pt x="1054" y="2006"/>
                    </a:cubicBezTo>
                    <a:cubicBezTo>
                      <a:pt x="1055" y="2006"/>
                      <a:pt x="1055" y="2007"/>
                      <a:pt x="1055" y="2007"/>
                    </a:cubicBezTo>
                    <a:cubicBezTo>
                      <a:pt x="1055" y="2007"/>
                      <a:pt x="1055" y="2007"/>
                      <a:pt x="1056" y="2007"/>
                    </a:cubicBezTo>
                    <a:cubicBezTo>
                      <a:pt x="1056" y="2008"/>
                      <a:pt x="1057" y="2008"/>
                      <a:pt x="1058" y="2009"/>
                    </a:cubicBezTo>
                    <a:cubicBezTo>
                      <a:pt x="1059" y="2010"/>
                      <a:pt x="1061" y="2011"/>
                      <a:pt x="1061" y="2013"/>
                    </a:cubicBezTo>
                    <a:cubicBezTo>
                      <a:pt x="1063" y="2015"/>
                      <a:pt x="1064" y="2017"/>
                      <a:pt x="1064" y="2020"/>
                    </a:cubicBezTo>
                    <a:cubicBezTo>
                      <a:pt x="1064" y="2022"/>
                      <a:pt x="1064" y="2022"/>
                      <a:pt x="1064" y="2022"/>
                    </a:cubicBezTo>
                    <a:cubicBezTo>
                      <a:pt x="1064" y="2022"/>
                      <a:pt x="1064" y="2022"/>
                      <a:pt x="1064" y="2022"/>
                    </a:cubicBezTo>
                    <a:cubicBezTo>
                      <a:pt x="1064" y="2031"/>
                      <a:pt x="1064" y="2040"/>
                      <a:pt x="1064" y="2049"/>
                    </a:cubicBezTo>
                    <a:cubicBezTo>
                      <a:pt x="1064" y="2051"/>
                      <a:pt x="1064" y="2054"/>
                      <a:pt x="1064" y="2056"/>
                    </a:cubicBezTo>
                    <a:close/>
                    <a:moveTo>
                      <a:pt x="1114" y="1878"/>
                    </a:moveTo>
                    <a:cubicBezTo>
                      <a:pt x="1114" y="1878"/>
                      <a:pt x="1114" y="1877"/>
                      <a:pt x="1113" y="1877"/>
                    </a:cubicBezTo>
                    <a:cubicBezTo>
                      <a:pt x="1113" y="1877"/>
                      <a:pt x="1113" y="1877"/>
                      <a:pt x="1113" y="1877"/>
                    </a:cubicBezTo>
                    <a:cubicBezTo>
                      <a:pt x="1112" y="1875"/>
                      <a:pt x="1111" y="1873"/>
                      <a:pt x="1111" y="1871"/>
                    </a:cubicBezTo>
                    <a:cubicBezTo>
                      <a:pt x="1111" y="1870"/>
                      <a:pt x="1111" y="1870"/>
                      <a:pt x="1111" y="1870"/>
                    </a:cubicBezTo>
                    <a:cubicBezTo>
                      <a:pt x="1110" y="1868"/>
                      <a:pt x="1110" y="1867"/>
                      <a:pt x="1110" y="1866"/>
                    </a:cubicBezTo>
                    <a:cubicBezTo>
                      <a:pt x="1110" y="1866"/>
                      <a:pt x="1110" y="1866"/>
                      <a:pt x="1110" y="1866"/>
                    </a:cubicBezTo>
                    <a:cubicBezTo>
                      <a:pt x="1110" y="1861"/>
                      <a:pt x="1109" y="1855"/>
                      <a:pt x="1109" y="1849"/>
                    </a:cubicBezTo>
                    <a:cubicBezTo>
                      <a:pt x="1109" y="1848"/>
                      <a:pt x="1109" y="1848"/>
                      <a:pt x="1109" y="1848"/>
                    </a:cubicBezTo>
                    <a:cubicBezTo>
                      <a:pt x="1109" y="1846"/>
                      <a:pt x="1109" y="1844"/>
                      <a:pt x="1110" y="1843"/>
                    </a:cubicBezTo>
                    <a:cubicBezTo>
                      <a:pt x="1112" y="1841"/>
                      <a:pt x="1113" y="1840"/>
                      <a:pt x="1115" y="1839"/>
                    </a:cubicBezTo>
                    <a:cubicBezTo>
                      <a:pt x="1118" y="1838"/>
                      <a:pt x="1120" y="1837"/>
                      <a:pt x="1123" y="1836"/>
                    </a:cubicBezTo>
                    <a:cubicBezTo>
                      <a:pt x="1123" y="1836"/>
                      <a:pt x="1123" y="1836"/>
                      <a:pt x="1123" y="1836"/>
                    </a:cubicBezTo>
                    <a:cubicBezTo>
                      <a:pt x="1123" y="1836"/>
                      <a:pt x="1123" y="1836"/>
                      <a:pt x="1123" y="1836"/>
                    </a:cubicBezTo>
                    <a:cubicBezTo>
                      <a:pt x="1124" y="1836"/>
                      <a:pt x="1125" y="1836"/>
                      <a:pt x="1126" y="1836"/>
                    </a:cubicBezTo>
                    <a:cubicBezTo>
                      <a:pt x="1127" y="1836"/>
                      <a:pt x="1127" y="1836"/>
                      <a:pt x="1128" y="1836"/>
                    </a:cubicBezTo>
                    <a:cubicBezTo>
                      <a:pt x="1133" y="1835"/>
                      <a:pt x="1138" y="1835"/>
                      <a:pt x="1143" y="1835"/>
                    </a:cubicBezTo>
                    <a:cubicBezTo>
                      <a:pt x="1176" y="1835"/>
                      <a:pt x="1176" y="1835"/>
                      <a:pt x="1176" y="1835"/>
                    </a:cubicBezTo>
                    <a:cubicBezTo>
                      <a:pt x="1178" y="1835"/>
                      <a:pt x="1180" y="1835"/>
                      <a:pt x="1182" y="1836"/>
                    </a:cubicBezTo>
                    <a:cubicBezTo>
                      <a:pt x="1191" y="1837"/>
                      <a:pt x="1201" y="1839"/>
                      <a:pt x="1203" y="1848"/>
                    </a:cubicBezTo>
                    <a:cubicBezTo>
                      <a:pt x="1205" y="1855"/>
                      <a:pt x="1206" y="1863"/>
                      <a:pt x="1207" y="1870"/>
                    </a:cubicBezTo>
                    <a:cubicBezTo>
                      <a:pt x="1207" y="1871"/>
                      <a:pt x="1207" y="1871"/>
                      <a:pt x="1207" y="1871"/>
                    </a:cubicBezTo>
                    <a:cubicBezTo>
                      <a:pt x="1208" y="1873"/>
                      <a:pt x="1207" y="1874"/>
                      <a:pt x="1207" y="1876"/>
                    </a:cubicBezTo>
                    <a:cubicBezTo>
                      <a:pt x="1207" y="1876"/>
                      <a:pt x="1207" y="1876"/>
                      <a:pt x="1206" y="1876"/>
                    </a:cubicBezTo>
                    <a:cubicBezTo>
                      <a:pt x="1206" y="1876"/>
                      <a:pt x="1206" y="1876"/>
                      <a:pt x="1206" y="1876"/>
                    </a:cubicBezTo>
                    <a:cubicBezTo>
                      <a:pt x="1206" y="1877"/>
                      <a:pt x="1206" y="1877"/>
                      <a:pt x="1206" y="1877"/>
                    </a:cubicBezTo>
                    <a:cubicBezTo>
                      <a:pt x="1204" y="1880"/>
                      <a:pt x="1200" y="1882"/>
                      <a:pt x="1195" y="1883"/>
                    </a:cubicBezTo>
                    <a:cubicBezTo>
                      <a:pt x="1195" y="1883"/>
                      <a:pt x="1195" y="1884"/>
                      <a:pt x="1194" y="1884"/>
                    </a:cubicBezTo>
                    <a:cubicBezTo>
                      <a:pt x="1194" y="1884"/>
                      <a:pt x="1193" y="1884"/>
                      <a:pt x="1193" y="1884"/>
                    </a:cubicBezTo>
                    <a:cubicBezTo>
                      <a:pt x="1192" y="1884"/>
                      <a:pt x="1192" y="1884"/>
                      <a:pt x="1192" y="1884"/>
                    </a:cubicBezTo>
                    <a:cubicBezTo>
                      <a:pt x="1191" y="1884"/>
                      <a:pt x="1190" y="1884"/>
                      <a:pt x="1189" y="1885"/>
                    </a:cubicBezTo>
                    <a:cubicBezTo>
                      <a:pt x="1178" y="1886"/>
                      <a:pt x="1164" y="1885"/>
                      <a:pt x="1158" y="1885"/>
                    </a:cubicBezTo>
                    <a:cubicBezTo>
                      <a:pt x="1137" y="1885"/>
                      <a:pt x="1137" y="1885"/>
                      <a:pt x="1137" y="1885"/>
                    </a:cubicBezTo>
                    <a:cubicBezTo>
                      <a:pt x="1135" y="1885"/>
                      <a:pt x="1134" y="1885"/>
                      <a:pt x="1132" y="1885"/>
                    </a:cubicBezTo>
                    <a:cubicBezTo>
                      <a:pt x="1131" y="1884"/>
                      <a:pt x="1130" y="1884"/>
                      <a:pt x="1128" y="1884"/>
                    </a:cubicBezTo>
                    <a:cubicBezTo>
                      <a:pt x="1128" y="1884"/>
                      <a:pt x="1128" y="1884"/>
                      <a:pt x="1127" y="1884"/>
                    </a:cubicBezTo>
                    <a:cubicBezTo>
                      <a:pt x="1127" y="1884"/>
                      <a:pt x="1127" y="1884"/>
                      <a:pt x="1127" y="1884"/>
                    </a:cubicBezTo>
                    <a:cubicBezTo>
                      <a:pt x="1126" y="1883"/>
                      <a:pt x="1125" y="1883"/>
                      <a:pt x="1123" y="1883"/>
                    </a:cubicBezTo>
                    <a:cubicBezTo>
                      <a:pt x="1123" y="1883"/>
                      <a:pt x="1122" y="1882"/>
                      <a:pt x="1122" y="1882"/>
                    </a:cubicBezTo>
                    <a:cubicBezTo>
                      <a:pt x="1121" y="1882"/>
                      <a:pt x="1120" y="1881"/>
                      <a:pt x="1119" y="1881"/>
                    </a:cubicBezTo>
                    <a:cubicBezTo>
                      <a:pt x="1117" y="1880"/>
                      <a:pt x="1116" y="1879"/>
                      <a:pt x="1115" y="1878"/>
                    </a:cubicBezTo>
                    <a:cubicBezTo>
                      <a:pt x="1115" y="1878"/>
                      <a:pt x="1114" y="1878"/>
                      <a:pt x="1114" y="1878"/>
                    </a:cubicBezTo>
                    <a:close/>
                    <a:moveTo>
                      <a:pt x="1120" y="1961"/>
                    </a:moveTo>
                    <a:cubicBezTo>
                      <a:pt x="1118" y="1959"/>
                      <a:pt x="1117" y="1957"/>
                      <a:pt x="1117" y="1955"/>
                    </a:cubicBezTo>
                    <a:cubicBezTo>
                      <a:pt x="1117" y="1952"/>
                      <a:pt x="1117" y="1952"/>
                      <a:pt x="1117" y="1952"/>
                    </a:cubicBezTo>
                    <a:cubicBezTo>
                      <a:pt x="1117" y="1952"/>
                      <a:pt x="1117" y="1952"/>
                      <a:pt x="1117" y="1952"/>
                    </a:cubicBezTo>
                    <a:cubicBezTo>
                      <a:pt x="1116" y="1943"/>
                      <a:pt x="1116" y="1935"/>
                      <a:pt x="1115" y="1926"/>
                    </a:cubicBezTo>
                    <a:cubicBezTo>
                      <a:pt x="1115" y="1926"/>
                      <a:pt x="1115" y="1926"/>
                      <a:pt x="1115" y="1926"/>
                    </a:cubicBezTo>
                    <a:cubicBezTo>
                      <a:pt x="1115" y="1926"/>
                      <a:pt x="1115" y="1926"/>
                      <a:pt x="1115" y="1926"/>
                    </a:cubicBezTo>
                    <a:cubicBezTo>
                      <a:pt x="1115" y="1925"/>
                      <a:pt x="1115" y="1925"/>
                      <a:pt x="1115" y="1924"/>
                    </a:cubicBezTo>
                    <a:cubicBezTo>
                      <a:pt x="1117" y="1906"/>
                      <a:pt x="1155" y="1911"/>
                      <a:pt x="1167" y="1911"/>
                    </a:cubicBezTo>
                    <a:cubicBezTo>
                      <a:pt x="1181" y="1911"/>
                      <a:pt x="1208" y="1907"/>
                      <a:pt x="1216" y="1921"/>
                    </a:cubicBezTo>
                    <a:cubicBezTo>
                      <a:pt x="1217" y="1923"/>
                      <a:pt x="1218" y="1924"/>
                      <a:pt x="1218" y="1925"/>
                    </a:cubicBezTo>
                    <a:cubicBezTo>
                      <a:pt x="1219" y="1927"/>
                      <a:pt x="1219" y="1927"/>
                      <a:pt x="1219" y="1927"/>
                    </a:cubicBezTo>
                    <a:cubicBezTo>
                      <a:pt x="1219" y="1927"/>
                      <a:pt x="1219" y="1927"/>
                      <a:pt x="1219" y="1927"/>
                    </a:cubicBezTo>
                    <a:cubicBezTo>
                      <a:pt x="1219" y="1931"/>
                      <a:pt x="1220" y="1936"/>
                      <a:pt x="1221" y="1940"/>
                    </a:cubicBezTo>
                    <a:cubicBezTo>
                      <a:pt x="1224" y="1955"/>
                      <a:pt x="1224" y="1955"/>
                      <a:pt x="1224" y="1955"/>
                    </a:cubicBezTo>
                    <a:cubicBezTo>
                      <a:pt x="1225" y="1957"/>
                      <a:pt x="1224" y="1959"/>
                      <a:pt x="1223" y="1961"/>
                    </a:cubicBezTo>
                    <a:cubicBezTo>
                      <a:pt x="1223" y="1962"/>
                      <a:pt x="1222" y="1963"/>
                      <a:pt x="1220" y="1964"/>
                    </a:cubicBezTo>
                    <a:cubicBezTo>
                      <a:pt x="1220" y="1965"/>
                      <a:pt x="1219" y="1965"/>
                      <a:pt x="1219" y="1966"/>
                    </a:cubicBezTo>
                    <a:cubicBezTo>
                      <a:pt x="1219" y="1966"/>
                      <a:pt x="1218" y="1966"/>
                      <a:pt x="1218" y="1966"/>
                    </a:cubicBezTo>
                    <a:cubicBezTo>
                      <a:pt x="1218" y="1966"/>
                      <a:pt x="1218" y="1966"/>
                      <a:pt x="1218" y="1967"/>
                    </a:cubicBezTo>
                    <a:cubicBezTo>
                      <a:pt x="1217" y="1967"/>
                      <a:pt x="1216" y="1967"/>
                      <a:pt x="1215" y="1968"/>
                    </a:cubicBezTo>
                    <a:cubicBezTo>
                      <a:pt x="1215" y="1968"/>
                      <a:pt x="1214" y="1968"/>
                      <a:pt x="1213" y="1969"/>
                    </a:cubicBezTo>
                    <a:cubicBezTo>
                      <a:pt x="1213" y="1969"/>
                      <a:pt x="1212" y="1969"/>
                      <a:pt x="1212" y="1969"/>
                    </a:cubicBezTo>
                    <a:cubicBezTo>
                      <a:pt x="1211" y="1969"/>
                      <a:pt x="1211" y="1970"/>
                      <a:pt x="1210" y="1970"/>
                    </a:cubicBezTo>
                    <a:cubicBezTo>
                      <a:pt x="1209" y="1970"/>
                      <a:pt x="1209" y="1970"/>
                      <a:pt x="1208" y="1970"/>
                    </a:cubicBezTo>
                    <a:cubicBezTo>
                      <a:pt x="1208" y="1970"/>
                      <a:pt x="1207" y="1970"/>
                      <a:pt x="1207" y="1970"/>
                    </a:cubicBezTo>
                    <a:cubicBezTo>
                      <a:pt x="1206" y="1971"/>
                      <a:pt x="1205" y="1971"/>
                      <a:pt x="1204" y="1971"/>
                    </a:cubicBezTo>
                    <a:cubicBezTo>
                      <a:pt x="1202" y="1971"/>
                      <a:pt x="1201" y="1971"/>
                      <a:pt x="1199" y="1971"/>
                    </a:cubicBezTo>
                    <a:cubicBezTo>
                      <a:pt x="1199" y="1971"/>
                      <a:pt x="1199" y="1971"/>
                      <a:pt x="1199" y="1971"/>
                    </a:cubicBezTo>
                    <a:cubicBezTo>
                      <a:pt x="1199" y="1971"/>
                      <a:pt x="1199" y="1971"/>
                      <a:pt x="1199" y="1971"/>
                    </a:cubicBezTo>
                    <a:cubicBezTo>
                      <a:pt x="1181" y="1971"/>
                      <a:pt x="1164" y="1971"/>
                      <a:pt x="1147" y="1971"/>
                    </a:cubicBezTo>
                    <a:cubicBezTo>
                      <a:pt x="1145" y="1971"/>
                      <a:pt x="1143" y="1971"/>
                      <a:pt x="1141" y="1971"/>
                    </a:cubicBezTo>
                    <a:cubicBezTo>
                      <a:pt x="1141" y="1971"/>
                      <a:pt x="1140" y="1971"/>
                      <a:pt x="1140" y="1971"/>
                    </a:cubicBezTo>
                    <a:cubicBezTo>
                      <a:pt x="1139" y="1971"/>
                      <a:pt x="1137" y="1970"/>
                      <a:pt x="1136" y="1970"/>
                    </a:cubicBezTo>
                    <a:cubicBezTo>
                      <a:pt x="1136" y="1970"/>
                      <a:pt x="1136" y="1970"/>
                      <a:pt x="1136" y="1970"/>
                    </a:cubicBezTo>
                    <a:cubicBezTo>
                      <a:pt x="1135" y="1970"/>
                      <a:pt x="1135" y="1970"/>
                      <a:pt x="1135" y="1970"/>
                    </a:cubicBezTo>
                    <a:cubicBezTo>
                      <a:pt x="1134" y="1969"/>
                      <a:pt x="1132" y="1969"/>
                      <a:pt x="1131" y="1969"/>
                    </a:cubicBezTo>
                    <a:cubicBezTo>
                      <a:pt x="1130" y="1968"/>
                      <a:pt x="1130" y="1968"/>
                      <a:pt x="1129" y="1968"/>
                    </a:cubicBezTo>
                    <a:cubicBezTo>
                      <a:pt x="1128" y="1967"/>
                      <a:pt x="1128" y="1967"/>
                      <a:pt x="1127" y="1967"/>
                    </a:cubicBezTo>
                    <a:cubicBezTo>
                      <a:pt x="1127" y="1967"/>
                      <a:pt x="1126" y="1967"/>
                      <a:pt x="1126" y="1966"/>
                    </a:cubicBezTo>
                    <a:cubicBezTo>
                      <a:pt x="1124" y="1965"/>
                      <a:pt x="1121" y="1963"/>
                      <a:pt x="1120" y="1961"/>
                    </a:cubicBezTo>
                    <a:close/>
                    <a:moveTo>
                      <a:pt x="1244" y="2063"/>
                    </a:moveTo>
                    <a:cubicBezTo>
                      <a:pt x="1243" y="2066"/>
                      <a:pt x="1241" y="2068"/>
                      <a:pt x="1238" y="2070"/>
                    </a:cubicBezTo>
                    <a:cubicBezTo>
                      <a:pt x="1236" y="2072"/>
                      <a:pt x="1233" y="2074"/>
                      <a:pt x="1229" y="2075"/>
                    </a:cubicBezTo>
                    <a:cubicBezTo>
                      <a:pt x="1225" y="2076"/>
                      <a:pt x="1221" y="2076"/>
                      <a:pt x="1217" y="2076"/>
                    </a:cubicBezTo>
                    <a:cubicBezTo>
                      <a:pt x="1205" y="2076"/>
                      <a:pt x="1205" y="2076"/>
                      <a:pt x="1205" y="2076"/>
                    </a:cubicBezTo>
                    <a:cubicBezTo>
                      <a:pt x="1205" y="2076"/>
                      <a:pt x="1205" y="2076"/>
                      <a:pt x="1205" y="2076"/>
                    </a:cubicBezTo>
                    <a:cubicBezTo>
                      <a:pt x="1189" y="2076"/>
                      <a:pt x="1174" y="2076"/>
                      <a:pt x="1158" y="2077"/>
                    </a:cubicBezTo>
                    <a:cubicBezTo>
                      <a:pt x="1156" y="2077"/>
                      <a:pt x="1154" y="2076"/>
                      <a:pt x="1152" y="2076"/>
                    </a:cubicBezTo>
                    <a:cubicBezTo>
                      <a:pt x="1152" y="2076"/>
                      <a:pt x="1151" y="2076"/>
                      <a:pt x="1151" y="2076"/>
                    </a:cubicBezTo>
                    <a:cubicBezTo>
                      <a:pt x="1149" y="2076"/>
                      <a:pt x="1148" y="2075"/>
                      <a:pt x="1146" y="2075"/>
                    </a:cubicBezTo>
                    <a:cubicBezTo>
                      <a:pt x="1146" y="2075"/>
                      <a:pt x="1146" y="2075"/>
                      <a:pt x="1146" y="2075"/>
                    </a:cubicBezTo>
                    <a:cubicBezTo>
                      <a:pt x="1145" y="2075"/>
                      <a:pt x="1145" y="2075"/>
                      <a:pt x="1145" y="2075"/>
                    </a:cubicBezTo>
                    <a:cubicBezTo>
                      <a:pt x="1138" y="2073"/>
                      <a:pt x="1132" y="2069"/>
                      <a:pt x="1128" y="2064"/>
                    </a:cubicBezTo>
                    <a:cubicBezTo>
                      <a:pt x="1128" y="2064"/>
                      <a:pt x="1128" y="2064"/>
                      <a:pt x="1128" y="2064"/>
                    </a:cubicBezTo>
                    <a:cubicBezTo>
                      <a:pt x="1128" y="2064"/>
                      <a:pt x="1128" y="2064"/>
                      <a:pt x="1128" y="2064"/>
                    </a:cubicBezTo>
                    <a:cubicBezTo>
                      <a:pt x="1127" y="2063"/>
                      <a:pt x="1126" y="2062"/>
                      <a:pt x="1126" y="2060"/>
                    </a:cubicBezTo>
                    <a:cubicBezTo>
                      <a:pt x="1126" y="2060"/>
                      <a:pt x="1126" y="2059"/>
                      <a:pt x="1125" y="2059"/>
                    </a:cubicBezTo>
                    <a:cubicBezTo>
                      <a:pt x="1125" y="2058"/>
                      <a:pt x="1125" y="2057"/>
                      <a:pt x="1125" y="2057"/>
                    </a:cubicBezTo>
                    <a:cubicBezTo>
                      <a:pt x="1125" y="2056"/>
                      <a:pt x="1125" y="2056"/>
                      <a:pt x="1125" y="2056"/>
                    </a:cubicBezTo>
                    <a:cubicBezTo>
                      <a:pt x="1125" y="2055"/>
                      <a:pt x="1125" y="2055"/>
                      <a:pt x="1125" y="2055"/>
                    </a:cubicBezTo>
                    <a:cubicBezTo>
                      <a:pt x="1125" y="2055"/>
                      <a:pt x="1125" y="2055"/>
                      <a:pt x="1125" y="2055"/>
                    </a:cubicBezTo>
                    <a:cubicBezTo>
                      <a:pt x="1124" y="2046"/>
                      <a:pt x="1123" y="2037"/>
                      <a:pt x="1123" y="2029"/>
                    </a:cubicBezTo>
                    <a:cubicBezTo>
                      <a:pt x="1123" y="2027"/>
                      <a:pt x="1122" y="2026"/>
                      <a:pt x="1122" y="2024"/>
                    </a:cubicBezTo>
                    <a:cubicBezTo>
                      <a:pt x="1122" y="2020"/>
                      <a:pt x="1122" y="2020"/>
                      <a:pt x="1122" y="2020"/>
                    </a:cubicBezTo>
                    <a:cubicBezTo>
                      <a:pt x="1122" y="2019"/>
                      <a:pt x="1122" y="2019"/>
                      <a:pt x="1122" y="2019"/>
                    </a:cubicBezTo>
                    <a:cubicBezTo>
                      <a:pt x="1122" y="2018"/>
                      <a:pt x="1122" y="2017"/>
                      <a:pt x="1122" y="2016"/>
                    </a:cubicBezTo>
                    <a:cubicBezTo>
                      <a:pt x="1122" y="2016"/>
                      <a:pt x="1123" y="2016"/>
                      <a:pt x="1123" y="2015"/>
                    </a:cubicBezTo>
                    <a:cubicBezTo>
                      <a:pt x="1123" y="2014"/>
                      <a:pt x="1123" y="2014"/>
                      <a:pt x="1123" y="2013"/>
                    </a:cubicBezTo>
                    <a:cubicBezTo>
                      <a:pt x="1124" y="2013"/>
                      <a:pt x="1124" y="2013"/>
                      <a:pt x="1124" y="2012"/>
                    </a:cubicBezTo>
                    <a:cubicBezTo>
                      <a:pt x="1124" y="2012"/>
                      <a:pt x="1124" y="2012"/>
                      <a:pt x="1124" y="2012"/>
                    </a:cubicBezTo>
                    <a:cubicBezTo>
                      <a:pt x="1125" y="2011"/>
                      <a:pt x="1125" y="2010"/>
                      <a:pt x="1126" y="2010"/>
                    </a:cubicBezTo>
                    <a:cubicBezTo>
                      <a:pt x="1126" y="2009"/>
                      <a:pt x="1127" y="2009"/>
                      <a:pt x="1127" y="2009"/>
                    </a:cubicBezTo>
                    <a:cubicBezTo>
                      <a:pt x="1128" y="2008"/>
                      <a:pt x="1128" y="2008"/>
                      <a:pt x="1129" y="2007"/>
                    </a:cubicBezTo>
                    <a:cubicBezTo>
                      <a:pt x="1129" y="2007"/>
                      <a:pt x="1129" y="2007"/>
                      <a:pt x="1130" y="2006"/>
                    </a:cubicBezTo>
                    <a:cubicBezTo>
                      <a:pt x="1130" y="2006"/>
                      <a:pt x="1130" y="2006"/>
                      <a:pt x="1130" y="2006"/>
                    </a:cubicBezTo>
                    <a:cubicBezTo>
                      <a:pt x="1131" y="2006"/>
                      <a:pt x="1132" y="2005"/>
                      <a:pt x="1133" y="2004"/>
                    </a:cubicBezTo>
                    <a:cubicBezTo>
                      <a:pt x="1134" y="2004"/>
                      <a:pt x="1134" y="2004"/>
                      <a:pt x="1134" y="2004"/>
                    </a:cubicBezTo>
                    <a:cubicBezTo>
                      <a:pt x="1134" y="2004"/>
                      <a:pt x="1135" y="2004"/>
                      <a:pt x="1135" y="2004"/>
                    </a:cubicBezTo>
                    <a:cubicBezTo>
                      <a:pt x="1135" y="2004"/>
                      <a:pt x="1135" y="2004"/>
                      <a:pt x="1136" y="2004"/>
                    </a:cubicBezTo>
                    <a:cubicBezTo>
                      <a:pt x="1137" y="2003"/>
                      <a:pt x="1138" y="2003"/>
                      <a:pt x="1139" y="2003"/>
                    </a:cubicBezTo>
                    <a:cubicBezTo>
                      <a:pt x="1139" y="2002"/>
                      <a:pt x="1140" y="2002"/>
                      <a:pt x="1140" y="2002"/>
                    </a:cubicBezTo>
                    <a:cubicBezTo>
                      <a:pt x="1141" y="2002"/>
                      <a:pt x="1141" y="2002"/>
                      <a:pt x="1142" y="2002"/>
                    </a:cubicBezTo>
                    <a:cubicBezTo>
                      <a:pt x="1143" y="2002"/>
                      <a:pt x="1145" y="2001"/>
                      <a:pt x="1147" y="2001"/>
                    </a:cubicBezTo>
                    <a:cubicBezTo>
                      <a:pt x="1147" y="2001"/>
                      <a:pt x="1148" y="2001"/>
                      <a:pt x="1148" y="2001"/>
                    </a:cubicBezTo>
                    <a:cubicBezTo>
                      <a:pt x="1149" y="2001"/>
                      <a:pt x="1149" y="2001"/>
                      <a:pt x="1150" y="2001"/>
                    </a:cubicBezTo>
                    <a:cubicBezTo>
                      <a:pt x="1153" y="2001"/>
                      <a:pt x="1153" y="2001"/>
                      <a:pt x="1153" y="2001"/>
                    </a:cubicBezTo>
                    <a:cubicBezTo>
                      <a:pt x="1155" y="2001"/>
                      <a:pt x="1158" y="2001"/>
                      <a:pt x="1160" y="2001"/>
                    </a:cubicBezTo>
                    <a:cubicBezTo>
                      <a:pt x="1163" y="2001"/>
                      <a:pt x="1165" y="2001"/>
                      <a:pt x="1168" y="2001"/>
                    </a:cubicBezTo>
                    <a:cubicBezTo>
                      <a:pt x="1191" y="2001"/>
                      <a:pt x="1191" y="2001"/>
                      <a:pt x="1191" y="2001"/>
                    </a:cubicBezTo>
                    <a:cubicBezTo>
                      <a:pt x="1197" y="2001"/>
                      <a:pt x="1203" y="2001"/>
                      <a:pt x="1209" y="2001"/>
                    </a:cubicBezTo>
                    <a:cubicBezTo>
                      <a:pt x="1210" y="2001"/>
                      <a:pt x="1211" y="2001"/>
                      <a:pt x="1212" y="2002"/>
                    </a:cubicBezTo>
                    <a:cubicBezTo>
                      <a:pt x="1212" y="2002"/>
                      <a:pt x="1213" y="2002"/>
                      <a:pt x="1214" y="2002"/>
                    </a:cubicBezTo>
                    <a:cubicBezTo>
                      <a:pt x="1214" y="2002"/>
                      <a:pt x="1214" y="2002"/>
                      <a:pt x="1215" y="2002"/>
                    </a:cubicBezTo>
                    <a:cubicBezTo>
                      <a:pt x="1215" y="2002"/>
                      <a:pt x="1216" y="2002"/>
                      <a:pt x="1216" y="2002"/>
                    </a:cubicBezTo>
                    <a:cubicBezTo>
                      <a:pt x="1216" y="2002"/>
                      <a:pt x="1216" y="2003"/>
                      <a:pt x="1217" y="2003"/>
                    </a:cubicBezTo>
                    <a:cubicBezTo>
                      <a:pt x="1218" y="2003"/>
                      <a:pt x="1219" y="2003"/>
                      <a:pt x="1220" y="2004"/>
                    </a:cubicBezTo>
                    <a:cubicBezTo>
                      <a:pt x="1221" y="2004"/>
                      <a:pt x="1221" y="2004"/>
                      <a:pt x="1222" y="2004"/>
                    </a:cubicBezTo>
                    <a:cubicBezTo>
                      <a:pt x="1222" y="2005"/>
                      <a:pt x="1223" y="2005"/>
                      <a:pt x="1223" y="2005"/>
                    </a:cubicBezTo>
                    <a:cubicBezTo>
                      <a:pt x="1224" y="2005"/>
                      <a:pt x="1225" y="2006"/>
                      <a:pt x="1226" y="2006"/>
                    </a:cubicBezTo>
                    <a:cubicBezTo>
                      <a:pt x="1229" y="2008"/>
                      <a:pt x="1231" y="2010"/>
                      <a:pt x="1233" y="2012"/>
                    </a:cubicBezTo>
                    <a:cubicBezTo>
                      <a:pt x="1235" y="2014"/>
                      <a:pt x="1237" y="2017"/>
                      <a:pt x="1237" y="2019"/>
                    </a:cubicBezTo>
                    <a:cubicBezTo>
                      <a:pt x="1240" y="2034"/>
                      <a:pt x="1240" y="2034"/>
                      <a:pt x="1240" y="2034"/>
                    </a:cubicBezTo>
                    <a:cubicBezTo>
                      <a:pt x="1241" y="2040"/>
                      <a:pt x="1243" y="2046"/>
                      <a:pt x="1244" y="2052"/>
                    </a:cubicBezTo>
                    <a:cubicBezTo>
                      <a:pt x="1244" y="2052"/>
                      <a:pt x="1244" y="2052"/>
                      <a:pt x="1244" y="2052"/>
                    </a:cubicBezTo>
                    <a:cubicBezTo>
                      <a:pt x="1244" y="2055"/>
                      <a:pt x="1244" y="2055"/>
                      <a:pt x="1244" y="2055"/>
                    </a:cubicBezTo>
                    <a:cubicBezTo>
                      <a:pt x="1245" y="2058"/>
                      <a:pt x="1245" y="2061"/>
                      <a:pt x="1244" y="2063"/>
                    </a:cubicBezTo>
                    <a:close/>
                    <a:moveTo>
                      <a:pt x="1349" y="1880"/>
                    </a:moveTo>
                    <a:cubicBezTo>
                      <a:pt x="1346" y="1879"/>
                      <a:pt x="1344" y="1878"/>
                      <a:pt x="1342" y="1876"/>
                    </a:cubicBezTo>
                    <a:cubicBezTo>
                      <a:pt x="1340" y="1875"/>
                      <a:pt x="1338" y="1873"/>
                      <a:pt x="1338" y="1871"/>
                    </a:cubicBezTo>
                    <a:cubicBezTo>
                      <a:pt x="1337" y="1868"/>
                      <a:pt x="1337" y="1868"/>
                      <a:pt x="1337" y="1868"/>
                    </a:cubicBezTo>
                    <a:cubicBezTo>
                      <a:pt x="1335" y="1863"/>
                      <a:pt x="1333" y="1859"/>
                      <a:pt x="1332" y="1854"/>
                    </a:cubicBezTo>
                    <a:cubicBezTo>
                      <a:pt x="1331" y="1852"/>
                      <a:pt x="1329" y="1848"/>
                      <a:pt x="1329" y="1845"/>
                    </a:cubicBezTo>
                    <a:cubicBezTo>
                      <a:pt x="1329" y="1845"/>
                      <a:pt x="1329" y="1845"/>
                      <a:pt x="1329" y="1844"/>
                    </a:cubicBezTo>
                    <a:cubicBezTo>
                      <a:pt x="1329" y="1844"/>
                      <a:pt x="1329" y="1844"/>
                      <a:pt x="1329" y="1844"/>
                    </a:cubicBezTo>
                    <a:cubicBezTo>
                      <a:pt x="1329" y="1844"/>
                      <a:pt x="1329" y="1843"/>
                      <a:pt x="1329" y="1843"/>
                    </a:cubicBezTo>
                    <a:cubicBezTo>
                      <a:pt x="1329" y="1843"/>
                      <a:pt x="1329" y="1843"/>
                      <a:pt x="1329" y="1842"/>
                    </a:cubicBezTo>
                    <a:cubicBezTo>
                      <a:pt x="1329" y="1842"/>
                      <a:pt x="1329" y="1842"/>
                      <a:pt x="1329" y="1842"/>
                    </a:cubicBezTo>
                    <a:cubicBezTo>
                      <a:pt x="1333" y="1834"/>
                      <a:pt x="1348" y="1835"/>
                      <a:pt x="1355" y="1835"/>
                    </a:cubicBezTo>
                    <a:cubicBezTo>
                      <a:pt x="1392" y="1835"/>
                      <a:pt x="1392" y="1835"/>
                      <a:pt x="1392" y="1835"/>
                    </a:cubicBezTo>
                    <a:cubicBezTo>
                      <a:pt x="1396" y="1835"/>
                      <a:pt x="1399" y="1835"/>
                      <a:pt x="1402" y="1836"/>
                    </a:cubicBezTo>
                    <a:cubicBezTo>
                      <a:pt x="1403" y="1836"/>
                      <a:pt x="1404" y="1836"/>
                      <a:pt x="1405" y="1836"/>
                    </a:cubicBezTo>
                    <a:cubicBezTo>
                      <a:pt x="1405" y="1836"/>
                      <a:pt x="1405" y="1837"/>
                      <a:pt x="1406" y="1837"/>
                    </a:cubicBezTo>
                    <a:cubicBezTo>
                      <a:pt x="1406" y="1837"/>
                      <a:pt x="1407" y="1837"/>
                      <a:pt x="1408" y="1837"/>
                    </a:cubicBezTo>
                    <a:cubicBezTo>
                      <a:pt x="1409" y="1837"/>
                      <a:pt x="1410" y="1838"/>
                      <a:pt x="1411" y="1838"/>
                    </a:cubicBezTo>
                    <a:cubicBezTo>
                      <a:pt x="1411" y="1838"/>
                      <a:pt x="1411" y="1838"/>
                      <a:pt x="1411" y="1838"/>
                    </a:cubicBezTo>
                    <a:cubicBezTo>
                      <a:pt x="1411" y="1838"/>
                      <a:pt x="1411" y="1838"/>
                      <a:pt x="1411" y="1838"/>
                    </a:cubicBezTo>
                    <a:cubicBezTo>
                      <a:pt x="1412" y="1839"/>
                      <a:pt x="1413" y="1839"/>
                      <a:pt x="1414" y="1840"/>
                    </a:cubicBezTo>
                    <a:cubicBezTo>
                      <a:pt x="1415" y="1840"/>
                      <a:pt x="1415" y="1840"/>
                      <a:pt x="1416" y="1841"/>
                    </a:cubicBezTo>
                    <a:cubicBezTo>
                      <a:pt x="1416" y="1841"/>
                      <a:pt x="1416" y="1841"/>
                      <a:pt x="1417" y="1841"/>
                    </a:cubicBezTo>
                    <a:cubicBezTo>
                      <a:pt x="1417" y="1841"/>
                      <a:pt x="1417" y="1841"/>
                      <a:pt x="1417" y="1842"/>
                    </a:cubicBezTo>
                    <a:cubicBezTo>
                      <a:pt x="1418" y="1842"/>
                      <a:pt x="1418" y="1842"/>
                      <a:pt x="1418" y="1842"/>
                    </a:cubicBezTo>
                    <a:cubicBezTo>
                      <a:pt x="1420" y="1844"/>
                      <a:pt x="1422" y="1845"/>
                      <a:pt x="1423" y="1847"/>
                    </a:cubicBezTo>
                    <a:cubicBezTo>
                      <a:pt x="1423" y="1847"/>
                      <a:pt x="1423" y="1847"/>
                      <a:pt x="1423" y="1847"/>
                    </a:cubicBezTo>
                    <a:cubicBezTo>
                      <a:pt x="1426" y="1852"/>
                      <a:pt x="1428" y="1859"/>
                      <a:pt x="1431" y="1864"/>
                    </a:cubicBezTo>
                    <a:cubicBezTo>
                      <a:pt x="1431" y="1864"/>
                      <a:pt x="1431" y="1864"/>
                      <a:pt x="1431" y="1864"/>
                    </a:cubicBezTo>
                    <a:cubicBezTo>
                      <a:pt x="1432" y="1867"/>
                      <a:pt x="1434" y="1870"/>
                      <a:pt x="1435" y="1873"/>
                    </a:cubicBezTo>
                    <a:cubicBezTo>
                      <a:pt x="1435" y="1873"/>
                      <a:pt x="1435" y="1873"/>
                      <a:pt x="1435" y="1873"/>
                    </a:cubicBezTo>
                    <a:cubicBezTo>
                      <a:pt x="1435" y="1873"/>
                      <a:pt x="1435" y="1873"/>
                      <a:pt x="1435" y="1874"/>
                    </a:cubicBezTo>
                    <a:cubicBezTo>
                      <a:pt x="1436" y="1879"/>
                      <a:pt x="1431" y="1882"/>
                      <a:pt x="1425" y="1883"/>
                    </a:cubicBezTo>
                    <a:cubicBezTo>
                      <a:pt x="1425" y="1883"/>
                      <a:pt x="1425" y="1883"/>
                      <a:pt x="1425" y="1883"/>
                    </a:cubicBezTo>
                    <a:cubicBezTo>
                      <a:pt x="1425" y="1883"/>
                      <a:pt x="1424" y="1883"/>
                      <a:pt x="1424" y="1883"/>
                    </a:cubicBezTo>
                    <a:cubicBezTo>
                      <a:pt x="1423" y="1884"/>
                      <a:pt x="1422" y="1884"/>
                      <a:pt x="1421" y="1884"/>
                    </a:cubicBezTo>
                    <a:cubicBezTo>
                      <a:pt x="1421" y="1884"/>
                      <a:pt x="1420" y="1884"/>
                      <a:pt x="1420" y="1884"/>
                    </a:cubicBezTo>
                    <a:cubicBezTo>
                      <a:pt x="1419" y="1884"/>
                      <a:pt x="1418" y="1884"/>
                      <a:pt x="1417" y="1884"/>
                    </a:cubicBezTo>
                    <a:cubicBezTo>
                      <a:pt x="1417" y="1884"/>
                      <a:pt x="1416" y="1884"/>
                      <a:pt x="1416" y="1884"/>
                    </a:cubicBezTo>
                    <a:cubicBezTo>
                      <a:pt x="1416" y="1884"/>
                      <a:pt x="1416" y="1884"/>
                      <a:pt x="1415" y="1884"/>
                    </a:cubicBezTo>
                    <a:cubicBezTo>
                      <a:pt x="1414" y="1884"/>
                      <a:pt x="1414" y="1884"/>
                      <a:pt x="1414" y="1884"/>
                    </a:cubicBezTo>
                    <a:cubicBezTo>
                      <a:pt x="1408" y="1884"/>
                      <a:pt x="1403" y="1884"/>
                      <a:pt x="1397" y="1884"/>
                    </a:cubicBezTo>
                    <a:cubicBezTo>
                      <a:pt x="1387" y="1884"/>
                      <a:pt x="1378" y="1884"/>
                      <a:pt x="1368" y="1884"/>
                    </a:cubicBezTo>
                    <a:cubicBezTo>
                      <a:pt x="1362" y="1884"/>
                      <a:pt x="1355" y="1883"/>
                      <a:pt x="1349" y="1880"/>
                    </a:cubicBezTo>
                    <a:cubicBezTo>
                      <a:pt x="1349" y="1880"/>
                      <a:pt x="1349" y="1880"/>
                      <a:pt x="1349" y="1880"/>
                    </a:cubicBezTo>
                    <a:close/>
                    <a:moveTo>
                      <a:pt x="1373" y="1961"/>
                    </a:moveTo>
                    <a:cubicBezTo>
                      <a:pt x="1371" y="1959"/>
                      <a:pt x="1369" y="1956"/>
                      <a:pt x="1369" y="1954"/>
                    </a:cubicBezTo>
                    <a:cubicBezTo>
                      <a:pt x="1363" y="1940"/>
                      <a:pt x="1363" y="1940"/>
                      <a:pt x="1363" y="1940"/>
                    </a:cubicBezTo>
                    <a:cubicBezTo>
                      <a:pt x="1362" y="1935"/>
                      <a:pt x="1360" y="1931"/>
                      <a:pt x="1359" y="1927"/>
                    </a:cubicBezTo>
                    <a:cubicBezTo>
                      <a:pt x="1359" y="1927"/>
                      <a:pt x="1359" y="1927"/>
                      <a:pt x="1359" y="1927"/>
                    </a:cubicBezTo>
                    <a:cubicBezTo>
                      <a:pt x="1358" y="1925"/>
                      <a:pt x="1358" y="1925"/>
                      <a:pt x="1358" y="1925"/>
                    </a:cubicBezTo>
                    <a:cubicBezTo>
                      <a:pt x="1357" y="1923"/>
                      <a:pt x="1357" y="1921"/>
                      <a:pt x="1358" y="1919"/>
                    </a:cubicBezTo>
                    <a:cubicBezTo>
                      <a:pt x="1358" y="1918"/>
                      <a:pt x="1359" y="1917"/>
                      <a:pt x="1360" y="1916"/>
                    </a:cubicBezTo>
                    <a:cubicBezTo>
                      <a:pt x="1360" y="1916"/>
                      <a:pt x="1361" y="1916"/>
                      <a:pt x="1361" y="1915"/>
                    </a:cubicBezTo>
                    <a:cubicBezTo>
                      <a:pt x="1361" y="1915"/>
                      <a:pt x="1361" y="1915"/>
                      <a:pt x="1362" y="1915"/>
                    </a:cubicBezTo>
                    <a:cubicBezTo>
                      <a:pt x="1364" y="1913"/>
                      <a:pt x="1366" y="1912"/>
                      <a:pt x="1369" y="1911"/>
                    </a:cubicBezTo>
                    <a:cubicBezTo>
                      <a:pt x="1371" y="1911"/>
                      <a:pt x="1374" y="1910"/>
                      <a:pt x="1376" y="1910"/>
                    </a:cubicBezTo>
                    <a:cubicBezTo>
                      <a:pt x="1386" y="1909"/>
                      <a:pt x="1397" y="1910"/>
                      <a:pt x="1402" y="1910"/>
                    </a:cubicBezTo>
                    <a:cubicBezTo>
                      <a:pt x="1420" y="1910"/>
                      <a:pt x="1451" y="1906"/>
                      <a:pt x="1461" y="1925"/>
                    </a:cubicBezTo>
                    <a:cubicBezTo>
                      <a:pt x="1461" y="1925"/>
                      <a:pt x="1461" y="1925"/>
                      <a:pt x="1461" y="1925"/>
                    </a:cubicBezTo>
                    <a:cubicBezTo>
                      <a:pt x="1461" y="1925"/>
                      <a:pt x="1461" y="1925"/>
                      <a:pt x="1461" y="1925"/>
                    </a:cubicBezTo>
                    <a:cubicBezTo>
                      <a:pt x="1461" y="1925"/>
                      <a:pt x="1461" y="1925"/>
                      <a:pt x="1461" y="1925"/>
                    </a:cubicBezTo>
                    <a:cubicBezTo>
                      <a:pt x="1465" y="1933"/>
                      <a:pt x="1469" y="1940"/>
                      <a:pt x="1473" y="1948"/>
                    </a:cubicBezTo>
                    <a:cubicBezTo>
                      <a:pt x="1474" y="1951"/>
                      <a:pt x="1476" y="1953"/>
                      <a:pt x="1476" y="1956"/>
                    </a:cubicBezTo>
                    <a:cubicBezTo>
                      <a:pt x="1476" y="1956"/>
                      <a:pt x="1476" y="1956"/>
                      <a:pt x="1476" y="1957"/>
                    </a:cubicBezTo>
                    <a:cubicBezTo>
                      <a:pt x="1477" y="1957"/>
                      <a:pt x="1477" y="1958"/>
                      <a:pt x="1477" y="1958"/>
                    </a:cubicBezTo>
                    <a:cubicBezTo>
                      <a:pt x="1477" y="1959"/>
                      <a:pt x="1477" y="1959"/>
                      <a:pt x="1477" y="1960"/>
                    </a:cubicBezTo>
                    <a:cubicBezTo>
                      <a:pt x="1477" y="1960"/>
                      <a:pt x="1477" y="1960"/>
                      <a:pt x="1477" y="1960"/>
                    </a:cubicBezTo>
                    <a:cubicBezTo>
                      <a:pt x="1477" y="1960"/>
                      <a:pt x="1476" y="1961"/>
                      <a:pt x="1476" y="1961"/>
                    </a:cubicBezTo>
                    <a:cubicBezTo>
                      <a:pt x="1476" y="1962"/>
                      <a:pt x="1476" y="1962"/>
                      <a:pt x="1475" y="1963"/>
                    </a:cubicBezTo>
                    <a:cubicBezTo>
                      <a:pt x="1475" y="1963"/>
                      <a:pt x="1475" y="1963"/>
                      <a:pt x="1475" y="1963"/>
                    </a:cubicBezTo>
                    <a:cubicBezTo>
                      <a:pt x="1475" y="1964"/>
                      <a:pt x="1474" y="1965"/>
                      <a:pt x="1474" y="1965"/>
                    </a:cubicBezTo>
                    <a:cubicBezTo>
                      <a:pt x="1473" y="1965"/>
                      <a:pt x="1473" y="1965"/>
                      <a:pt x="1473" y="1966"/>
                    </a:cubicBezTo>
                    <a:cubicBezTo>
                      <a:pt x="1473" y="1966"/>
                      <a:pt x="1473" y="1966"/>
                      <a:pt x="1472" y="1966"/>
                    </a:cubicBezTo>
                    <a:cubicBezTo>
                      <a:pt x="1472" y="1966"/>
                      <a:pt x="1472" y="1967"/>
                      <a:pt x="1471" y="1967"/>
                    </a:cubicBezTo>
                    <a:cubicBezTo>
                      <a:pt x="1470" y="1968"/>
                      <a:pt x="1468" y="1969"/>
                      <a:pt x="1466" y="1969"/>
                    </a:cubicBezTo>
                    <a:cubicBezTo>
                      <a:pt x="1465" y="1969"/>
                      <a:pt x="1465" y="1969"/>
                      <a:pt x="1464" y="1970"/>
                    </a:cubicBezTo>
                    <a:cubicBezTo>
                      <a:pt x="1463" y="1970"/>
                      <a:pt x="1462" y="1970"/>
                      <a:pt x="1462" y="1970"/>
                    </a:cubicBezTo>
                    <a:cubicBezTo>
                      <a:pt x="1461" y="1970"/>
                      <a:pt x="1461" y="1970"/>
                      <a:pt x="1461" y="1970"/>
                    </a:cubicBezTo>
                    <a:cubicBezTo>
                      <a:pt x="1460" y="1970"/>
                      <a:pt x="1460" y="1970"/>
                      <a:pt x="1460" y="1970"/>
                    </a:cubicBezTo>
                    <a:cubicBezTo>
                      <a:pt x="1441" y="1972"/>
                      <a:pt x="1422" y="1971"/>
                      <a:pt x="1403" y="1971"/>
                    </a:cubicBezTo>
                    <a:cubicBezTo>
                      <a:pt x="1401" y="1971"/>
                      <a:pt x="1399" y="1971"/>
                      <a:pt x="1397" y="1970"/>
                    </a:cubicBezTo>
                    <a:cubicBezTo>
                      <a:pt x="1397" y="1970"/>
                      <a:pt x="1397" y="1970"/>
                      <a:pt x="1397" y="1970"/>
                    </a:cubicBezTo>
                    <a:cubicBezTo>
                      <a:pt x="1390" y="1970"/>
                      <a:pt x="1383" y="1967"/>
                      <a:pt x="1377" y="1964"/>
                    </a:cubicBezTo>
                    <a:cubicBezTo>
                      <a:pt x="1376" y="1963"/>
                      <a:pt x="1374" y="1962"/>
                      <a:pt x="1373" y="1961"/>
                    </a:cubicBezTo>
                    <a:close/>
                    <a:moveTo>
                      <a:pt x="1527" y="2063"/>
                    </a:moveTo>
                    <a:cubicBezTo>
                      <a:pt x="1527" y="2063"/>
                      <a:pt x="1527" y="2064"/>
                      <a:pt x="1527" y="2064"/>
                    </a:cubicBezTo>
                    <a:cubicBezTo>
                      <a:pt x="1527" y="2065"/>
                      <a:pt x="1526" y="2065"/>
                      <a:pt x="1526" y="2065"/>
                    </a:cubicBezTo>
                    <a:cubicBezTo>
                      <a:pt x="1526" y="2066"/>
                      <a:pt x="1526" y="2066"/>
                      <a:pt x="1525" y="2067"/>
                    </a:cubicBezTo>
                    <a:cubicBezTo>
                      <a:pt x="1525" y="2067"/>
                      <a:pt x="1525" y="2068"/>
                      <a:pt x="1525" y="2068"/>
                    </a:cubicBezTo>
                    <a:cubicBezTo>
                      <a:pt x="1525" y="2068"/>
                      <a:pt x="1524" y="2068"/>
                      <a:pt x="1524" y="2069"/>
                    </a:cubicBezTo>
                    <a:cubicBezTo>
                      <a:pt x="1524" y="2069"/>
                      <a:pt x="1524" y="2069"/>
                      <a:pt x="1524" y="2069"/>
                    </a:cubicBezTo>
                    <a:cubicBezTo>
                      <a:pt x="1524" y="2069"/>
                      <a:pt x="1523" y="2070"/>
                      <a:pt x="1523" y="2070"/>
                    </a:cubicBezTo>
                    <a:cubicBezTo>
                      <a:pt x="1520" y="2073"/>
                      <a:pt x="1515" y="2074"/>
                      <a:pt x="1511" y="2075"/>
                    </a:cubicBezTo>
                    <a:cubicBezTo>
                      <a:pt x="1510" y="2075"/>
                      <a:pt x="1510" y="2075"/>
                      <a:pt x="1510" y="2075"/>
                    </a:cubicBezTo>
                    <a:cubicBezTo>
                      <a:pt x="1508" y="2075"/>
                      <a:pt x="1506" y="2076"/>
                      <a:pt x="1504" y="2076"/>
                    </a:cubicBezTo>
                    <a:cubicBezTo>
                      <a:pt x="1504" y="2076"/>
                      <a:pt x="1504" y="2076"/>
                      <a:pt x="1504" y="2076"/>
                    </a:cubicBezTo>
                    <a:cubicBezTo>
                      <a:pt x="1503" y="2076"/>
                      <a:pt x="1503" y="2076"/>
                      <a:pt x="1503" y="2076"/>
                    </a:cubicBezTo>
                    <a:cubicBezTo>
                      <a:pt x="1501" y="2076"/>
                      <a:pt x="1499" y="2076"/>
                      <a:pt x="1497" y="2076"/>
                    </a:cubicBezTo>
                    <a:cubicBezTo>
                      <a:pt x="1446" y="2076"/>
                      <a:pt x="1446" y="2076"/>
                      <a:pt x="1446" y="2076"/>
                    </a:cubicBezTo>
                    <a:cubicBezTo>
                      <a:pt x="1444" y="2076"/>
                      <a:pt x="1441" y="2076"/>
                      <a:pt x="1439" y="2075"/>
                    </a:cubicBezTo>
                    <a:cubicBezTo>
                      <a:pt x="1439" y="2075"/>
                      <a:pt x="1438" y="2075"/>
                      <a:pt x="1438" y="2075"/>
                    </a:cubicBezTo>
                    <a:cubicBezTo>
                      <a:pt x="1427" y="2074"/>
                      <a:pt x="1414" y="2069"/>
                      <a:pt x="1408" y="2059"/>
                    </a:cubicBezTo>
                    <a:cubicBezTo>
                      <a:pt x="1407" y="2058"/>
                      <a:pt x="1407" y="2056"/>
                      <a:pt x="1406" y="2055"/>
                    </a:cubicBezTo>
                    <a:cubicBezTo>
                      <a:pt x="1406" y="2055"/>
                      <a:pt x="1406" y="2055"/>
                      <a:pt x="1406" y="2055"/>
                    </a:cubicBezTo>
                    <a:cubicBezTo>
                      <a:pt x="1406" y="2055"/>
                      <a:pt x="1406" y="2055"/>
                      <a:pt x="1406" y="2055"/>
                    </a:cubicBezTo>
                    <a:cubicBezTo>
                      <a:pt x="1403" y="2047"/>
                      <a:pt x="1400" y="2040"/>
                      <a:pt x="1398" y="2032"/>
                    </a:cubicBezTo>
                    <a:cubicBezTo>
                      <a:pt x="1396" y="2029"/>
                      <a:pt x="1394" y="2024"/>
                      <a:pt x="1393" y="2019"/>
                    </a:cubicBezTo>
                    <a:cubicBezTo>
                      <a:pt x="1393" y="2019"/>
                      <a:pt x="1393" y="2019"/>
                      <a:pt x="1393" y="2019"/>
                    </a:cubicBezTo>
                    <a:cubicBezTo>
                      <a:pt x="1393" y="2019"/>
                      <a:pt x="1393" y="2019"/>
                      <a:pt x="1393" y="2019"/>
                    </a:cubicBezTo>
                    <a:cubicBezTo>
                      <a:pt x="1392" y="2018"/>
                      <a:pt x="1392" y="2018"/>
                      <a:pt x="1392" y="2017"/>
                    </a:cubicBezTo>
                    <a:cubicBezTo>
                      <a:pt x="1392" y="2015"/>
                      <a:pt x="1392" y="2013"/>
                      <a:pt x="1392" y="2012"/>
                    </a:cubicBezTo>
                    <a:cubicBezTo>
                      <a:pt x="1393" y="2011"/>
                      <a:pt x="1393" y="2010"/>
                      <a:pt x="1394" y="2009"/>
                    </a:cubicBezTo>
                    <a:cubicBezTo>
                      <a:pt x="1394" y="2009"/>
                      <a:pt x="1394" y="2009"/>
                      <a:pt x="1394" y="2009"/>
                    </a:cubicBezTo>
                    <a:cubicBezTo>
                      <a:pt x="1397" y="2004"/>
                      <a:pt x="1403" y="2002"/>
                      <a:pt x="1409" y="2001"/>
                    </a:cubicBezTo>
                    <a:cubicBezTo>
                      <a:pt x="1409" y="2001"/>
                      <a:pt x="1409" y="2001"/>
                      <a:pt x="1410" y="2001"/>
                    </a:cubicBezTo>
                    <a:cubicBezTo>
                      <a:pt x="1411" y="2001"/>
                      <a:pt x="1413" y="2001"/>
                      <a:pt x="1414" y="2000"/>
                    </a:cubicBezTo>
                    <a:cubicBezTo>
                      <a:pt x="1414" y="2000"/>
                      <a:pt x="1415" y="2000"/>
                      <a:pt x="1415" y="2000"/>
                    </a:cubicBezTo>
                    <a:cubicBezTo>
                      <a:pt x="1418" y="2000"/>
                      <a:pt x="1418" y="2000"/>
                      <a:pt x="1418" y="2000"/>
                    </a:cubicBezTo>
                    <a:cubicBezTo>
                      <a:pt x="1419" y="2000"/>
                      <a:pt x="1420" y="2000"/>
                      <a:pt x="1421" y="2000"/>
                    </a:cubicBezTo>
                    <a:cubicBezTo>
                      <a:pt x="1437" y="2000"/>
                      <a:pt x="1453" y="2000"/>
                      <a:pt x="1469" y="2000"/>
                    </a:cubicBezTo>
                    <a:cubicBezTo>
                      <a:pt x="1469" y="2000"/>
                      <a:pt x="1469" y="2000"/>
                      <a:pt x="1469" y="2000"/>
                    </a:cubicBezTo>
                    <a:cubicBezTo>
                      <a:pt x="1469" y="2000"/>
                      <a:pt x="1469" y="2000"/>
                      <a:pt x="1469" y="2000"/>
                    </a:cubicBezTo>
                    <a:cubicBezTo>
                      <a:pt x="1471" y="2000"/>
                      <a:pt x="1473" y="2000"/>
                      <a:pt x="1475" y="2001"/>
                    </a:cubicBezTo>
                    <a:cubicBezTo>
                      <a:pt x="1475" y="2001"/>
                      <a:pt x="1476" y="2001"/>
                      <a:pt x="1476" y="2001"/>
                    </a:cubicBezTo>
                    <a:cubicBezTo>
                      <a:pt x="1487" y="2002"/>
                      <a:pt x="1499" y="2006"/>
                      <a:pt x="1505" y="2015"/>
                    </a:cubicBezTo>
                    <a:cubicBezTo>
                      <a:pt x="1506" y="2016"/>
                      <a:pt x="1507" y="2017"/>
                      <a:pt x="1508" y="2019"/>
                    </a:cubicBezTo>
                    <a:cubicBezTo>
                      <a:pt x="1509" y="2022"/>
                      <a:pt x="1509" y="2022"/>
                      <a:pt x="1509" y="2022"/>
                    </a:cubicBezTo>
                    <a:cubicBezTo>
                      <a:pt x="1512" y="2028"/>
                      <a:pt x="1516" y="2035"/>
                      <a:pt x="1519" y="2041"/>
                    </a:cubicBezTo>
                    <a:cubicBezTo>
                      <a:pt x="1521" y="2045"/>
                      <a:pt x="1524" y="2051"/>
                      <a:pt x="1526" y="2056"/>
                    </a:cubicBezTo>
                    <a:cubicBezTo>
                      <a:pt x="1527" y="2058"/>
                      <a:pt x="1527" y="2061"/>
                      <a:pt x="1527" y="2063"/>
                    </a:cubicBezTo>
                    <a:close/>
                    <a:moveTo>
                      <a:pt x="1640" y="2000"/>
                    </a:moveTo>
                    <a:cubicBezTo>
                      <a:pt x="1642" y="2000"/>
                      <a:pt x="1643" y="2000"/>
                      <a:pt x="1645" y="2000"/>
                    </a:cubicBezTo>
                    <a:cubicBezTo>
                      <a:pt x="1645" y="2000"/>
                      <a:pt x="1645" y="2000"/>
                      <a:pt x="1646" y="2000"/>
                    </a:cubicBezTo>
                    <a:cubicBezTo>
                      <a:pt x="1657" y="2002"/>
                      <a:pt x="1669" y="2006"/>
                      <a:pt x="1677" y="2014"/>
                    </a:cubicBezTo>
                    <a:cubicBezTo>
                      <a:pt x="1678" y="2014"/>
                      <a:pt x="1678" y="2015"/>
                      <a:pt x="1678" y="2015"/>
                    </a:cubicBezTo>
                    <a:cubicBezTo>
                      <a:pt x="1679" y="2016"/>
                      <a:pt x="1679" y="2016"/>
                      <a:pt x="1680" y="2017"/>
                    </a:cubicBezTo>
                    <a:cubicBezTo>
                      <a:pt x="1680" y="2017"/>
                      <a:pt x="1680" y="2017"/>
                      <a:pt x="1680" y="2018"/>
                    </a:cubicBezTo>
                    <a:cubicBezTo>
                      <a:pt x="1681" y="2018"/>
                      <a:pt x="1681" y="2018"/>
                      <a:pt x="1681" y="2018"/>
                    </a:cubicBezTo>
                    <a:cubicBezTo>
                      <a:pt x="1682" y="2019"/>
                      <a:pt x="1682" y="2019"/>
                      <a:pt x="1682" y="2019"/>
                    </a:cubicBezTo>
                    <a:cubicBezTo>
                      <a:pt x="1685" y="2024"/>
                      <a:pt x="1688" y="2029"/>
                      <a:pt x="1692" y="2034"/>
                    </a:cubicBezTo>
                    <a:cubicBezTo>
                      <a:pt x="1692" y="2034"/>
                      <a:pt x="1692" y="2034"/>
                      <a:pt x="1692" y="2034"/>
                    </a:cubicBezTo>
                    <a:cubicBezTo>
                      <a:pt x="1697" y="2041"/>
                      <a:pt x="1703" y="2049"/>
                      <a:pt x="1707" y="2056"/>
                    </a:cubicBezTo>
                    <a:cubicBezTo>
                      <a:pt x="1707" y="2057"/>
                      <a:pt x="1707" y="2057"/>
                      <a:pt x="1708" y="2058"/>
                    </a:cubicBezTo>
                    <a:cubicBezTo>
                      <a:pt x="1708" y="2058"/>
                      <a:pt x="1708" y="2058"/>
                      <a:pt x="1708" y="2058"/>
                    </a:cubicBezTo>
                    <a:cubicBezTo>
                      <a:pt x="1709" y="2063"/>
                      <a:pt x="1709" y="2066"/>
                      <a:pt x="1707" y="2068"/>
                    </a:cubicBezTo>
                    <a:cubicBezTo>
                      <a:pt x="1706" y="2069"/>
                      <a:pt x="1706" y="2069"/>
                      <a:pt x="1706" y="2069"/>
                    </a:cubicBezTo>
                    <a:cubicBezTo>
                      <a:pt x="1705" y="2071"/>
                      <a:pt x="1702" y="2072"/>
                      <a:pt x="1699" y="2073"/>
                    </a:cubicBezTo>
                    <a:cubicBezTo>
                      <a:pt x="1696" y="2074"/>
                      <a:pt x="1692" y="2075"/>
                      <a:pt x="1688" y="2075"/>
                    </a:cubicBezTo>
                    <a:cubicBezTo>
                      <a:pt x="1684" y="2075"/>
                      <a:pt x="1684" y="2075"/>
                      <a:pt x="1684" y="2075"/>
                    </a:cubicBezTo>
                    <a:cubicBezTo>
                      <a:pt x="1684" y="2075"/>
                      <a:pt x="1684" y="2075"/>
                      <a:pt x="1684" y="2075"/>
                    </a:cubicBezTo>
                    <a:cubicBezTo>
                      <a:pt x="1666" y="2075"/>
                      <a:pt x="1648" y="2075"/>
                      <a:pt x="1629" y="2075"/>
                    </a:cubicBezTo>
                    <a:cubicBezTo>
                      <a:pt x="1627" y="2075"/>
                      <a:pt x="1625" y="2075"/>
                      <a:pt x="1623" y="2075"/>
                    </a:cubicBezTo>
                    <a:cubicBezTo>
                      <a:pt x="1623" y="2075"/>
                      <a:pt x="1623" y="2075"/>
                      <a:pt x="1623" y="2075"/>
                    </a:cubicBezTo>
                    <a:cubicBezTo>
                      <a:pt x="1610" y="2073"/>
                      <a:pt x="1597" y="2068"/>
                      <a:pt x="1589" y="2059"/>
                    </a:cubicBezTo>
                    <a:cubicBezTo>
                      <a:pt x="1588" y="2057"/>
                      <a:pt x="1587" y="2056"/>
                      <a:pt x="1586" y="2055"/>
                    </a:cubicBezTo>
                    <a:cubicBezTo>
                      <a:pt x="1586" y="2054"/>
                      <a:pt x="1586" y="2054"/>
                      <a:pt x="1586" y="2054"/>
                    </a:cubicBezTo>
                    <a:cubicBezTo>
                      <a:pt x="1586" y="2054"/>
                      <a:pt x="1586" y="2054"/>
                      <a:pt x="1586" y="2054"/>
                    </a:cubicBezTo>
                    <a:cubicBezTo>
                      <a:pt x="1582" y="2047"/>
                      <a:pt x="1578" y="2041"/>
                      <a:pt x="1574" y="2034"/>
                    </a:cubicBezTo>
                    <a:cubicBezTo>
                      <a:pt x="1571" y="2029"/>
                      <a:pt x="1566" y="2021"/>
                      <a:pt x="1564" y="2015"/>
                    </a:cubicBezTo>
                    <a:cubicBezTo>
                      <a:pt x="1564" y="2015"/>
                      <a:pt x="1564" y="2015"/>
                      <a:pt x="1564" y="2014"/>
                    </a:cubicBezTo>
                    <a:cubicBezTo>
                      <a:pt x="1564" y="2014"/>
                      <a:pt x="1564" y="2013"/>
                      <a:pt x="1564" y="2013"/>
                    </a:cubicBezTo>
                    <a:cubicBezTo>
                      <a:pt x="1564" y="2006"/>
                      <a:pt x="1568" y="2003"/>
                      <a:pt x="1574" y="2002"/>
                    </a:cubicBezTo>
                    <a:cubicBezTo>
                      <a:pt x="1574" y="2001"/>
                      <a:pt x="1574" y="2001"/>
                      <a:pt x="1574" y="2001"/>
                    </a:cubicBezTo>
                    <a:cubicBezTo>
                      <a:pt x="1574" y="2001"/>
                      <a:pt x="1575" y="2001"/>
                      <a:pt x="1575" y="2001"/>
                    </a:cubicBezTo>
                    <a:cubicBezTo>
                      <a:pt x="1575" y="2001"/>
                      <a:pt x="1576" y="2001"/>
                      <a:pt x="1576" y="2001"/>
                    </a:cubicBezTo>
                    <a:cubicBezTo>
                      <a:pt x="1579" y="2000"/>
                      <a:pt x="1581" y="2000"/>
                      <a:pt x="1585" y="2000"/>
                    </a:cubicBezTo>
                    <a:cubicBezTo>
                      <a:pt x="1621" y="2000"/>
                      <a:pt x="1621" y="2000"/>
                      <a:pt x="1621" y="2000"/>
                    </a:cubicBezTo>
                    <a:cubicBezTo>
                      <a:pt x="1627" y="2000"/>
                      <a:pt x="1633" y="2000"/>
                      <a:pt x="1639" y="2000"/>
                    </a:cubicBezTo>
                    <a:cubicBezTo>
                      <a:pt x="1639" y="2000"/>
                      <a:pt x="1639" y="2000"/>
                      <a:pt x="1639" y="2000"/>
                    </a:cubicBezTo>
                    <a:cubicBezTo>
                      <a:pt x="1639" y="2000"/>
                      <a:pt x="1640" y="2000"/>
                      <a:pt x="1640" y="2000"/>
                    </a:cubicBezTo>
                    <a:close/>
                    <a:moveTo>
                      <a:pt x="1617" y="1924"/>
                    </a:moveTo>
                    <a:cubicBezTo>
                      <a:pt x="1621" y="1930"/>
                      <a:pt x="1625" y="1937"/>
                      <a:pt x="1629" y="1943"/>
                    </a:cubicBezTo>
                    <a:cubicBezTo>
                      <a:pt x="1631" y="1946"/>
                      <a:pt x="1635" y="1950"/>
                      <a:pt x="1637" y="1955"/>
                    </a:cubicBezTo>
                    <a:cubicBezTo>
                      <a:pt x="1638" y="1956"/>
                      <a:pt x="1639" y="1958"/>
                      <a:pt x="1639" y="1960"/>
                    </a:cubicBezTo>
                    <a:cubicBezTo>
                      <a:pt x="1639" y="1961"/>
                      <a:pt x="1638" y="1962"/>
                      <a:pt x="1638" y="1963"/>
                    </a:cubicBezTo>
                    <a:cubicBezTo>
                      <a:pt x="1637" y="1964"/>
                      <a:pt x="1637" y="1964"/>
                      <a:pt x="1636" y="1965"/>
                    </a:cubicBezTo>
                    <a:cubicBezTo>
                      <a:pt x="1636" y="1965"/>
                      <a:pt x="1636" y="1965"/>
                      <a:pt x="1636" y="1965"/>
                    </a:cubicBezTo>
                    <a:cubicBezTo>
                      <a:pt x="1636" y="1965"/>
                      <a:pt x="1636" y="1965"/>
                      <a:pt x="1636" y="1965"/>
                    </a:cubicBezTo>
                    <a:cubicBezTo>
                      <a:pt x="1636" y="1966"/>
                      <a:pt x="1635" y="1966"/>
                      <a:pt x="1635" y="1966"/>
                    </a:cubicBezTo>
                    <a:cubicBezTo>
                      <a:pt x="1635" y="1966"/>
                      <a:pt x="1634" y="1967"/>
                      <a:pt x="1634" y="1967"/>
                    </a:cubicBezTo>
                    <a:cubicBezTo>
                      <a:pt x="1634" y="1967"/>
                      <a:pt x="1633" y="1967"/>
                      <a:pt x="1632" y="1968"/>
                    </a:cubicBezTo>
                    <a:cubicBezTo>
                      <a:pt x="1632" y="1968"/>
                      <a:pt x="1631" y="1968"/>
                      <a:pt x="1630" y="1969"/>
                    </a:cubicBezTo>
                    <a:cubicBezTo>
                      <a:pt x="1630" y="1969"/>
                      <a:pt x="1630" y="1969"/>
                      <a:pt x="1630" y="1969"/>
                    </a:cubicBezTo>
                    <a:cubicBezTo>
                      <a:pt x="1630" y="1969"/>
                      <a:pt x="1630" y="1969"/>
                      <a:pt x="1629" y="1969"/>
                    </a:cubicBezTo>
                    <a:cubicBezTo>
                      <a:pt x="1620" y="1972"/>
                      <a:pt x="1607" y="1970"/>
                      <a:pt x="1598" y="1970"/>
                    </a:cubicBezTo>
                    <a:cubicBezTo>
                      <a:pt x="1588" y="1970"/>
                      <a:pt x="1578" y="1970"/>
                      <a:pt x="1567" y="1970"/>
                    </a:cubicBezTo>
                    <a:cubicBezTo>
                      <a:pt x="1558" y="1970"/>
                      <a:pt x="1547" y="1968"/>
                      <a:pt x="1539" y="1962"/>
                    </a:cubicBezTo>
                    <a:cubicBezTo>
                      <a:pt x="1538" y="1962"/>
                      <a:pt x="1536" y="1961"/>
                      <a:pt x="1535" y="1960"/>
                    </a:cubicBezTo>
                    <a:cubicBezTo>
                      <a:pt x="1533" y="1958"/>
                      <a:pt x="1531" y="1956"/>
                      <a:pt x="1530" y="1954"/>
                    </a:cubicBezTo>
                    <a:cubicBezTo>
                      <a:pt x="1529" y="1952"/>
                      <a:pt x="1529" y="1952"/>
                      <a:pt x="1529" y="1952"/>
                    </a:cubicBezTo>
                    <a:cubicBezTo>
                      <a:pt x="1529" y="1952"/>
                      <a:pt x="1529" y="1952"/>
                      <a:pt x="1529" y="1952"/>
                    </a:cubicBezTo>
                    <a:cubicBezTo>
                      <a:pt x="1524" y="1944"/>
                      <a:pt x="1520" y="1936"/>
                      <a:pt x="1515" y="1928"/>
                    </a:cubicBezTo>
                    <a:cubicBezTo>
                      <a:pt x="1513" y="1925"/>
                      <a:pt x="1513" y="1925"/>
                      <a:pt x="1513" y="1925"/>
                    </a:cubicBezTo>
                    <a:cubicBezTo>
                      <a:pt x="1512" y="1923"/>
                      <a:pt x="1512" y="1921"/>
                      <a:pt x="1512" y="1919"/>
                    </a:cubicBezTo>
                    <a:cubicBezTo>
                      <a:pt x="1512" y="1917"/>
                      <a:pt x="1513" y="1915"/>
                      <a:pt x="1515" y="1914"/>
                    </a:cubicBezTo>
                    <a:cubicBezTo>
                      <a:pt x="1517" y="1913"/>
                      <a:pt x="1519" y="1912"/>
                      <a:pt x="1522" y="1911"/>
                    </a:cubicBezTo>
                    <a:cubicBezTo>
                      <a:pt x="1524" y="1910"/>
                      <a:pt x="1528" y="1910"/>
                      <a:pt x="1531" y="1910"/>
                    </a:cubicBezTo>
                    <a:cubicBezTo>
                      <a:pt x="1532" y="1910"/>
                      <a:pt x="1532" y="1910"/>
                      <a:pt x="1532" y="1910"/>
                    </a:cubicBezTo>
                    <a:cubicBezTo>
                      <a:pt x="1540" y="1909"/>
                      <a:pt x="1548" y="1910"/>
                      <a:pt x="1553" y="1910"/>
                    </a:cubicBezTo>
                    <a:cubicBezTo>
                      <a:pt x="1573" y="1910"/>
                      <a:pt x="1604" y="1906"/>
                      <a:pt x="1617" y="1924"/>
                    </a:cubicBezTo>
                    <a:close/>
                    <a:moveTo>
                      <a:pt x="366" y="1441"/>
                    </a:moveTo>
                    <a:cubicBezTo>
                      <a:pt x="372" y="1443"/>
                      <a:pt x="377" y="1446"/>
                      <a:pt x="382" y="1448"/>
                    </a:cubicBezTo>
                    <a:cubicBezTo>
                      <a:pt x="392" y="1453"/>
                      <a:pt x="403" y="1458"/>
                      <a:pt x="413" y="1462"/>
                    </a:cubicBezTo>
                    <a:cubicBezTo>
                      <a:pt x="418" y="1464"/>
                      <a:pt x="422" y="1466"/>
                      <a:pt x="426" y="1468"/>
                    </a:cubicBezTo>
                    <a:cubicBezTo>
                      <a:pt x="430" y="1469"/>
                      <a:pt x="433" y="1470"/>
                      <a:pt x="437" y="1472"/>
                    </a:cubicBezTo>
                    <a:cubicBezTo>
                      <a:pt x="458" y="1479"/>
                      <a:pt x="479" y="1486"/>
                      <a:pt x="502" y="1492"/>
                    </a:cubicBezTo>
                    <a:cubicBezTo>
                      <a:pt x="527" y="1499"/>
                      <a:pt x="552" y="1505"/>
                      <a:pt x="578" y="1510"/>
                    </a:cubicBezTo>
                    <a:cubicBezTo>
                      <a:pt x="683" y="1532"/>
                      <a:pt x="786" y="1541"/>
                      <a:pt x="819" y="1542"/>
                    </a:cubicBezTo>
                    <a:cubicBezTo>
                      <a:pt x="819" y="1610"/>
                      <a:pt x="819" y="1610"/>
                      <a:pt x="819" y="1610"/>
                    </a:cubicBezTo>
                    <a:cubicBezTo>
                      <a:pt x="857" y="1570"/>
                      <a:pt x="857" y="1570"/>
                      <a:pt x="857" y="1570"/>
                    </a:cubicBezTo>
                    <a:cubicBezTo>
                      <a:pt x="906" y="1518"/>
                      <a:pt x="906" y="1518"/>
                      <a:pt x="906" y="1518"/>
                    </a:cubicBezTo>
                    <a:cubicBezTo>
                      <a:pt x="1019" y="1399"/>
                      <a:pt x="1019" y="1399"/>
                      <a:pt x="1019" y="1399"/>
                    </a:cubicBezTo>
                    <a:cubicBezTo>
                      <a:pt x="933" y="1308"/>
                      <a:pt x="933" y="1308"/>
                      <a:pt x="933" y="1308"/>
                    </a:cubicBezTo>
                    <a:cubicBezTo>
                      <a:pt x="819" y="1188"/>
                      <a:pt x="819" y="1188"/>
                      <a:pt x="819" y="1188"/>
                    </a:cubicBezTo>
                    <a:cubicBezTo>
                      <a:pt x="819" y="1271"/>
                      <a:pt x="819" y="1271"/>
                      <a:pt x="819" y="1271"/>
                    </a:cubicBezTo>
                    <a:cubicBezTo>
                      <a:pt x="740" y="1279"/>
                      <a:pt x="653" y="1266"/>
                      <a:pt x="578" y="1249"/>
                    </a:cubicBezTo>
                    <a:cubicBezTo>
                      <a:pt x="550" y="1242"/>
                      <a:pt x="525" y="1235"/>
                      <a:pt x="502" y="1229"/>
                    </a:cubicBezTo>
                    <a:cubicBezTo>
                      <a:pt x="471" y="1219"/>
                      <a:pt x="445" y="1211"/>
                      <a:pt x="426" y="1204"/>
                    </a:cubicBezTo>
                    <a:cubicBezTo>
                      <a:pt x="422" y="1202"/>
                      <a:pt x="418" y="1201"/>
                      <a:pt x="415" y="1199"/>
                    </a:cubicBezTo>
                    <a:cubicBezTo>
                      <a:pt x="414" y="1199"/>
                      <a:pt x="414" y="1199"/>
                      <a:pt x="413" y="1199"/>
                    </a:cubicBezTo>
                    <a:cubicBezTo>
                      <a:pt x="413" y="1199"/>
                      <a:pt x="413" y="1199"/>
                      <a:pt x="413" y="1199"/>
                    </a:cubicBezTo>
                    <a:cubicBezTo>
                      <a:pt x="354" y="1175"/>
                      <a:pt x="300" y="1147"/>
                      <a:pt x="253" y="1115"/>
                    </a:cubicBezTo>
                    <a:cubicBezTo>
                      <a:pt x="189" y="1073"/>
                      <a:pt x="142" y="1028"/>
                      <a:pt x="110" y="981"/>
                    </a:cubicBezTo>
                    <a:cubicBezTo>
                      <a:pt x="94" y="963"/>
                      <a:pt x="80" y="944"/>
                      <a:pt x="68" y="925"/>
                    </a:cubicBezTo>
                    <a:cubicBezTo>
                      <a:pt x="33" y="870"/>
                      <a:pt x="13" y="811"/>
                      <a:pt x="11" y="751"/>
                    </a:cubicBezTo>
                    <a:cubicBezTo>
                      <a:pt x="7" y="768"/>
                      <a:pt x="4" y="785"/>
                      <a:pt x="3" y="802"/>
                    </a:cubicBezTo>
                    <a:cubicBezTo>
                      <a:pt x="0" y="834"/>
                      <a:pt x="4" y="864"/>
                      <a:pt x="7" y="893"/>
                    </a:cubicBezTo>
                    <a:cubicBezTo>
                      <a:pt x="8" y="898"/>
                      <a:pt x="9" y="904"/>
                      <a:pt x="9" y="909"/>
                    </a:cubicBezTo>
                    <a:cubicBezTo>
                      <a:pt x="22" y="1021"/>
                      <a:pt x="22" y="1021"/>
                      <a:pt x="22" y="1021"/>
                    </a:cubicBezTo>
                    <a:cubicBezTo>
                      <a:pt x="23" y="1025"/>
                      <a:pt x="23" y="1029"/>
                      <a:pt x="24" y="1033"/>
                    </a:cubicBezTo>
                    <a:cubicBezTo>
                      <a:pt x="25" y="1048"/>
                      <a:pt x="27" y="1064"/>
                      <a:pt x="30" y="1080"/>
                    </a:cubicBezTo>
                    <a:cubicBezTo>
                      <a:pt x="34" y="1101"/>
                      <a:pt x="40" y="1121"/>
                      <a:pt x="47" y="1140"/>
                    </a:cubicBezTo>
                    <a:cubicBezTo>
                      <a:pt x="61" y="1175"/>
                      <a:pt x="80" y="1208"/>
                      <a:pt x="103" y="1239"/>
                    </a:cubicBezTo>
                    <a:cubicBezTo>
                      <a:pt x="146" y="1295"/>
                      <a:pt x="202" y="1344"/>
                      <a:pt x="275" y="1390"/>
                    </a:cubicBezTo>
                    <a:cubicBezTo>
                      <a:pt x="304" y="1409"/>
                      <a:pt x="335" y="1426"/>
                      <a:pt x="366" y="1441"/>
                    </a:cubicBezTo>
                    <a:close/>
                    <a:moveTo>
                      <a:pt x="64" y="773"/>
                    </a:moveTo>
                    <a:cubicBezTo>
                      <a:pt x="67" y="798"/>
                      <a:pt x="74" y="823"/>
                      <a:pt x="84" y="848"/>
                    </a:cubicBezTo>
                    <a:cubicBezTo>
                      <a:pt x="107" y="785"/>
                      <a:pt x="165" y="713"/>
                      <a:pt x="209" y="677"/>
                    </a:cubicBezTo>
                    <a:cubicBezTo>
                      <a:pt x="272" y="628"/>
                      <a:pt x="353" y="583"/>
                      <a:pt x="451" y="545"/>
                    </a:cubicBezTo>
                    <a:cubicBezTo>
                      <a:pt x="515" y="521"/>
                      <a:pt x="582" y="501"/>
                      <a:pt x="652" y="486"/>
                    </a:cubicBezTo>
                    <a:cubicBezTo>
                      <a:pt x="652" y="314"/>
                      <a:pt x="652" y="314"/>
                      <a:pt x="652" y="314"/>
                    </a:cubicBezTo>
                    <a:cubicBezTo>
                      <a:pt x="640" y="317"/>
                      <a:pt x="627" y="320"/>
                      <a:pt x="615" y="323"/>
                    </a:cubicBezTo>
                    <a:cubicBezTo>
                      <a:pt x="544" y="340"/>
                      <a:pt x="476" y="361"/>
                      <a:pt x="413" y="386"/>
                    </a:cubicBezTo>
                    <a:cubicBezTo>
                      <a:pt x="345" y="413"/>
                      <a:pt x="288" y="442"/>
                      <a:pt x="238" y="474"/>
                    </a:cubicBezTo>
                    <a:cubicBezTo>
                      <a:pt x="204" y="496"/>
                      <a:pt x="178" y="516"/>
                      <a:pt x="153" y="537"/>
                    </a:cubicBezTo>
                    <a:cubicBezTo>
                      <a:pt x="142" y="547"/>
                      <a:pt x="131" y="556"/>
                      <a:pt x="122" y="566"/>
                    </a:cubicBezTo>
                    <a:cubicBezTo>
                      <a:pt x="81" y="622"/>
                      <a:pt x="60" y="684"/>
                      <a:pt x="62" y="747"/>
                    </a:cubicBezTo>
                    <a:cubicBezTo>
                      <a:pt x="62" y="756"/>
                      <a:pt x="63" y="764"/>
                      <a:pt x="64" y="773"/>
                    </a:cubicBezTo>
                    <a:close/>
                    <a:moveTo>
                      <a:pt x="1928" y="693"/>
                    </a:moveTo>
                    <a:cubicBezTo>
                      <a:pt x="1966" y="727"/>
                      <a:pt x="2007" y="795"/>
                      <a:pt x="2021" y="856"/>
                    </a:cubicBezTo>
                    <a:cubicBezTo>
                      <a:pt x="2034" y="828"/>
                      <a:pt x="2042" y="798"/>
                      <a:pt x="2045" y="768"/>
                    </a:cubicBezTo>
                    <a:cubicBezTo>
                      <a:pt x="2046" y="761"/>
                      <a:pt x="2047" y="754"/>
                      <a:pt x="2047" y="747"/>
                    </a:cubicBezTo>
                    <a:cubicBezTo>
                      <a:pt x="2049" y="670"/>
                      <a:pt x="2018" y="595"/>
                      <a:pt x="1958" y="530"/>
                    </a:cubicBezTo>
                    <a:cubicBezTo>
                      <a:pt x="1924" y="501"/>
                      <a:pt x="1884" y="473"/>
                      <a:pt x="1839" y="447"/>
                    </a:cubicBezTo>
                    <a:cubicBezTo>
                      <a:pt x="1782" y="415"/>
                      <a:pt x="1718" y="387"/>
                      <a:pt x="1639" y="359"/>
                    </a:cubicBezTo>
                    <a:cubicBezTo>
                      <a:pt x="1584" y="340"/>
                      <a:pt x="1524" y="324"/>
                      <a:pt x="1457" y="310"/>
                    </a:cubicBezTo>
                    <a:cubicBezTo>
                      <a:pt x="1457" y="482"/>
                      <a:pt x="1457" y="482"/>
                      <a:pt x="1457" y="482"/>
                    </a:cubicBezTo>
                    <a:cubicBezTo>
                      <a:pt x="1542" y="500"/>
                      <a:pt x="1625" y="525"/>
                      <a:pt x="1700" y="556"/>
                    </a:cubicBezTo>
                    <a:cubicBezTo>
                      <a:pt x="1795" y="595"/>
                      <a:pt x="1871" y="642"/>
                      <a:pt x="1928" y="693"/>
                    </a:cubicBezTo>
                    <a:close/>
                    <a:moveTo>
                      <a:pt x="1054" y="814"/>
                    </a:moveTo>
                    <a:cubicBezTo>
                      <a:pt x="1186" y="814"/>
                      <a:pt x="1408" y="789"/>
                      <a:pt x="1408" y="696"/>
                    </a:cubicBezTo>
                    <a:cubicBezTo>
                      <a:pt x="1408" y="118"/>
                      <a:pt x="1408" y="118"/>
                      <a:pt x="1408" y="118"/>
                    </a:cubicBezTo>
                    <a:cubicBezTo>
                      <a:pt x="1408" y="25"/>
                      <a:pt x="1186" y="0"/>
                      <a:pt x="1054" y="0"/>
                    </a:cubicBezTo>
                    <a:cubicBezTo>
                      <a:pt x="923" y="0"/>
                      <a:pt x="701" y="25"/>
                      <a:pt x="701" y="118"/>
                    </a:cubicBezTo>
                    <a:cubicBezTo>
                      <a:pt x="701" y="696"/>
                      <a:pt x="701" y="696"/>
                      <a:pt x="701" y="696"/>
                    </a:cubicBezTo>
                    <a:cubicBezTo>
                      <a:pt x="701" y="789"/>
                      <a:pt x="923" y="814"/>
                      <a:pt x="1054" y="814"/>
                    </a:cubicBezTo>
                    <a:close/>
                    <a:moveTo>
                      <a:pt x="1054" y="35"/>
                    </a:moveTo>
                    <a:cubicBezTo>
                      <a:pt x="1219" y="35"/>
                      <a:pt x="1352" y="71"/>
                      <a:pt x="1352" y="116"/>
                    </a:cubicBezTo>
                    <a:cubicBezTo>
                      <a:pt x="1352" y="161"/>
                      <a:pt x="1219" y="197"/>
                      <a:pt x="1054" y="197"/>
                    </a:cubicBezTo>
                    <a:cubicBezTo>
                      <a:pt x="890" y="197"/>
                      <a:pt x="757" y="161"/>
                      <a:pt x="757" y="116"/>
                    </a:cubicBezTo>
                    <a:cubicBezTo>
                      <a:pt x="757" y="71"/>
                      <a:pt x="890" y="35"/>
                      <a:pt x="1054" y="35"/>
                    </a:cubicBezTo>
                    <a:close/>
                  </a:path>
                </a:pathLst>
              </a:custGeom>
              <a:solidFill>
                <a:schemeClr val="tx1"/>
              </a:solidFill>
              <a:ln>
                <a:noFill/>
              </a:ln>
            </p:spPr>
            <p:txBody>
              <a:bodyPr vert="horz" wrap="square" lIns="111909" tIns="55955" rIns="111909" bIns="55955"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174" b="0" i="0" u="none" strike="noStrike" kern="0" cap="none" spc="0" normalizeH="0" baseline="0" noProof="0">
                  <a:ln>
                    <a:noFill/>
                  </a:ln>
                  <a:solidFill>
                    <a:sysClr val="windowText" lastClr="000000"/>
                  </a:solidFill>
                  <a:effectLst/>
                  <a:uLnTx/>
                  <a:uFillTx/>
                  <a:latin typeface="Segoe UI Light" panose="020B0502040204020203" pitchFamily="34" charset="0"/>
                  <a:ea typeface="+mn-ea"/>
                  <a:cs typeface="Segoe UI Light" panose="020B0502040204020203" pitchFamily="34" charset="0"/>
                </a:endParaRPr>
              </a:p>
            </p:txBody>
          </p:sp>
          <p:sp>
            <p:nvSpPr>
              <p:cNvPr id="17" name="Freeform 25">
                <a:extLst>
                  <a:ext uri="{FF2B5EF4-FFF2-40B4-BE49-F238E27FC236}">
                    <a16:creationId xmlns:a16="http://schemas.microsoft.com/office/drawing/2014/main" id="{17354427-DE22-40AE-87F3-4B0A24156A02}"/>
                  </a:ext>
                </a:extLst>
              </p:cNvPr>
              <p:cNvSpPr>
                <a:spLocks noEditPoints="1"/>
              </p:cNvSpPr>
              <p:nvPr/>
            </p:nvSpPr>
            <p:spPr bwMode="black">
              <a:xfrm>
                <a:off x="2961618" y="4667770"/>
                <a:ext cx="548984" cy="608532"/>
              </a:xfrm>
              <a:custGeom>
                <a:avLst/>
                <a:gdLst>
                  <a:gd name="T0" fmla="*/ 300 w 300"/>
                  <a:gd name="T1" fmla="*/ 201 h 255"/>
                  <a:gd name="T2" fmla="*/ 288 w 300"/>
                  <a:gd name="T3" fmla="*/ 210 h 255"/>
                  <a:gd name="T4" fmla="*/ 285 w 300"/>
                  <a:gd name="T5" fmla="*/ 214 h 255"/>
                  <a:gd name="T6" fmla="*/ 266 w 300"/>
                  <a:gd name="T7" fmla="*/ 230 h 255"/>
                  <a:gd name="T8" fmla="*/ 229 w 300"/>
                  <a:gd name="T9" fmla="*/ 245 h 255"/>
                  <a:gd name="T10" fmla="*/ 169 w 300"/>
                  <a:gd name="T11" fmla="*/ 253 h 255"/>
                  <a:gd name="T12" fmla="*/ 47 w 300"/>
                  <a:gd name="T13" fmla="*/ 231 h 255"/>
                  <a:gd name="T14" fmla="*/ 47 w 300"/>
                  <a:gd name="T15" fmla="*/ 186 h 255"/>
                  <a:gd name="T16" fmla="*/ 89 w 300"/>
                  <a:gd name="T17" fmla="*/ 168 h 255"/>
                  <a:gd name="T18" fmla="*/ 130 w 300"/>
                  <a:gd name="T19" fmla="*/ 171 h 255"/>
                  <a:gd name="T20" fmla="*/ 163 w 300"/>
                  <a:gd name="T21" fmla="*/ 174 h 255"/>
                  <a:gd name="T22" fmla="*/ 198 w 300"/>
                  <a:gd name="T23" fmla="*/ 169 h 255"/>
                  <a:gd name="T24" fmla="*/ 219 w 300"/>
                  <a:gd name="T25" fmla="*/ 182 h 255"/>
                  <a:gd name="T26" fmla="*/ 201 w 300"/>
                  <a:gd name="T27" fmla="*/ 195 h 255"/>
                  <a:gd name="T28" fmla="*/ 174 w 300"/>
                  <a:gd name="T29" fmla="*/ 194 h 255"/>
                  <a:gd name="T30" fmla="*/ 144 w 300"/>
                  <a:gd name="T31" fmla="*/ 202 h 255"/>
                  <a:gd name="T32" fmla="*/ 177 w 300"/>
                  <a:gd name="T33" fmla="*/ 217 h 255"/>
                  <a:gd name="T34" fmla="*/ 223 w 300"/>
                  <a:gd name="T35" fmla="*/ 218 h 255"/>
                  <a:gd name="T36" fmla="*/ 255 w 300"/>
                  <a:gd name="T37" fmla="*/ 209 h 255"/>
                  <a:gd name="T38" fmla="*/ 287 w 300"/>
                  <a:gd name="T39" fmla="*/ 193 h 255"/>
                  <a:gd name="T40" fmla="*/ 300 w 300"/>
                  <a:gd name="T41" fmla="*/ 201 h 255"/>
                  <a:gd name="T42" fmla="*/ 34 w 300"/>
                  <a:gd name="T43" fmla="*/ 173 h 255"/>
                  <a:gd name="T44" fmla="*/ 0 w 300"/>
                  <a:gd name="T45" fmla="*/ 173 h 255"/>
                  <a:gd name="T46" fmla="*/ 0 w 300"/>
                  <a:gd name="T47" fmla="*/ 240 h 255"/>
                  <a:gd name="T48" fmla="*/ 34 w 300"/>
                  <a:gd name="T49" fmla="*/ 240 h 255"/>
                  <a:gd name="T50" fmla="*/ 39 w 300"/>
                  <a:gd name="T51" fmla="*/ 235 h 255"/>
                  <a:gd name="T52" fmla="*/ 39 w 300"/>
                  <a:gd name="T53" fmla="*/ 177 h 255"/>
                  <a:gd name="T54" fmla="*/ 34 w 300"/>
                  <a:gd name="T55" fmla="*/ 173 h 255"/>
                  <a:gd name="T56" fmla="*/ 246 w 300"/>
                  <a:gd name="T57" fmla="*/ 24 h 255"/>
                  <a:gd name="T58" fmla="*/ 246 w 300"/>
                  <a:gd name="T59" fmla="*/ 147 h 255"/>
                  <a:gd name="T60" fmla="*/ 123 w 300"/>
                  <a:gd name="T61" fmla="*/ 147 h 255"/>
                  <a:gd name="T62" fmla="*/ 123 w 300"/>
                  <a:gd name="T63" fmla="*/ 122 h 255"/>
                  <a:gd name="T64" fmla="*/ 99 w 300"/>
                  <a:gd name="T65" fmla="*/ 122 h 255"/>
                  <a:gd name="T66" fmla="*/ 99 w 300"/>
                  <a:gd name="T67" fmla="*/ 0 h 255"/>
                  <a:gd name="T68" fmla="*/ 221 w 300"/>
                  <a:gd name="T69" fmla="*/ 0 h 255"/>
                  <a:gd name="T70" fmla="*/ 221 w 300"/>
                  <a:gd name="T71" fmla="*/ 24 h 255"/>
                  <a:gd name="T72" fmla="*/ 246 w 300"/>
                  <a:gd name="T73" fmla="*/ 24 h 255"/>
                  <a:gd name="T74" fmla="*/ 123 w 300"/>
                  <a:gd name="T75" fmla="*/ 116 h 255"/>
                  <a:gd name="T76" fmla="*/ 123 w 300"/>
                  <a:gd name="T77" fmla="*/ 24 h 255"/>
                  <a:gd name="T78" fmla="*/ 215 w 300"/>
                  <a:gd name="T79" fmla="*/ 24 h 255"/>
                  <a:gd name="T80" fmla="*/ 215 w 300"/>
                  <a:gd name="T81" fmla="*/ 6 h 255"/>
                  <a:gd name="T82" fmla="*/ 105 w 300"/>
                  <a:gd name="T83" fmla="*/ 6 h 255"/>
                  <a:gd name="T84" fmla="*/ 105 w 300"/>
                  <a:gd name="T85" fmla="*/ 116 h 255"/>
                  <a:gd name="T86" fmla="*/ 123 w 300"/>
                  <a:gd name="T87" fmla="*/ 116 h 255"/>
                  <a:gd name="T88" fmla="*/ 224 w 300"/>
                  <a:gd name="T89" fmla="*/ 85 h 255"/>
                  <a:gd name="T90" fmla="*/ 183 w 300"/>
                  <a:gd name="T91" fmla="*/ 56 h 255"/>
                  <a:gd name="T92" fmla="*/ 183 w 300"/>
                  <a:gd name="T93" fmla="*/ 76 h 255"/>
                  <a:gd name="T94" fmla="*/ 145 w 300"/>
                  <a:gd name="T95" fmla="*/ 76 h 255"/>
                  <a:gd name="T96" fmla="*/ 145 w 300"/>
                  <a:gd name="T97" fmla="*/ 94 h 255"/>
                  <a:gd name="T98" fmla="*/ 183 w 300"/>
                  <a:gd name="T99" fmla="*/ 94 h 255"/>
                  <a:gd name="T100" fmla="*/ 183 w 300"/>
                  <a:gd name="T101" fmla="*/ 115 h 255"/>
                  <a:gd name="T102" fmla="*/ 224 w 300"/>
                  <a:gd name="T103" fmla="*/ 85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00" h="255">
                    <a:moveTo>
                      <a:pt x="300" y="201"/>
                    </a:moveTo>
                    <a:cubicBezTo>
                      <a:pt x="300" y="201"/>
                      <a:pt x="299" y="202"/>
                      <a:pt x="288" y="210"/>
                    </a:cubicBezTo>
                    <a:cubicBezTo>
                      <a:pt x="288" y="210"/>
                      <a:pt x="286" y="214"/>
                      <a:pt x="285" y="214"/>
                    </a:cubicBezTo>
                    <a:cubicBezTo>
                      <a:pt x="280" y="218"/>
                      <a:pt x="275" y="223"/>
                      <a:pt x="266" y="230"/>
                    </a:cubicBezTo>
                    <a:cubicBezTo>
                      <a:pt x="257" y="231"/>
                      <a:pt x="238" y="240"/>
                      <a:pt x="229" y="245"/>
                    </a:cubicBezTo>
                    <a:cubicBezTo>
                      <a:pt x="212" y="244"/>
                      <a:pt x="187" y="248"/>
                      <a:pt x="169" y="253"/>
                    </a:cubicBezTo>
                    <a:cubicBezTo>
                      <a:pt x="143" y="249"/>
                      <a:pt x="140" y="255"/>
                      <a:pt x="47" y="231"/>
                    </a:cubicBezTo>
                    <a:cubicBezTo>
                      <a:pt x="47" y="231"/>
                      <a:pt x="47" y="194"/>
                      <a:pt x="47" y="186"/>
                    </a:cubicBezTo>
                    <a:cubicBezTo>
                      <a:pt x="64" y="182"/>
                      <a:pt x="69" y="171"/>
                      <a:pt x="89" y="168"/>
                    </a:cubicBezTo>
                    <a:cubicBezTo>
                      <a:pt x="103" y="166"/>
                      <a:pt x="116" y="167"/>
                      <a:pt x="130" y="171"/>
                    </a:cubicBezTo>
                    <a:cubicBezTo>
                      <a:pt x="139" y="174"/>
                      <a:pt x="148" y="176"/>
                      <a:pt x="163" y="174"/>
                    </a:cubicBezTo>
                    <a:cubicBezTo>
                      <a:pt x="176" y="173"/>
                      <a:pt x="181" y="169"/>
                      <a:pt x="198" y="169"/>
                    </a:cubicBezTo>
                    <a:cubicBezTo>
                      <a:pt x="209" y="169"/>
                      <a:pt x="220" y="176"/>
                      <a:pt x="219" y="182"/>
                    </a:cubicBezTo>
                    <a:cubicBezTo>
                      <a:pt x="219" y="188"/>
                      <a:pt x="208" y="194"/>
                      <a:pt x="201" y="195"/>
                    </a:cubicBezTo>
                    <a:cubicBezTo>
                      <a:pt x="185" y="195"/>
                      <a:pt x="189" y="194"/>
                      <a:pt x="174" y="194"/>
                    </a:cubicBezTo>
                    <a:cubicBezTo>
                      <a:pt x="156" y="194"/>
                      <a:pt x="155" y="197"/>
                      <a:pt x="144" y="202"/>
                    </a:cubicBezTo>
                    <a:cubicBezTo>
                      <a:pt x="155" y="205"/>
                      <a:pt x="162" y="209"/>
                      <a:pt x="177" y="217"/>
                    </a:cubicBezTo>
                    <a:cubicBezTo>
                      <a:pt x="193" y="215"/>
                      <a:pt x="209" y="217"/>
                      <a:pt x="223" y="218"/>
                    </a:cubicBezTo>
                    <a:cubicBezTo>
                      <a:pt x="235" y="215"/>
                      <a:pt x="241" y="210"/>
                      <a:pt x="255" y="209"/>
                    </a:cubicBezTo>
                    <a:cubicBezTo>
                      <a:pt x="264" y="202"/>
                      <a:pt x="276" y="191"/>
                      <a:pt x="287" y="193"/>
                    </a:cubicBezTo>
                    <a:cubicBezTo>
                      <a:pt x="293" y="194"/>
                      <a:pt x="300" y="201"/>
                      <a:pt x="300" y="201"/>
                    </a:cubicBezTo>
                    <a:close/>
                    <a:moveTo>
                      <a:pt x="34" y="173"/>
                    </a:moveTo>
                    <a:cubicBezTo>
                      <a:pt x="0" y="173"/>
                      <a:pt x="0" y="173"/>
                      <a:pt x="0" y="173"/>
                    </a:cubicBezTo>
                    <a:cubicBezTo>
                      <a:pt x="0" y="240"/>
                      <a:pt x="0" y="240"/>
                      <a:pt x="0" y="240"/>
                    </a:cubicBezTo>
                    <a:cubicBezTo>
                      <a:pt x="34" y="240"/>
                      <a:pt x="34" y="240"/>
                      <a:pt x="34" y="240"/>
                    </a:cubicBezTo>
                    <a:cubicBezTo>
                      <a:pt x="37" y="240"/>
                      <a:pt x="39" y="238"/>
                      <a:pt x="39" y="235"/>
                    </a:cubicBezTo>
                    <a:cubicBezTo>
                      <a:pt x="39" y="177"/>
                      <a:pt x="39" y="177"/>
                      <a:pt x="39" y="177"/>
                    </a:cubicBezTo>
                    <a:cubicBezTo>
                      <a:pt x="39" y="175"/>
                      <a:pt x="37" y="173"/>
                      <a:pt x="34" y="173"/>
                    </a:cubicBezTo>
                    <a:close/>
                    <a:moveTo>
                      <a:pt x="246" y="24"/>
                    </a:moveTo>
                    <a:cubicBezTo>
                      <a:pt x="246" y="147"/>
                      <a:pt x="246" y="147"/>
                      <a:pt x="246" y="147"/>
                    </a:cubicBezTo>
                    <a:cubicBezTo>
                      <a:pt x="123" y="147"/>
                      <a:pt x="123" y="147"/>
                      <a:pt x="123" y="147"/>
                    </a:cubicBezTo>
                    <a:cubicBezTo>
                      <a:pt x="123" y="122"/>
                      <a:pt x="123" y="122"/>
                      <a:pt x="123" y="122"/>
                    </a:cubicBezTo>
                    <a:cubicBezTo>
                      <a:pt x="99" y="122"/>
                      <a:pt x="99" y="122"/>
                      <a:pt x="99" y="122"/>
                    </a:cubicBezTo>
                    <a:cubicBezTo>
                      <a:pt x="99" y="0"/>
                      <a:pt x="99" y="0"/>
                      <a:pt x="99" y="0"/>
                    </a:cubicBezTo>
                    <a:cubicBezTo>
                      <a:pt x="221" y="0"/>
                      <a:pt x="221" y="0"/>
                      <a:pt x="221" y="0"/>
                    </a:cubicBezTo>
                    <a:cubicBezTo>
                      <a:pt x="221" y="24"/>
                      <a:pt x="221" y="24"/>
                      <a:pt x="221" y="24"/>
                    </a:cubicBezTo>
                    <a:lnTo>
                      <a:pt x="246" y="24"/>
                    </a:lnTo>
                    <a:close/>
                    <a:moveTo>
                      <a:pt x="123" y="116"/>
                    </a:moveTo>
                    <a:cubicBezTo>
                      <a:pt x="123" y="24"/>
                      <a:pt x="123" y="24"/>
                      <a:pt x="123" y="24"/>
                    </a:cubicBezTo>
                    <a:cubicBezTo>
                      <a:pt x="215" y="24"/>
                      <a:pt x="215" y="24"/>
                      <a:pt x="215" y="24"/>
                    </a:cubicBezTo>
                    <a:cubicBezTo>
                      <a:pt x="215" y="6"/>
                      <a:pt x="215" y="6"/>
                      <a:pt x="215" y="6"/>
                    </a:cubicBezTo>
                    <a:cubicBezTo>
                      <a:pt x="105" y="6"/>
                      <a:pt x="105" y="6"/>
                      <a:pt x="105" y="6"/>
                    </a:cubicBezTo>
                    <a:cubicBezTo>
                      <a:pt x="105" y="116"/>
                      <a:pt x="105" y="116"/>
                      <a:pt x="105" y="116"/>
                    </a:cubicBezTo>
                    <a:lnTo>
                      <a:pt x="123" y="116"/>
                    </a:lnTo>
                    <a:close/>
                    <a:moveTo>
                      <a:pt x="224" y="85"/>
                    </a:moveTo>
                    <a:cubicBezTo>
                      <a:pt x="183" y="56"/>
                      <a:pt x="183" y="56"/>
                      <a:pt x="183" y="56"/>
                    </a:cubicBezTo>
                    <a:cubicBezTo>
                      <a:pt x="183" y="76"/>
                      <a:pt x="183" y="76"/>
                      <a:pt x="183" y="76"/>
                    </a:cubicBezTo>
                    <a:cubicBezTo>
                      <a:pt x="145" y="76"/>
                      <a:pt x="145" y="76"/>
                      <a:pt x="145" y="76"/>
                    </a:cubicBezTo>
                    <a:cubicBezTo>
                      <a:pt x="145" y="94"/>
                      <a:pt x="145" y="94"/>
                      <a:pt x="145" y="94"/>
                    </a:cubicBezTo>
                    <a:cubicBezTo>
                      <a:pt x="183" y="94"/>
                      <a:pt x="183" y="94"/>
                      <a:pt x="183" y="94"/>
                    </a:cubicBezTo>
                    <a:cubicBezTo>
                      <a:pt x="183" y="115"/>
                      <a:pt x="183" y="115"/>
                      <a:pt x="183" y="115"/>
                    </a:cubicBezTo>
                    <a:lnTo>
                      <a:pt x="224" y="85"/>
                    </a:lnTo>
                    <a:close/>
                  </a:path>
                </a:pathLst>
              </a:custGeom>
              <a:solidFill>
                <a:schemeClr val="tx1"/>
              </a:solidFill>
              <a:ln>
                <a:noFill/>
              </a:ln>
            </p:spPr>
            <p:txBody>
              <a:bodyPr vert="horz" wrap="square" lIns="111909" tIns="55955" rIns="111909" bIns="55955"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174" b="0" i="0" u="none" strike="noStrike" kern="0" cap="none" spc="0" normalizeH="0" baseline="0" noProof="0">
                  <a:ln>
                    <a:noFill/>
                  </a:ln>
                  <a:solidFill>
                    <a:sysClr val="windowText" lastClr="000000"/>
                  </a:solidFill>
                  <a:effectLst/>
                  <a:uLnTx/>
                  <a:uFillTx/>
                  <a:latin typeface="Segoe UI Light" panose="020B0502040204020203" pitchFamily="34" charset="0"/>
                  <a:ea typeface="+mn-ea"/>
                  <a:cs typeface="Segoe UI Light" panose="020B0502040204020203" pitchFamily="34" charset="0"/>
                </a:endParaRPr>
              </a:p>
            </p:txBody>
          </p:sp>
          <p:grpSp>
            <p:nvGrpSpPr>
              <p:cNvPr id="18" name="Group 17">
                <a:extLst>
                  <a:ext uri="{FF2B5EF4-FFF2-40B4-BE49-F238E27FC236}">
                    <a16:creationId xmlns:a16="http://schemas.microsoft.com/office/drawing/2014/main" id="{4506515E-4C74-4FB4-8E38-DAE06315F778}"/>
                  </a:ext>
                </a:extLst>
              </p:cNvPr>
              <p:cNvGrpSpPr/>
              <p:nvPr/>
            </p:nvGrpSpPr>
            <p:grpSpPr>
              <a:xfrm>
                <a:off x="2927103" y="2271888"/>
                <a:ext cx="707423" cy="541203"/>
                <a:chOff x="-952377" y="6149211"/>
                <a:chExt cx="1301342" cy="940471"/>
              </a:xfrm>
            </p:grpSpPr>
            <p:sp>
              <p:nvSpPr>
                <p:cNvPr id="29" name="Rectangle 28">
                  <a:extLst>
                    <a:ext uri="{FF2B5EF4-FFF2-40B4-BE49-F238E27FC236}">
                      <a16:creationId xmlns:a16="http://schemas.microsoft.com/office/drawing/2014/main" id="{6E61723B-08E0-4607-A035-FC9CD0696467}"/>
                    </a:ext>
                  </a:extLst>
                </p:cNvPr>
                <p:cNvSpPr/>
                <p:nvPr/>
              </p:nvSpPr>
              <p:spPr bwMode="auto">
                <a:xfrm>
                  <a:off x="-952377" y="6149211"/>
                  <a:ext cx="491613" cy="358710"/>
                </a:xfrm>
                <a:prstGeom prst="rect">
                  <a:avLst/>
                </a:prstGeom>
                <a:no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30" name="Straight Connector 29">
                  <a:extLst>
                    <a:ext uri="{FF2B5EF4-FFF2-40B4-BE49-F238E27FC236}">
                      <a16:creationId xmlns:a16="http://schemas.microsoft.com/office/drawing/2014/main" id="{9CC7C146-539C-4B0A-9DAF-2B3BFCCD9F38}"/>
                    </a:ext>
                  </a:extLst>
                </p:cNvPr>
                <p:cNvCxnSpPr/>
                <p:nvPr/>
              </p:nvCxnSpPr>
              <p:spPr>
                <a:xfrm flipH="1">
                  <a:off x="-941546" y="6183363"/>
                  <a:ext cx="480781" cy="0"/>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AE8AB0B1-150F-4EC2-92EB-2F5D39CDF538}"/>
                    </a:ext>
                  </a:extLst>
                </p:cNvPr>
                <p:cNvSpPr/>
                <p:nvPr/>
              </p:nvSpPr>
              <p:spPr bwMode="auto">
                <a:xfrm>
                  <a:off x="-142648" y="6396961"/>
                  <a:ext cx="491613" cy="358710"/>
                </a:xfrm>
                <a:prstGeom prst="rect">
                  <a:avLst/>
                </a:prstGeom>
                <a:no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32" name="Straight Connector 31">
                  <a:extLst>
                    <a:ext uri="{FF2B5EF4-FFF2-40B4-BE49-F238E27FC236}">
                      <a16:creationId xmlns:a16="http://schemas.microsoft.com/office/drawing/2014/main" id="{9A2530E2-0A8F-4060-8CE2-4EDBDE9D8350}"/>
                    </a:ext>
                  </a:extLst>
                </p:cNvPr>
                <p:cNvCxnSpPr/>
                <p:nvPr/>
              </p:nvCxnSpPr>
              <p:spPr>
                <a:xfrm flipH="1">
                  <a:off x="-131817" y="6431112"/>
                  <a:ext cx="480782" cy="0"/>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4ADF62B4-FC14-4351-91C9-56AE0B49ECD1}"/>
                    </a:ext>
                  </a:extLst>
                </p:cNvPr>
                <p:cNvSpPr/>
                <p:nvPr/>
              </p:nvSpPr>
              <p:spPr bwMode="auto">
                <a:xfrm>
                  <a:off x="-849095" y="6730972"/>
                  <a:ext cx="491613" cy="358710"/>
                </a:xfrm>
                <a:prstGeom prst="rect">
                  <a:avLst/>
                </a:prstGeom>
                <a:no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34" name="Straight Connector 33">
                  <a:extLst>
                    <a:ext uri="{FF2B5EF4-FFF2-40B4-BE49-F238E27FC236}">
                      <a16:creationId xmlns:a16="http://schemas.microsoft.com/office/drawing/2014/main" id="{E1FE29C6-A5D0-4BDF-AE27-E92D5C37444A}"/>
                    </a:ext>
                  </a:extLst>
                </p:cNvPr>
                <p:cNvCxnSpPr/>
                <p:nvPr/>
              </p:nvCxnSpPr>
              <p:spPr>
                <a:xfrm flipH="1">
                  <a:off x="-838264" y="6765123"/>
                  <a:ext cx="480782" cy="0"/>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EA857AF3-126E-44A1-BD99-891E022B5E17}"/>
                    </a:ext>
                  </a:extLst>
                </p:cNvPr>
                <p:cNvSpPr/>
                <p:nvPr/>
              </p:nvSpPr>
              <p:spPr bwMode="auto">
                <a:xfrm rot="20066219">
                  <a:off x="-696171" y="6775590"/>
                  <a:ext cx="881959" cy="45719"/>
                </a:xfrm>
                <a:prstGeom prst="rect">
                  <a:avLst/>
                </a:prstGeom>
                <a:solidFill>
                  <a:schemeClr val="tx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6" name="Rectangle 35">
                  <a:extLst>
                    <a:ext uri="{FF2B5EF4-FFF2-40B4-BE49-F238E27FC236}">
                      <a16:creationId xmlns:a16="http://schemas.microsoft.com/office/drawing/2014/main" id="{CC4CB77A-2C22-4C5E-B6DF-943633D6B104}"/>
                    </a:ext>
                  </a:extLst>
                </p:cNvPr>
                <p:cNvSpPr/>
                <p:nvPr/>
              </p:nvSpPr>
              <p:spPr bwMode="auto">
                <a:xfrm rot="1148353">
                  <a:off x="-754785" y="6447347"/>
                  <a:ext cx="881959" cy="45719"/>
                </a:xfrm>
                <a:prstGeom prst="rect">
                  <a:avLst/>
                </a:prstGeom>
                <a:solidFill>
                  <a:schemeClr val="tx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7" name="Oval 36">
                  <a:extLst>
                    <a:ext uri="{FF2B5EF4-FFF2-40B4-BE49-F238E27FC236}">
                      <a16:creationId xmlns:a16="http://schemas.microsoft.com/office/drawing/2014/main" id="{F96E07BF-0ABF-4C03-9EEE-648DAB0AA06C}"/>
                    </a:ext>
                  </a:extLst>
                </p:cNvPr>
                <p:cNvSpPr/>
                <p:nvPr/>
              </p:nvSpPr>
              <p:spPr bwMode="auto">
                <a:xfrm>
                  <a:off x="53536" y="6557068"/>
                  <a:ext cx="128016" cy="12950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8" name="Rectangle 37">
                  <a:extLst>
                    <a:ext uri="{FF2B5EF4-FFF2-40B4-BE49-F238E27FC236}">
                      <a16:creationId xmlns:a16="http://schemas.microsoft.com/office/drawing/2014/main" id="{6F703999-1B2E-45A2-9AFE-7ED759428C3C}"/>
                    </a:ext>
                  </a:extLst>
                </p:cNvPr>
                <p:cNvSpPr/>
                <p:nvPr/>
              </p:nvSpPr>
              <p:spPr bwMode="auto">
                <a:xfrm rot="4927691">
                  <a:off x="-958661" y="6649665"/>
                  <a:ext cx="635496" cy="45718"/>
                </a:xfrm>
                <a:prstGeom prst="rect">
                  <a:avLst/>
                </a:prstGeom>
                <a:solidFill>
                  <a:schemeClr val="tx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9" name="Oval 38">
                  <a:extLst>
                    <a:ext uri="{FF2B5EF4-FFF2-40B4-BE49-F238E27FC236}">
                      <a16:creationId xmlns:a16="http://schemas.microsoft.com/office/drawing/2014/main" id="{A21027B2-5304-411E-B902-DA24F733E205}"/>
                    </a:ext>
                  </a:extLst>
                </p:cNvPr>
                <p:cNvSpPr/>
                <p:nvPr/>
              </p:nvSpPr>
              <p:spPr bwMode="auto">
                <a:xfrm>
                  <a:off x="-667297" y="6889189"/>
                  <a:ext cx="128016" cy="12950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0" name="Oval 39">
                  <a:extLst>
                    <a:ext uri="{FF2B5EF4-FFF2-40B4-BE49-F238E27FC236}">
                      <a16:creationId xmlns:a16="http://schemas.microsoft.com/office/drawing/2014/main" id="{38A8AF1F-0163-4E4D-BFCD-0EAC9405303E}"/>
                    </a:ext>
                  </a:extLst>
                </p:cNvPr>
                <p:cNvSpPr/>
                <p:nvPr/>
              </p:nvSpPr>
              <p:spPr bwMode="auto">
                <a:xfrm>
                  <a:off x="-749357" y="6291317"/>
                  <a:ext cx="128016" cy="12950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9" name="Freeform 45">
                <a:extLst>
                  <a:ext uri="{FF2B5EF4-FFF2-40B4-BE49-F238E27FC236}">
                    <a16:creationId xmlns:a16="http://schemas.microsoft.com/office/drawing/2014/main" id="{308036FB-1DFD-4AE2-8A59-00F4E6611CC2}"/>
                  </a:ext>
                </a:extLst>
              </p:cNvPr>
              <p:cNvSpPr>
                <a:spLocks noChangeAspect="1"/>
              </p:cNvSpPr>
              <p:nvPr/>
            </p:nvSpPr>
            <p:spPr bwMode="auto">
              <a:xfrm>
                <a:off x="3239601" y="3522413"/>
                <a:ext cx="622281" cy="480753"/>
              </a:xfrm>
              <a:custGeom>
                <a:avLst/>
                <a:gdLst>
                  <a:gd name="connsiteX0" fmla="*/ 740331 w 4351020"/>
                  <a:gd name="connsiteY0" fmla="*/ 2662229 h 3299460"/>
                  <a:gd name="connsiteX1" fmla="*/ 1471887 w 4351020"/>
                  <a:gd name="connsiteY1" fmla="*/ 2662229 h 3299460"/>
                  <a:gd name="connsiteX2" fmla="*/ 1471887 w 4351020"/>
                  <a:gd name="connsiteY2" fmla="*/ 2813037 h 3299460"/>
                  <a:gd name="connsiteX3" fmla="*/ 740331 w 4351020"/>
                  <a:gd name="connsiteY3" fmla="*/ 2813037 h 3299460"/>
                  <a:gd name="connsiteX4" fmla="*/ 514906 w 4351020"/>
                  <a:gd name="connsiteY4" fmla="*/ 2662229 h 3299460"/>
                  <a:gd name="connsiteX5" fmla="*/ 670354 w 4351020"/>
                  <a:gd name="connsiteY5" fmla="*/ 2662229 h 3299460"/>
                  <a:gd name="connsiteX6" fmla="*/ 670354 w 4351020"/>
                  <a:gd name="connsiteY6" fmla="*/ 2813037 h 3299460"/>
                  <a:gd name="connsiteX7" fmla="*/ 514906 w 4351020"/>
                  <a:gd name="connsiteY7" fmla="*/ 2813037 h 3299460"/>
                  <a:gd name="connsiteX8" fmla="*/ 740330 w 4351020"/>
                  <a:gd name="connsiteY8" fmla="*/ 2376492 h 3299460"/>
                  <a:gd name="connsiteX9" fmla="*/ 1759919 w 4351020"/>
                  <a:gd name="connsiteY9" fmla="*/ 2376492 h 3299460"/>
                  <a:gd name="connsiteX10" fmla="*/ 1759919 w 4351020"/>
                  <a:gd name="connsiteY10" fmla="*/ 2527300 h 3299460"/>
                  <a:gd name="connsiteX11" fmla="*/ 740330 w 4351020"/>
                  <a:gd name="connsiteY11" fmla="*/ 2527300 h 3299460"/>
                  <a:gd name="connsiteX12" fmla="*/ 514906 w 4351020"/>
                  <a:gd name="connsiteY12" fmla="*/ 2376492 h 3299460"/>
                  <a:gd name="connsiteX13" fmla="*/ 670354 w 4351020"/>
                  <a:gd name="connsiteY13" fmla="*/ 2376492 h 3299460"/>
                  <a:gd name="connsiteX14" fmla="*/ 670354 w 4351020"/>
                  <a:gd name="connsiteY14" fmla="*/ 2527300 h 3299460"/>
                  <a:gd name="connsiteX15" fmla="*/ 514906 w 4351020"/>
                  <a:gd name="connsiteY15" fmla="*/ 2527300 h 3299460"/>
                  <a:gd name="connsiteX16" fmla="*/ 740331 w 4351020"/>
                  <a:gd name="connsiteY16" fmla="*/ 2081755 h 3299460"/>
                  <a:gd name="connsiteX17" fmla="*/ 1660525 w 4351020"/>
                  <a:gd name="connsiteY17" fmla="*/ 2081755 h 3299460"/>
                  <a:gd name="connsiteX18" fmla="*/ 1660525 w 4351020"/>
                  <a:gd name="connsiteY18" fmla="*/ 2232563 h 3299460"/>
                  <a:gd name="connsiteX19" fmla="*/ 740331 w 4351020"/>
                  <a:gd name="connsiteY19" fmla="*/ 2232563 h 3299460"/>
                  <a:gd name="connsiteX20" fmla="*/ 514906 w 4351020"/>
                  <a:gd name="connsiteY20" fmla="*/ 2081755 h 3299460"/>
                  <a:gd name="connsiteX21" fmla="*/ 670354 w 4351020"/>
                  <a:gd name="connsiteY21" fmla="*/ 2081755 h 3299460"/>
                  <a:gd name="connsiteX22" fmla="*/ 670354 w 4351020"/>
                  <a:gd name="connsiteY22" fmla="*/ 2232563 h 3299460"/>
                  <a:gd name="connsiteX23" fmla="*/ 514906 w 4351020"/>
                  <a:gd name="connsiteY23" fmla="*/ 2232563 h 3299460"/>
                  <a:gd name="connsiteX24" fmla="*/ 1277609 w 4351020"/>
                  <a:gd name="connsiteY24" fmla="*/ 1570990 h 3299460"/>
                  <a:gd name="connsiteX25" fmla="*/ 1471886 w 4351020"/>
                  <a:gd name="connsiteY25" fmla="*/ 1570990 h 3299460"/>
                  <a:gd name="connsiteX26" fmla="*/ 1471886 w 4351020"/>
                  <a:gd name="connsiteY26" fmla="*/ 1774190 h 3299460"/>
                  <a:gd name="connsiteX27" fmla="*/ 1277609 w 4351020"/>
                  <a:gd name="connsiteY27" fmla="*/ 1774190 h 3299460"/>
                  <a:gd name="connsiteX28" fmla="*/ 497873 w 4351020"/>
                  <a:gd name="connsiteY28" fmla="*/ 1348740 h 3299460"/>
                  <a:gd name="connsiteX29" fmla="*/ 692150 w 4351020"/>
                  <a:gd name="connsiteY29" fmla="*/ 1348740 h 3299460"/>
                  <a:gd name="connsiteX30" fmla="*/ 692150 w 4351020"/>
                  <a:gd name="connsiteY30" fmla="*/ 1774190 h 3299460"/>
                  <a:gd name="connsiteX31" fmla="*/ 497873 w 4351020"/>
                  <a:gd name="connsiteY31" fmla="*/ 1774190 h 3299460"/>
                  <a:gd name="connsiteX32" fmla="*/ 2867660 w 4351020"/>
                  <a:gd name="connsiteY32" fmla="*/ 1329689 h 3299460"/>
                  <a:gd name="connsiteX33" fmla="*/ 2867660 w 4351020"/>
                  <a:gd name="connsiteY33" fmla="*/ 2040889 h 3299460"/>
                  <a:gd name="connsiteX34" fmla="*/ 3578860 w 4351020"/>
                  <a:gd name="connsiteY34" fmla="*/ 2040888 h 3299460"/>
                  <a:gd name="connsiteX35" fmla="*/ 2867660 w 4351020"/>
                  <a:gd name="connsiteY35" fmla="*/ 2752089 h 3299460"/>
                  <a:gd name="connsiteX36" fmla="*/ 2156460 w 4351020"/>
                  <a:gd name="connsiteY36" fmla="*/ 2040889 h 3299460"/>
                  <a:gd name="connsiteX37" fmla="*/ 2867660 w 4351020"/>
                  <a:gd name="connsiteY37" fmla="*/ 1329689 h 3299460"/>
                  <a:gd name="connsiteX38" fmla="*/ 1017697 w 4351020"/>
                  <a:gd name="connsiteY38" fmla="*/ 1228090 h 3299460"/>
                  <a:gd name="connsiteX39" fmla="*/ 1211974 w 4351020"/>
                  <a:gd name="connsiteY39" fmla="*/ 1228090 h 3299460"/>
                  <a:gd name="connsiteX40" fmla="*/ 1211974 w 4351020"/>
                  <a:gd name="connsiteY40" fmla="*/ 1774190 h 3299460"/>
                  <a:gd name="connsiteX41" fmla="*/ 1017697 w 4351020"/>
                  <a:gd name="connsiteY41" fmla="*/ 1774190 h 3299460"/>
                  <a:gd name="connsiteX42" fmla="*/ 3014362 w 4351020"/>
                  <a:gd name="connsiteY42" fmla="*/ 1176615 h 3299460"/>
                  <a:gd name="connsiteX43" fmla="*/ 3536939 w 4351020"/>
                  <a:gd name="connsiteY43" fmla="*/ 1395626 h 3299460"/>
                  <a:gd name="connsiteX44" fmla="*/ 3743945 w 4351020"/>
                  <a:gd name="connsiteY44" fmla="*/ 1923073 h 3299460"/>
                  <a:gd name="connsiteX45" fmla="*/ 3016624 w 4351020"/>
                  <a:gd name="connsiteY45" fmla="*/ 1904178 h 3299460"/>
                  <a:gd name="connsiteX46" fmla="*/ 757785 w 4351020"/>
                  <a:gd name="connsiteY46" fmla="*/ 1101090 h 3299460"/>
                  <a:gd name="connsiteX47" fmla="*/ 952062 w 4351020"/>
                  <a:gd name="connsiteY47" fmla="*/ 1101090 h 3299460"/>
                  <a:gd name="connsiteX48" fmla="*/ 952062 w 4351020"/>
                  <a:gd name="connsiteY48" fmla="*/ 1774190 h 3299460"/>
                  <a:gd name="connsiteX49" fmla="*/ 757785 w 4351020"/>
                  <a:gd name="connsiteY49" fmla="*/ 1774190 h 3299460"/>
                  <a:gd name="connsiteX50" fmla="*/ 1537520 w 4351020"/>
                  <a:gd name="connsiteY50" fmla="*/ 980159 h 3299460"/>
                  <a:gd name="connsiteX51" fmla="*/ 1731797 w 4351020"/>
                  <a:gd name="connsiteY51" fmla="*/ 980159 h 3299460"/>
                  <a:gd name="connsiteX52" fmla="*/ 1731797 w 4351020"/>
                  <a:gd name="connsiteY52" fmla="*/ 1774190 h 3299460"/>
                  <a:gd name="connsiteX53" fmla="*/ 1537520 w 4351020"/>
                  <a:gd name="connsiteY53" fmla="*/ 1774190 h 3299460"/>
                  <a:gd name="connsiteX54" fmla="*/ 200732 w 4351020"/>
                  <a:gd name="connsiteY54" fmla="*/ 736050 h 3299460"/>
                  <a:gd name="connsiteX55" fmla="*/ 200732 w 4351020"/>
                  <a:gd name="connsiteY55" fmla="*/ 3098728 h 3299460"/>
                  <a:gd name="connsiteX56" fmla="*/ 4150288 w 4351020"/>
                  <a:gd name="connsiteY56" fmla="*/ 3098728 h 3299460"/>
                  <a:gd name="connsiteX57" fmla="*/ 4150288 w 4351020"/>
                  <a:gd name="connsiteY57" fmla="*/ 736050 h 3299460"/>
                  <a:gd name="connsiteX58" fmla="*/ 0 w 4351020"/>
                  <a:gd name="connsiteY58" fmla="*/ 535318 h 3299460"/>
                  <a:gd name="connsiteX59" fmla="*/ 4351020 w 4351020"/>
                  <a:gd name="connsiteY59" fmla="*/ 535318 h 3299460"/>
                  <a:gd name="connsiteX60" fmla="*/ 4351020 w 4351020"/>
                  <a:gd name="connsiteY60" fmla="*/ 3299460 h 3299460"/>
                  <a:gd name="connsiteX61" fmla="*/ 0 w 4351020"/>
                  <a:gd name="connsiteY61" fmla="*/ 3299460 h 3299460"/>
                  <a:gd name="connsiteX62" fmla="*/ 3296658 w 4351020"/>
                  <a:gd name="connsiteY62" fmla="*/ 300233 h 3299460"/>
                  <a:gd name="connsiteX63" fmla="*/ 3296658 w 4351020"/>
                  <a:gd name="connsiteY63" fmla="*/ 358333 h 3299460"/>
                  <a:gd name="connsiteX64" fmla="*/ 3543943 w 4351020"/>
                  <a:gd name="connsiteY64" fmla="*/ 358333 h 3299460"/>
                  <a:gd name="connsiteX65" fmla="*/ 3543943 w 4351020"/>
                  <a:gd name="connsiteY65" fmla="*/ 300233 h 3299460"/>
                  <a:gd name="connsiteX66" fmla="*/ 3719498 w 4351020"/>
                  <a:gd name="connsiteY66" fmla="*/ 177649 h 3299460"/>
                  <a:gd name="connsiteX67" fmla="*/ 3871925 w 4351020"/>
                  <a:gd name="connsiteY67" fmla="*/ 177649 h 3299460"/>
                  <a:gd name="connsiteX68" fmla="*/ 3871925 w 4351020"/>
                  <a:gd name="connsiteY68" fmla="*/ 336427 h 3299460"/>
                  <a:gd name="connsiteX69" fmla="*/ 3719498 w 4351020"/>
                  <a:gd name="connsiteY69" fmla="*/ 336427 h 3299460"/>
                  <a:gd name="connsiteX70" fmla="*/ 4076449 w 4351020"/>
                  <a:gd name="connsiteY70" fmla="*/ 129232 h 3299460"/>
                  <a:gd name="connsiteX71" fmla="*/ 4023670 w 4351020"/>
                  <a:gd name="connsiteY71" fmla="*/ 182011 h 3299460"/>
                  <a:gd name="connsiteX72" fmla="*/ 4090260 w 4351020"/>
                  <a:gd name="connsiteY72" fmla="*/ 248602 h 3299460"/>
                  <a:gd name="connsiteX73" fmla="*/ 4023670 w 4351020"/>
                  <a:gd name="connsiteY73" fmla="*/ 315193 h 3299460"/>
                  <a:gd name="connsiteX74" fmla="*/ 4076449 w 4351020"/>
                  <a:gd name="connsiteY74" fmla="*/ 367972 h 3299460"/>
                  <a:gd name="connsiteX75" fmla="*/ 4143040 w 4351020"/>
                  <a:gd name="connsiteY75" fmla="*/ 301382 h 3299460"/>
                  <a:gd name="connsiteX76" fmla="*/ 4209631 w 4351020"/>
                  <a:gd name="connsiteY76" fmla="*/ 367972 h 3299460"/>
                  <a:gd name="connsiteX77" fmla="*/ 4262410 w 4351020"/>
                  <a:gd name="connsiteY77" fmla="*/ 315193 h 3299460"/>
                  <a:gd name="connsiteX78" fmla="*/ 4195820 w 4351020"/>
                  <a:gd name="connsiteY78" fmla="*/ 248602 h 3299460"/>
                  <a:gd name="connsiteX79" fmla="*/ 4262410 w 4351020"/>
                  <a:gd name="connsiteY79" fmla="*/ 182011 h 3299460"/>
                  <a:gd name="connsiteX80" fmla="*/ 4209631 w 4351020"/>
                  <a:gd name="connsiteY80" fmla="*/ 129232 h 3299460"/>
                  <a:gd name="connsiteX81" fmla="*/ 4143040 w 4351020"/>
                  <a:gd name="connsiteY81" fmla="*/ 195822 h 3299460"/>
                  <a:gd name="connsiteX82" fmla="*/ 3674269 w 4351020"/>
                  <a:gd name="connsiteY82" fmla="*/ 127159 h 3299460"/>
                  <a:gd name="connsiteX83" fmla="*/ 3674269 w 4351020"/>
                  <a:gd name="connsiteY83" fmla="*/ 365284 h 3299460"/>
                  <a:gd name="connsiteX84" fmla="*/ 3902869 w 4351020"/>
                  <a:gd name="connsiteY84" fmla="*/ 365284 h 3299460"/>
                  <a:gd name="connsiteX85" fmla="*/ 3902869 w 4351020"/>
                  <a:gd name="connsiteY85" fmla="*/ 127159 h 3299460"/>
                  <a:gd name="connsiteX86" fmla="*/ 0 w 4351020"/>
                  <a:gd name="connsiteY86" fmla="*/ 0 h 3299460"/>
                  <a:gd name="connsiteX87" fmla="*/ 4351020 w 4351020"/>
                  <a:gd name="connsiteY87" fmla="*/ 0 h 3299460"/>
                  <a:gd name="connsiteX88" fmla="*/ 4351020 w 4351020"/>
                  <a:gd name="connsiteY88" fmla="*/ 434340 h 3299460"/>
                  <a:gd name="connsiteX89" fmla="*/ 0 w 4351020"/>
                  <a:gd name="connsiteY89" fmla="*/ 434340 h 3299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4351020" h="3299460">
                    <a:moveTo>
                      <a:pt x="740331" y="2662229"/>
                    </a:moveTo>
                    <a:lnTo>
                      <a:pt x="1471887" y="2662229"/>
                    </a:lnTo>
                    <a:lnTo>
                      <a:pt x="1471887" y="2813037"/>
                    </a:lnTo>
                    <a:lnTo>
                      <a:pt x="740331" y="2813037"/>
                    </a:lnTo>
                    <a:close/>
                    <a:moveTo>
                      <a:pt x="514906" y="2662229"/>
                    </a:moveTo>
                    <a:lnTo>
                      <a:pt x="670354" y="2662229"/>
                    </a:lnTo>
                    <a:lnTo>
                      <a:pt x="670354" y="2813037"/>
                    </a:lnTo>
                    <a:lnTo>
                      <a:pt x="514906" y="2813037"/>
                    </a:lnTo>
                    <a:close/>
                    <a:moveTo>
                      <a:pt x="740330" y="2376492"/>
                    </a:moveTo>
                    <a:lnTo>
                      <a:pt x="1759919" y="2376492"/>
                    </a:lnTo>
                    <a:lnTo>
                      <a:pt x="1759919" y="2527300"/>
                    </a:lnTo>
                    <a:lnTo>
                      <a:pt x="740330" y="2527300"/>
                    </a:lnTo>
                    <a:close/>
                    <a:moveTo>
                      <a:pt x="514906" y="2376492"/>
                    </a:moveTo>
                    <a:lnTo>
                      <a:pt x="670354" y="2376492"/>
                    </a:lnTo>
                    <a:lnTo>
                      <a:pt x="670354" y="2527300"/>
                    </a:lnTo>
                    <a:lnTo>
                      <a:pt x="514906" y="2527300"/>
                    </a:lnTo>
                    <a:close/>
                    <a:moveTo>
                      <a:pt x="740331" y="2081755"/>
                    </a:moveTo>
                    <a:lnTo>
                      <a:pt x="1660525" y="2081755"/>
                    </a:lnTo>
                    <a:lnTo>
                      <a:pt x="1660525" y="2232563"/>
                    </a:lnTo>
                    <a:lnTo>
                      <a:pt x="740331" y="2232563"/>
                    </a:lnTo>
                    <a:close/>
                    <a:moveTo>
                      <a:pt x="514906" y="2081755"/>
                    </a:moveTo>
                    <a:lnTo>
                      <a:pt x="670354" y="2081755"/>
                    </a:lnTo>
                    <a:lnTo>
                      <a:pt x="670354" y="2232563"/>
                    </a:lnTo>
                    <a:lnTo>
                      <a:pt x="514906" y="2232563"/>
                    </a:lnTo>
                    <a:close/>
                    <a:moveTo>
                      <a:pt x="1277609" y="1570990"/>
                    </a:moveTo>
                    <a:lnTo>
                      <a:pt x="1471886" y="1570990"/>
                    </a:lnTo>
                    <a:lnTo>
                      <a:pt x="1471886" y="1774190"/>
                    </a:lnTo>
                    <a:lnTo>
                      <a:pt x="1277609" y="1774190"/>
                    </a:lnTo>
                    <a:close/>
                    <a:moveTo>
                      <a:pt x="497873" y="1348740"/>
                    </a:moveTo>
                    <a:lnTo>
                      <a:pt x="692150" y="1348740"/>
                    </a:lnTo>
                    <a:lnTo>
                      <a:pt x="692150" y="1774190"/>
                    </a:lnTo>
                    <a:lnTo>
                      <a:pt x="497873" y="1774190"/>
                    </a:lnTo>
                    <a:close/>
                    <a:moveTo>
                      <a:pt x="2867660" y="1329689"/>
                    </a:moveTo>
                    <a:lnTo>
                      <a:pt x="2867660" y="2040889"/>
                    </a:lnTo>
                    <a:lnTo>
                      <a:pt x="3578860" y="2040888"/>
                    </a:lnTo>
                    <a:cubicBezTo>
                      <a:pt x="3578860" y="2433674"/>
                      <a:pt x="3260445" y="2752089"/>
                      <a:pt x="2867660" y="2752089"/>
                    </a:cubicBezTo>
                    <a:cubicBezTo>
                      <a:pt x="2474875" y="2752089"/>
                      <a:pt x="2156460" y="2433674"/>
                      <a:pt x="2156460" y="2040889"/>
                    </a:cubicBezTo>
                    <a:cubicBezTo>
                      <a:pt x="2156460" y="1648104"/>
                      <a:pt x="2474875" y="1329689"/>
                      <a:pt x="2867660" y="1329689"/>
                    </a:cubicBezTo>
                    <a:close/>
                    <a:moveTo>
                      <a:pt x="1017697" y="1228090"/>
                    </a:moveTo>
                    <a:lnTo>
                      <a:pt x="1211974" y="1228090"/>
                    </a:lnTo>
                    <a:lnTo>
                      <a:pt x="1211974" y="1774190"/>
                    </a:lnTo>
                    <a:lnTo>
                      <a:pt x="1017697" y="1774190"/>
                    </a:lnTo>
                    <a:close/>
                    <a:moveTo>
                      <a:pt x="3014362" y="1176615"/>
                    </a:moveTo>
                    <a:cubicBezTo>
                      <a:pt x="3210992" y="1176003"/>
                      <a:pt x="3399499" y="1255006"/>
                      <a:pt x="3536939" y="1395626"/>
                    </a:cubicBezTo>
                    <a:cubicBezTo>
                      <a:pt x="3674380" y="1536246"/>
                      <a:pt x="3749053" y="1726509"/>
                      <a:pt x="3743945" y="1923073"/>
                    </a:cubicBezTo>
                    <a:lnTo>
                      <a:pt x="3016624" y="1904178"/>
                    </a:lnTo>
                    <a:close/>
                    <a:moveTo>
                      <a:pt x="757785" y="1101090"/>
                    </a:moveTo>
                    <a:lnTo>
                      <a:pt x="952062" y="1101090"/>
                    </a:lnTo>
                    <a:lnTo>
                      <a:pt x="952062" y="1774190"/>
                    </a:lnTo>
                    <a:lnTo>
                      <a:pt x="757785" y="1774190"/>
                    </a:lnTo>
                    <a:close/>
                    <a:moveTo>
                      <a:pt x="1537520" y="980159"/>
                    </a:moveTo>
                    <a:lnTo>
                      <a:pt x="1731797" y="980159"/>
                    </a:lnTo>
                    <a:lnTo>
                      <a:pt x="1731797" y="1774190"/>
                    </a:lnTo>
                    <a:lnTo>
                      <a:pt x="1537520" y="1774190"/>
                    </a:lnTo>
                    <a:close/>
                    <a:moveTo>
                      <a:pt x="200732" y="736050"/>
                    </a:moveTo>
                    <a:lnTo>
                      <a:pt x="200732" y="3098728"/>
                    </a:lnTo>
                    <a:lnTo>
                      <a:pt x="4150288" y="3098728"/>
                    </a:lnTo>
                    <a:lnTo>
                      <a:pt x="4150288" y="736050"/>
                    </a:lnTo>
                    <a:close/>
                    <a:moveTo>
                      <a:pt x="0" y="535318"/>
                    </a:moveTo>
                    <a:lnTo>
                      <a:pt x="4351020" y="535318"/>
                    </a:lnTo>
                    <a:lnTo>
                      <a:pt x="4351020" y="3299460"/>
                    </a:lnTo>
                    <a:lnTo>
                      <a:pt x="0" y="3299460"/>
                    </a:lnTo>
                    <a:close/>
                    <a:moveTo>
                      <a:pt x="3296658" y="300233"/>
                    </a:moveTo>
                    <a:lnTo>
                      <a:pt x="3296658" y="358333"/>
                    </a:lnTo>
                    <a:lnTo>
                      <a:pt x="3543943" y="358333"/>
                    </a:lnTo>
                    <a:lnTo>
                      <a:pt x="3543943" y="300233"/>
                    </a:lnTo>
                    <a:close/>
                    <a:moveTo>
                      <a:pt x="3719498" y="177649"/>
                    </a:moveTo>
                    <a:lnTo>
                      <a:pt x="3871925" y="177649"/>
                    </a:lnTo>
                    <a:lnTo>
                      <a:pt x="3871925" y="336427"/>
                    </a:lnTo>
                    <a:lnTo>
                      <a:pt x="3719498" y="336427"/>
                    </a:lnTo>
                    <a:close/>
                    <a:moveTo>
                      <a:pt x="4076449" y="129232"/>
                    </a:moveTo>
                    <a:lnTo>
                      <a:pt x="4023670" y="182011"/>
                    </a:lnTo>
                    <a:lnTo>
                      <a:pt x="4090260" y="248602"/>
                    </a:lnTo>
                    <a:lnTo>
                      <a:pt x="4023670" y="315193"/>
                    </a:lnTo>
                    <a:lnTo>
                      <a:pt x="4076449" y="367972"/>
                    </a:lnTo>
                    <a:lnTo>
                      <a:pt x="4143040" y="301382"/>
                    </a:lnTo>
                    <a:lnTo>
                      <a:pt x="4209631" y="367972"/>
                    </a:lnTo>
                    <a:lnTo>
                      <a:pt x="4262410" y="315193"/>
                    </a:lnTo>
                    <a:lnTo>
                      <a:pt x="4195820" y="248602"/>
                    </a:lnTo>
                    <a:lnTo>
                      <a:pt x="4262410" y="182011"/>
                    </a:lnTo>
                    <a:lnTo>
                      <a:pt x="4209631" y="129232"/>
                    </a:lnTo>
                    <a:lnTo>
                      <a:pt x="4143040" y="195822"/>
                    </a:lnTo>
                    <a:close/>
                    <a:moveTo>
                      <a:pt x="3674269" y="127159"/>
                    </a:moveTo>
                    <a:lnTo>
                      <a:pt x="3674269" y="365284"/>
                    </a:lnTo>
                    <a:lnTo>
                      <a:pt x="3902869" y="365284"/>
                    </a:lnTo>
                    <a:lnTo>
                      <a:pt x="3902869" y="127159"/>
                    </a:lnTo>
                    <a:close/>
                    <a:moveTo>
                      <a:pt x="0" y="0"/>
                    </a:moveTo>
                    <a:lnTo>
                      <a:pt x="4351020" y="0"/>
                    </a:lnTo>
                    <a:lnTo>
                      <a:pt x="4351020" y="434340"/>
                    </a:lnTo>
                    <a:lnTo>
                      <a:pt x="0" y="43434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176" dirty="0">
                  <a:solidFill>
                    <a:prstClr val="white"/>
                  </a:solidFill>
                </a:endParaRPr>
              </a:p>
            </p:txBody>
          </p:sp>
          <p:grpSp>
            <p:nvGrpSpPr>
              <p:cNvPr id="20" name="Group 19">
                <a:extLst>
                  <a:ext uri="{FF2B5EF4-FFF2-40B4-BE49-F238E27FC236}">
                    <a16:creationId xmlns:a16="http://schemas.microsoft.com/office/drawing/2014/main" id="{2BE21ACF-FD31-4C9C-AA2A-D58E706F02D4}"/>
                  </a:ext>
                </a:extLst>
              </p:cNvPr>
              <p:cNvGrpSpPr/>
              <p:nvPr/>
            </p:nvGrpSpPr>
            <p:grpSpPr>
              <a:xfrm>
                <a:off x="1838839" y="5477353"/>
                <a:ext cx="836008" cy="967652"/>
                <a:chOff x="3519895" y="5477353"/>
                <a:chExt cx="836008" cy="967652"/>
              </a:xfrm>
            </p:grpSpPr>
            <p:pic>
              <p:nvPicPr>
                <p:cNvPr id="25" name="Graphic 24" descr="Laptop">
                  <a:extLst>
                    <a:ext uri="{FF2B5EF4-FFF2-40B4-BE49-F238E27FC236}">
                      <a16:creationId xmlns:a16="http://schemas.microsoft.com/office/drawing/2014/main" id="{9EFF7CC7-7AFA-40D1-A869-9B7B84C4A00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743588" y="5477353"/>
                  <a:ext cx="449620" cy="449620"/>
                </a:xfrm>
                <a:prstGeom prst="rect">
                  <a:avLst/>
                </a:prstGeom>
              </p:spPr>
            </p:pic>
            <p:pic>
              <p:nvPicPr>
                <p:cNvPr id="26" name="Graphic 25" descr="Smart Phone">
                  <a:extLst>
                    <a:ext uri="{FF2B5EF4-FFF2-40B4-BE49-F238E27FC236}">
                      <a16:creationId xmlns:a16="http://schemas.microsoft.com/office/drawing/2014/main" id="{0FBBE75A-CC7F-4565-896B-1D7B4F78DEDC}"/>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039086" y="5883028"/>
                  <a:ext cx="316817" cy="316817"/>
                </a:xfrm>
                <a:prstGeom prst="rect">
                  <a:avLst/>
                </a:prstGeom>
              </p:spPr>
            </p:pic>
            <p:pic>
              <p:nvPicPr>
                <p:cNvPr id="27" name="Graphic 26" descr="Tablet">
                  <a:extLst>
                    <a:ext uri="{FF2B5EF4-FFF2-40B4-BE49-F238E27FC236}">
                      <a16:creationId xmlns:a16="http://schemas.microsoft.com/office/drawing/2014/main" id="{B7269F27-17A1-455E-81F0-846759AFA082}"/>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519895" y="5778197"/>
                  <a:ext cx="347308" cy="347308"/>
                </a:xfrm>
                <a:prstGeom prst="rect">
                  <a:avLst/>
                </a:prstGeom>
              </p:spPr>
            </p:pic>
            <p:pic>
              <p:nvPicPr>
                <p:cNvPr id="28" name="Graphic 27" descr="Monitor">
                  <a:extLst>
                    <a:ext uri="{FF2B5EF4-FFF2-40B4-BE49-F238E27FC236}">
                      <a16:creationId xmlns:a16="http://schemas.microsoft.com/office/drawing/2014/main" id="{70ED41F2-D5A9-45A6-8953-607044A8EB9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694746" y="6011420"/>
                  <a:ext cx="433585" cy="433585"/>
                </a:xfrm>
                <a:prstGeom prst="rect">
                  <a:avLst/>
                </a:prstGeom>
              </p:spPr>
            </p:pic>
          </p:grpSp>
          <p:pic>
            <p:nvPicPr>
              <p:cNvPr id="21" name="Graphic 20" descr="Bar chart">
                <a:extLst>
                  <a:ext uri="{FF2B5EF4-FFF2-40B4-BE49-F238E27FC236}">
                    <a16:creationId xmlns:a16="http://schemas.microsoft.com/office/drawing/2014/main" id="{487FD4AF-E80F-4363-9AB5-23EFFE17678D}"/>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069927" y="6079116"/>
                <a:ext cx="241026" cy="241026"/>
              </a:xfrm>
              <a:prstGeom prst="rect">
                <a:avLst/>
              </a:prstGeom>
            </p:spPr>
          </p:pic>
          <p:pic>
            <p:nvPicPr>
              <p:cNvPr id="22" name="Graphic 21" descr="Bar chart">
                <a:extLst>
                  <a:ext uri="{FF2B5EF4-FFF2-40B4-BE49-F238E27FC236}">
                    <a16:creationId xmlns:a16="http://schemas.microsoft.com/office/drawing/2014/main" id="{95039D7B-33FB-4122-88D9-1551A02EA197}"/>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152486" y="5586635"/>
                <a:ext cx="188731" cy="188731"/>
              </a:xfrm>
              <a:prstGeom prst="rect">
                <a:avLst/>
              </a:prstGeom>
            </p:spPr>
          </p:pic>
          <p:pic>
            <p:nvPicPr>
              <p:cNvPr id="23" name="Graphic 22" descr="Bar chart">
                <a:extLst>
                  <a:ext uri="{FF2B5EF4-FFF2-40B4-BE49-F238E27FC236}">
                    <a16:creationId xmlns:a16="http://schemas.microsoft.com/office/drawing/2014/main" id="{E8F2C1A5-281A-4C98-94E1-EF273B8D652E}"/>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883007" y="5865250"/>
                <a:ext cx="180966" cy="180966"/>
              </a:xfrm>
              <a:prstGeom prst="rect">
                <a:avLst/>
              </a:prstGeom>
            </p:spPr>
          </p:pic>
          <p:pic>
            <p:nvPicPr>
              <p:cNvPr id="24" name="Graphic 23" descr="Bar chart">
                <a:extLst>
                  <a:ext uri="{FF2B5EF4-FFF2-40B4-BE49-F238E27FC236}">
                    <a16:creationId xmlns:a16="http://schemas.microsoft.com/office/drawing/2014/main" id="{F55B4A59-337B-444F-ABFF-6255E811EA66}"/>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472896" y="5972771"/>
                <a:ext cx="63240" cy="180966"/>
              </a:xfrm>
              <a:prstGeom prst="rect">
                <a:avLst/>
              </a:prstGeom>
            </p:spPr>
          </p:pic>
        </p:grpSp>
      </p:grpSp>
      <p:sp>
        <p:nvSpPr>
          <p:cNvPr id="47" name="Rectangle 46">
            <a:extLst>
              <a:ext uri="{FF2B5EF4-FFF2-40B4-BE49-F238E27FC236}">
                <a16:creationId xmlns:a16="http://schemas.microsoft.com/office/drawing/2014/main" id="{AAAE1283-EC2B-4B33-8B7B-20F6F6DE98E3}"/>
              </a:ext>
            </a:extLst>
          </p:cNvPr>
          <p:cNvSpPr/>
          <p:nvPr/>
        </p:nvSpPr>
        <p:spPr bwMode="auto">
          <a:xfrm>
            <a:off x="6184514" y="4559797"/>
            <a:ext cx="5878177" cy="2081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algn="ctr" defTabSz="842482" fontAlgn="base">
              <a:spcAft>
                <a:spcPts val="784"/>
              </a:spcAft>
            </a:pPr>
            <a:r>
              <a:rPr lang="en-US" sz="2800" kern="0" dirty="0">
                <a:ln>
                  <a:solidFill>
                    <a:srgbClr val="FFFFFF">
                      <a:alpha val="0"/>
                    </a:srgbClr>
                  </a:solidFill>
                </a:ln>
                <a:solidFill>
                  <a:srgbClr val="353535"/>
                </a:solidFill>
                <a:latin typeface="Segoe UI Semilight"/>
                <a:ea typeface="Segoe UI" pitchFamily="34" charset="0"/>
                <a:cs typeface="Segoe UI" pitchFamily="34" charset="0"/>
              </a:rPr>
              <a:t>Power BI Desktop is a                   </a:t>
            </a:r>
            <a:r>
              <a:rPr lang="en-US" sz="2800" b="1" kern="0" dirty="0">
                <a:ln>
                  <a:solidFill>
                    <a:srgbClr val="FFFFFF">
                      <a:alpha val="0"/>
                    </a:srgbClr>
                  </a:solidFill>
                </a:ln>
                <a:solidFill>
                  <a:srgbClr val="0078D7"/>
                </a:solidFill>
                <a:latin typeface="Segoe UI Semilight"/>
                <a:ea typeface="Segoe UI" pitchFamily="34" charset="0"/>
                <a:cs typeface="Segoe UI" pitchFamily="34" charset="0"/>
              </a:rPr>
              <a:t>free companion authoring tool </a:t>
            </a:r>
            <a:r>
              <a:rPr lang="en-US" sz="2800" kern="0" dirty="0">
                <a:ln>
                  <a:solidFill>
                    <a:srgbClr val="FFFFFF">
                      <a:alpha val="0"/>
                    </a:srgbClr>
                  </a:solidFill>
                </a:ln>
                <a:solidFill>
                  <a:srgbClr val="353535"/>
                </a:solidFill>
                <a:latin typeface="Segoe UI Semilight"/>
                <a:ea typeface="Segoe UI" pitchFamily="34" charset="0"/>
                <a:cs typeface="Segoe UI" pitchFamily="34" charset="0"/>
              </a:rPr>
              <a:t>for the Power BI service, updated monthly with new features</a:t>
            </a:r>
          </a:p>
        </p:txBody>
      </p:sp>
      <p:pic>
        <p:nvPicPr>
          <p:cNvPr id="48" name="Picture 47" descr="A screenshot of a computer screen&#10;&#10;Description generated with very high confidence">
            <a:extLst>
              <a:ext uri="{FF2B5EF4-FFF2-40B4-BE49-F238E27FC236}">
                <a16:creationId xmlns:a16="http://schemas.microsoft.com/office/drawing/2014/main" id="{F30F1976-BA94-471F-9F04-9DE49D256513}"/>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734904" y="1370370"/>
            <a:ext cx="4524973" cy="2877184"/>
          </a:xfrm>
          <a:prstGeom prst="rect">
            <a:avLst/>
          </a:prstGeom>
        </p:spPr>
      </p:pic>
      <p:pic>
        <p:nvPicPr>
          <p:cNvPr id="50" name="Picture 49" descr="A screenshot of a cell phone&#10;&#10;Description automatically generated">
            <a:extLst>
              <a:ext uri="{FF2B5EF4-FFF2-40B4-BE49-F238E27FC236}">
                <a16:creationId xmlns:a16="http://schemas.microsoft.com/office/drawing/2014/main" id="{F62EBA85-1099-4CDB-A6B4-D99BBF588742}"/>
              </a:ext>
            </a:extLst>
          </p:cNvPr>
          <p:cNvPicPr>
            <a:picLocks noChangeAspect="1"/>
          </p:cNvPicPr>
          <p:nvPr/>
        </p:nvPicPr>
        <p:blipFill>
          <a:blip r:embed="rId14"/>
          <a:stretch>
            <a:fillRect/>
          </a:stretch>
        </p:blipFill>
        <p:spPr>
          <a:xfrm>
            <a:off x="7333645" y="1785733"/>
            <a:ext cx="3352456" cy="1996809"/>
          </a:xfrm>
          <a:prstGeom prst="rect">
            <a:avLst/>
          </a:prstGeom>
        </p:spPr>
      </p:pic>
    </p:spTree>
    <p:extLst>
      <p:ext uri="{BB962C8B-B14F-4D97-AF65-F5344CB8AC3E}">
        <p14:creationId xmlns:p14="http://schemas.microsoft.com/office/powerpoint/2010/main" val="28944641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xmlns:a16="http://schemas.microsoft.com/office/drawing/2014/main" xmlns:a14="http://schemas.microsoft.com/office/drawing/2010/main" xmlns:asvg="http://schemas.microsoft.com/office/drawing/2016/SVG/main" xmlns:p14="http://schemas.microsoft.com/office/powerpoint/2010/main">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fade">
                                      <p:cBhvr>
                                        <p:cTn id="7" dur="1000"/>
                                        <p:tgtEl>
                                          <p:spTgt spid="47"/>
                                        </p:tgtEl>
                                      </p:cBhvr>
                                    </p:animEffect>
                                    <p:anim calcmode="lin" valueType="num">
                                      <p:cBhvr>
                                        <p:cTn id="8" dur="1000" fill="hold"/>
                                        <p:tgtEl>
                                          <p:spTgt spid="47"/>
                                        </p:tgtEl>
                                        <p:attrNameLst>
                                          <p:attrName>ppt_x</p:attrName>
                                        </p:attrNameLst>
                                      </p:cBhvr>
                                      <p:tavLst>
                                        <p:tav tm="0">
                                          <p:val>
                                            <p:strVal val="#ppt_x"/>
                                          </p:val>
                                        </p:tav>
                                        <p:tav tm="100000">
                                          <p:val>
                                            <p:strVal val="#ppt_x"/>
                                          </p:val>
                                        </p:tav>
                                      </p:tavLst>
                                    </p:anim>
                                    <p:anim calcmode="lin" valueType="num">
                                      <p:cBhvr>
                                        <p:cTn id="9" dur="1000" fill="hold"/>
                                        <p:tgtEl>
                                          <p:spTgt spid="4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265ABD95-ED29-4880-89E3-05A5B4EE967D}"/>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1539024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265ABD95-ED29-4880-89E3-05A5B4EE967D}"/>
              </a:ext>
            </a:extLst>
          </p:cNvPr>
          <p:cNvPicPr>
            <a:picLocks noChangeAspect="1"/>
          </p:cNvPicPr>
          <p:nvPr/>
        </p:nvPicPr>
        <p:blipFill>
          <a:blip r:embed="rId2"/>
          <a:stretch>
            <a:fillRect/>
          </a:stretch>
        </p:blipFill>
        <p:spPr>
          <a:xfrm>
            <a:off x="0" y="0"/>
            <a:ext cx="12192000" cy="6858000"/>
          </a:xfrm>
          <a:prstGeom prst="rect">
            <a:avLst/>
          </a:prstGeom>
        </p:spPr>
      </p:pic>
      <p:sp>
        <p:nvSpPr>
          <p:cNvPr id="6" name="Freeform: Shape 5">
            <a:extLst>
              <a:ext uri="{FF2B5EF4-FFF2-40B4-BE49-F238E27FC236}">
                <a16:creationId xmlns:a16="http://schemas.microsoft.com/office/drawing/2014/main" id="{75DF5E16-6EDA-4E85-AE18-B6361C318092}"/>
              </a:ext>
            </a:extLst>
          </p:cNvPr>
          <p:cNvSpPr/>
          <p:nvPr/>
        </p:nvSpPr>
        <p:spPr bwMode="auto">
          <a:xfrm>
            <a:off x="1" y="-1"/>
            <a:ext cx="12192000" cy="6857999"/>
          </a:xfrm>
          <a:custGeom>
            <a:avLst/>
            <a:gdLst>
              <a:gd name="connsiteX0" fmla="*/ 285134 w 12192000"/>
              <a:gd name="connsiteY0" fmla="*/ 1111045 h 6857999"/>
              <a:gd name="connsiteX1" fmla="*/ 285134 w 12192000"/>
              <a:gd name="connsiteY1" fmla="*/ 6715432 h 6857999"/>
              <a:gd name="connsiteX2" fmla="*/ 9606115 w 12192000"/>
              <a:gd name="connsiteY2" fmla="*/ 6715432 h 6857999"/>
              <a:gd name="connsiteX3" fmla="*/ 9606115 w 12192000"/>
              <a:gd name="connsiteY3" fmla="*/ 1111045 h 6857999"/>
              <a:gd name="connsiteX4" fmla="*/ 0 w 12192000"/>
              <a:gd name="connsiteY4" fmla="*/ 0 h 6857999"/>
              <a:gd name="connsiteX5" fmla="*/ 12192000 w 12192000"/>
              <a:gd name="connsiteY5" fmla="*/ 0 h 6857999"/>
              <a:gd name="connsiteX6" fmla="*/ 12192000 w 12192000"/>
              <a:gd name="connsiteY6" fmla="*/ 6857999 h 6857999"/>
              <a:gd name="connsiteX7" fmla="*/ 0 w 12192000"/>
              <a:gd name="connsiteY7"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7999">
                <a:moveTo>
                  <a:pt x="285134" y="1111045"/>
                </a:moveTo>
                <a:lnTo>
                  <a:pt x="285134" y="6715432"/>
                </a:lnTo>
                <a:lnTo>
                  <a:pt x="9606115" y="6715432"/>
                </a:lnTo>
                <a:lnTo>
                  <a:pt x="9606115" y="1111045"/>
                </a:lnTo>
                <a:close/>
                <a:moveTo>
                  <a:pt x="0" y="0"/>
                </a:moveTo>
                <a:lnTo>
                  <a:pt x="12192000" y="0"/>
                </a:lnTo>
                <a:lnTo>
                  <a:pt x="12192000" y="6857999"/>
                </a:lnTo>
                <a:lnTo>
                  <a:pt x="0" y="6857999"/>
                </a:lnTo>
                <a:close/>
              </a:path>
            </a:pathLst>
          </a:custGeom>
          <a:solidFill>
            <a:schemeClr val="tx1">
              <a:alpha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3811718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265ABD95-ED29-4880-89E3-05A5B4EE967D}"/>
              </a:ext>
            </a:extLst>
          </p:cNvPr>
          <p:cNvPicPr>
            <a:picLocks noChangeAspect="1"/>
          </p:cNvPicPr>
          <p:nvPr/>
        </p:nvPicPr>
        <p:blipFill>
          <a:blip r:embed="rId2"/>
          <a:stretch>
            <a:fillRect/>
          </a:stretch>
        </p:blipFill>
        <p:spPr>
          <a:xfrm>
            <a:off x="0" y="0"/>
            <a:ext cx="12192000" cy="6858000"/>
          </a:xfrm>
          <a:prstGeom prst="rect">
            <a:avLst/>
          </a:prstGeom>
        </p:spPr>
      </p:pic>
      <p:sp>
        <p:nvSpPr>
          <p:cNvPr id="5" name="Freeform: Shape 4">
            <a:extLst>
              <a:ext uri="{FF2B5EF4-FFF2-40B4-BE49-F238E27FC236}">
                <a16:creationId xmlns:a16="http://schemas.microsoft.com/office/drawing/2014/main" id="{0CA59B08-B0AC-4FD3-89E1-6C14672960D3}"/>
              </a:ext>
            </a:extLst>
          </p:cNvPr>
          <p:cNvSpPr/>
          <p:nvPr/>
        </p:nvSpPr>
        <p:spPr bwMode="auto">
          <a:xfrm>
            <a:off x="1" y="-1"/>
            <a:ext cx="12192000" cy="6857999"/>
          </a:xfrm>
          <a:custGeom>
            <a:avLst/>
            <a:gdLst>
              <a:gd name="connsiteX0" fmla="*/ 0 w 12192000"/>
              <a:gd name="connsiteY0" fmla="*/ 0 h 6857999"/>
              <a:gd name="connsiteX1" fmla="*/ 12192000 w 12192000"/>
              <a:gd name="connsiteY1" fmla="*/ 0 h 6857999"/>
              <a:gd name="connsiteX2" fmla="*/ 12192000 w 12192000"/>
              <a:gd name="connsiteY2" fmla="*/ 6857999 h 6857999"/>
              <a:gd name="connsiteX3" fmla="*/ 0 w 12192000"/>
              <a:gd name="connsiteY3" fmla="*/ 6857999 h 6857999"/>
              <a:gd name="connsiteX4" fmla="*/ 0 w 12192000"/>
              <a:gd name="connsiteY4" fmla="*/ 1081549 h 6857999"/>
              <a:gd name="connsiteX5" fmla="*/ 12191998 w 12192000"/>
              <a:gd name="connsiteY5" fmla="*/ 1081549 h 6857999"/>
              <a:gd name="connsiteX6" fmla="*/ 12191998 w 12192000"/>
              <a:gd name="connsiteY6" fmla="*/ 176982 h 6857999"/>
              <a:gd name="connsiteX7" fmla="*/ 0 w 12192000"/>
              <a:gd name="connsiteY7" fmla="*/ 176982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7999">
                <a:moveTo>
                  <a:pt x="0" y="0"/>
                </a:moveTo>
                <a:lnTo>
                  <a:pt x="12192000" y="0"/>
                </a:lnTo>
                <a:lnTo>
                  <a:pt x="12192000" y="6857999"/>
                </a:lnTo>
                <a:lnTo>
                  <a:pt x="0" y="6857999"/>
                </a:lnTo>
                <a:lnTo>
                  <a:pt x="0" y="1081549"/>
                </a:lnTo>
                <a:lnTo>
                  <a:pt x="12191998" y="1081549"/>
                </a:lnTo>
                <a:lnTo>
                  <a:pt x="12191998" y="176982"/>
                </a:lnTo>
                <a:lnTo>
                  <a:pt x="0" y="176982"/>
                </a:lnTo>
                <a:close/>
              </a:path>
            </a:pathLst>
          </a:custGeom>
          <a:solidFill>
            <a:schemeClr val="tx1">
              <a:alpha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5841140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265ABD95-ED29-4880-89E3-05A5B4EE967D}"/>
              </a:ext>
            </a:extLst>
          </p:cNvPr>
          <p:cNvPicPr>
            <a:picLocks noChangeAspect="1"/>
          </p:cNvPicPr>
          <p:nvPr/>
        </p:nvPicPr>
        <p:blipFill>
          <a:blip r:embed="rId2"/>
          <a:stretch>
            <a:fillRect/>
          </a:stretch>
        </p:blipFill>
        <p:spPr>
          <a:xfrm>
            <a:off x="0" y="0"/>
            <a:ext cx="12192000" cy="6858000"/>
          </a:xfrm>
          <a:prstGeom prst="rect">
            <a:avLst/>
          </a:prstGeom>
        </p:spPr>
      </p:pic>
      <p:sp>
        <p:nvSpPr>
          <p:cNvPr id="5" name="Freeform: Shape 4">
            <a:extLst>
              <a:ext uri="{FF2B5EF4-FFF2-40B4-BE49-F238E27FC236}">
                <a16:creationId xmlns:a16="http://schemas.microsoft.com/office/drawing/2014/main" id="{28923B6E-61F5-42E0-84B3-C4B59D720AD7}"/>
              </a:ext>
            </a:extLst>
          </p:cNvPr>
          <p:cNvSpPr/>
          <p:nvPr/>
        </p:nvSpPr>
        <p:spPr bwMode="auto">
          <a:xfrm>
            <a:off x="1" y="-1"/>
            <a:ext cx="12192000" cy="6857999"/>
          </a:xfrm>
          <a:custGeom>
            <a:avLst/>
            <a:gdLst>
              <a:gd name="connsiteX0" fmla="*/ 9635612 w 12192000"/>
              <a:gd name="connsiteY0" fmla="*/ 1091382 h 6857999"/>
              <a:gd name="connsiteX1" fmla="*/ 9635612 w 12192000"/>
              <a:gd name="connsiteY1" fmla="*/ 6705601 h 6857999"/>
              <a:gd name="connsiteX2" fmla="*/ 10874476 w 12192000"/>
              <a:gd name="connsiteY2" fmla="*/ 6705601 h 6857999"/>
              <a:gd name="connsiteX3" fmla="*/ 10874476 w 12192000"/>
              <a:gd name="connsiteY3" fmla="*/ 1091382 h 6857999"/>
              <a:gd name="connsiteX4" fmla="*/ 0 w 12192000"/>
              <a:gd name="connsiteY4" fmla="*/ 0 h 6857999"/>
              <a:gd name="connsiteX5" fmla="*/ 12192000 w 12192000"/>
              <a:gd name="connsiteY5" fmla="*/ 0 h 6857999"/>
              <a:gd name="connsiteX6" fmla="*/ 12192000 w 12192000"/>
              <a:gd name="connsiteY6" fmla="*/ 6857999 h 6857999"/>
              <a:gd name="connsiteX7" fmla="*/ 0 w 12192000"/>
              <a:gd name="connsiteY7"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7999">
                <a:moveTo>
                  <a:pt x="9635612" y="1091382"/>
                </a:moveTo>
                <a:lnTo>
                  <a:pt x="9635612" y="6705601"/>
                </a:lnTo>
                <a:lnTo>
                  <a:pt x="10874476" y="6705601"/>
                </a:lnTo>
                <a:lnTo>
                  <a:pt x="10874476" y="1091382"/>
                </a:lnTo>
                <a:close/>
                <a:moveTo>
                  <a:pt x="0" y="0"/>
                </a:moveTo>
                <a:lnTo>
                  <a:pt x="12192000" y="0"/>
                </a:lnTo>
                <a:lnTo>
                  <a:pt x="12192000" y="6857999"/>
                </a:lnTo>
                <a:lnTo>
                  <a:pt x="0" y="6857999"/>
                </a:lnTo>
                <a:close/>
              </a:path>
            </a:pathLst>
          </a:custGeom>
          <a:solidFill>
            <a:schemeClr val="tx1">
              <a:alpha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0965779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265ABD95-ED29-4880-89E3-05A5B4EE967D}"/>
              </a:ext>
            </a:extLst>
          </p:cNvPr>
          <p:cNvPicPr>
            <a:picLocks noChangeAspect="1"/>
          </p:cNvPicPr>
          <p:nvPr/>
        </p:nvPicPr>
        <p:blipFill>
          <a:blip r:embed="rId2"/>
          <a:stretch>
            <a:fillRect/>
          </a:stretch>
        </p:blipFill>
        <p:spPr>
          <a:xfrm>
            <a:off x="0" y="0"/>
            <a:ext cx="12192000" cy="6858000"/>
          </a:xfrm>
          <a:prstGeom prst="rect">
            <a:avLst/>
          </a:prstGeom>
        </p:spPr>
      </p:pic>
      <p:sp>
        <p:nvSpPr>
          <p:cNvPr id="6" name="Freeform: Shape 5">
            <a:extLst>
              <a:ext uri="{FF2B5EF4-FFF2-40B4-BE49-F238E27FC236}">
                <a16:creationId xmlns:a16="http://schemas.microsoft.com/office/drawing/2014/main" id="{073E39CC-1356-45DD-BC31-9D53A97CC230}"/>
              </a:ext>
            </a:extLst>
          </p:cNvPr>
          <p:cNvSpPr/>
          <p:nvPr/>
        </p:nvSpPr>
        <p:spPr bwMode="auto">
          <a:xfrm>
            <a:off x="1" y="-1"/>
            <a:ext cx="12192000" cy="6857999"/>
          </a:xfrm>
          <a:custGeom>
            <a:avLst/>
            <a:gdLst>
              <a:gd name="connsiteX0" fmla="*/ 10943304 w 12192000"/>
              <a:gd name="connsiteY0" fmla="*/ 1091382 h 6857999"/>
              <a:gd name="connsiteX1" fmla="*/ 10943304 w 12192000"/>
              <a:gd name="connsiteY1" fmla="*/ 6705601 h 6857999"/>
              <a:gd name="connsiteX2" fmla="*/ 12182168 w 12192000"/>
              <a:gd name="connsiteY2" fmla="*/ 6705601 h 6857999"/>
              <a:gd name="connsiteX3" fmla="*/ 12182168 w 12192000"/>
              <a:gd name="connsiteY3" fmla="*/ 1091382 h 6857999"/>
              <a:gd name="connsiteX4" fmla="*/ 0 w 12192000"/>
              <a:gd name="connsiteY4" fmla="*/ 0 h 6857999"/>
              <a:gd name="connsiteX5" fmla="*/ 12192000 w 12192000"/>
              <a:gd name="connsiteY5" fmla="*/ 0 h 6857999"/>
              <a:gd name="connsiteX6" fmla="*/ 12192000 w 12192000"/>
              <a:gd name="connsiteY6" fmla="*/ 6857999 h 6857999"/>
              <a:gd name="connsiteX7" fmla="*/ 0 w 12192000"/>
              <a:gd name="connsiteY7"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7999">
                <a:moveTo>
                  <a:pt x="10943304" y="1091382"/>
                </a:moveTo>
                <a:lnTo>
                  <a:pt x="10943304" y="6705601"/>
                </a:lnTo>
                <a:lnTo>
                  <a:pt x="12182168" y="6705601"/>
                </a:lnTo>
                <a:lnTo>
                  <a:pt x="12182168" y="1091382"/>
                </a:lnTo>
                <a:close/>
                <a:moveTo>
                  <a:pt x="0" y="0"/>
                </a:moveTo>
                <a:lnTo>
                  <a:pt x="12192000" y="0"/>
                </a:lnTo>
                <a:lnTo>
                  <a:pt x="12192000" y="6857999"/>
                </a:lnTo>
                <a:lnTo>
                  <a:pt x="0" y="6857999"/>
                </a:lnTo>
                <a:close/>
              </a:path>
            </a:pathLst>
          </a:custGeom>
          <a:solidFill>
            <a:schemeClr val="tx1">
              <a:alpha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5192642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502152" y="552478"/>
            <a:ext cx="4060141" cy="397545"/>
          </a:xfrm>
        </p:spPr>
        <p:txBody>
          <a:bodyPr/>
          <a:lstStyle/>
          <a:p>
            <a:r>
              <a:rPr lang="en-US" sz="3200" dirty="0">
                <a:solidFill>
                  <a:srgbClr val="7030A0"/>
                </a:solidFill>
              </a:rPr>
              <a:t>Agenda</a:t>
            </a:r>
          </a:p>
        </p:txBody>
      </p:sp>
      <p:sp>
        <p:nvSpPr>
          <p:cNvPr id="24" name="Rectangle 23">
            <a:extLst>
              <a:ext uri="{FF2B5EF4-FFF2-40B4-BE49-F238E27FC236}">
                <a16:creationId xmlns:a16="http://schemas.microsoft.com/office/drawing/2014/main" id="{5442E03D-8429-4041-ADF2-C50B8C8F24A4}"/>
              </a:ext>
            </a:extLst>
          </p:cNvPr>
          <p:cNvSpPr/>
          <p:nvPr/>
        </p:nvSpPr>
        <p:spPr>
          <a:xfrm>
            <a:off x="900251" y="1187991"/>
            <a:ext cx="5222543" cy="5117531"/>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marL="342900" indent="-342900" defTabSz="1955800">
              <a:spcBef>
                <a:spcPct val="0"/>
              </a:spcBef>
              <a:spcAft>
                <a:spcPct val="35000"/>
              </a:spcAft>
              <a:buFont typeface="Wingdings" panose="05000000000000000000" pitchFamily="2" charset="2"/>
              <a:buChar char="ü"/>
              <a:defRPr/>
            </a:pPr>
            <a:r>
              <a:rPr lang="en-US" sz="2000" dirty="0">
                <a:solidFill>
                  <a:srgbClr val="2F2F2F"/>
                </a:solidFill>
              </a:rPr>
              <a:t>Introduction</a:t>
            </a:r>
          </a:p>
          <a:p>
            <a:pPr marL="342900" indent="-342900" defTabSz="1955800">
              <a:spcBef>
                <a:spcPct val="0"/>
              </a:spcBef>
              <a:spcAft>
                <a:spcPct val="35000"/>
              </a:spcAft>
              <a:buFont typeface="Wingdings" panose="05000000000000000000" pitchFamily="2" charset="2"/>
              <a:buChar char="ü"/>
              <a:defRPr/>
            </a:pPr>
            <a:r>
              <a:rPr lang="en-US" sz="2000" dirty="0">
                <a:solidFill>
                  <a:srgbClr val="2F2F2F"/>
                </a:solidFill>
              </a:rPr>
              <a:t>The 5x5 Principle</a:t>
            </a:r>
          </a:p>
          <a:p>
            <a:pPr marL="342900" indent="-342900" defTabSz="1955800">
              <a:spcBef>
                <a:spcPct val="0"/>
              </a:spcBef>
              <a:spcAft>
                <a:spcPct val="35000"/>
              </a:spcAft>
              <a:buFont typeface="Wingdings" panose="05000000000000000000" pitchFamily="2" charset="2"/>
              <a:buChar char="ü"/>
              <a:defRPr/>
            </a:pPr>
            <a:r>
              <a:rPr lang="en-US" sz="2000" dirty="0">
                <a:solidFill>
                  <a:srgbClr val="2F2F2F"/>
                </a:solidFill>
              </a:rPr>
              <a:t>Customer momentum: Power BI</a:t>
            </a:r>
          </a:p>
          <a:p>
            <a:pPr marL="342900" indent="-342900" defTabSz="1955800">
              <a:spcBef>
                <a:spcPct val="0"/>
              </a:spcBef>
              <a:spcAft>
                <a:spcPct val="35000"/>
              </a:spcAft>
              <a:buFont typeface="Wingdings" panose="05000000000000000000" pitchFamily="2" charset="2"/>
              <a:buChar char="ü"/>
              <a:defRPr/>
            </a:pPr>
            <a:r>
              <a:rPr lang="en-US" sz="2000" dirty="0">
                <a:solidFill>
                  <a:srgbClr val="2F2F2F"/>
                </a:solidFill>
              </a:rPr>
              <a:t>Power BI Desktop</a:t>
            </a:r>
          </a:p>
          <a:p>
            <a:pPr marL="342900" indent="-342900" defTabSz="1955800">
              <a:spcBef>
                <a:spcPct val="0"/>
              </a:spcBef>
              <a:spcAft>
                <a:spcPct val="35000"/>
              </a:spcAft>
              <a:buFont typeface="Wingdings" panose="05000000000000000000" pitchFamily="2" charset="2"/>
              <a:buChar char="ü"/>
              <a:defRPr/>
            </a:pPr>
            <a:r>
              <a:rPr lang="en-US" sz="2000" dirty="0">
                <a:solidFill>
                  <a:srgbClr val="2F2F2F"/>
                </a:solidFill>
              </a:rPr>
              <a:t>Data sources</a:t>
            </a:r>
          </a:p>
          <a:p>
            <a:pPr marL="342900" indent="-342900" defTabSz="1955800">
              <a:spcBef>
                <a:spcPct val="0"/>
              </a:spcBef>
              <a:spcAft>
                <a:spcPct val="35000"/>
              </a:spcAft>
              <a:buFont typeface="Wingdings" panose="05000000000000000000" pitchFamily="2" charset="2"/>
              <a:buChar char="ü"/>
              <a:defRPr/>
            </a:pPr>
            <a:r>
              <a:rPr lang="en-US" sz="2000" dirty="0">
                <a:solidFill>
                  <a:srgbClr val="2F2F2F"/>
                </a:solidFill>
              </a:rPr>
              <a:t>Power Query</a:t>
            </a:r>
          </a:p>
          <a:p>
            <a:pPr marL="342900" indent="-342900" defTabSz="1955800">
              <a:spcBef>
                <a:spcPct val="0"/>
              </a:spcBef>
              <a:spcAft>
                <a:spcPct val="35000"/>
              </a:spcAft>
              <a:buFont typeface="Wingdings" panose="05000000000000000000" pitchFamily="2" charset="2"/>
              <a:buChar char="ü"/>
              <a:defRPr/>
            </a:pPr>
            <a:r>
              <a:rPr lang="en-US" sz="2000" dirty="0">
                <a:solidFill>
                  <a:srgbClr val="2F2F2F"/>
                </a:solidFill>
              </a:rPr>
              <a:t>Dataflow</a:t>
            </a:r>
          </a:p>
          <a:p>
            <a:pPr marL="342900" indent="-342900" defTabSz="1955800">
              <a:spcBef>
                <a:spcPct val="0"/>
              </a:spcBef>
              <a:spcAft>
                <a:spcPct val="35000"/>
              </a:spcAft>
              <a:buFont typeface="Wingdings" panose="05000000000000000000" pitchFamily="2" charset="2"/>
              <a:buChar char="ü"/>
              <a:defRPr/>
            </a:pPr>
            <a:r>
              <a:rPr lang="en-US" sz="2000" dirty="0">
                <a:solidFill>
                  <a:srgbClr val="2F2F2F"/>
                </a:solidFill>
              </a:rPr>
              <a:t>Using a Calculation (DAX) in multiple files</a:t>
            </a:r>
          </a:p>
          <a:p>
            <a:pPr marL="342900" indent="-342900" defTabSz="1955800">
              <a:spcBef>
                <a:spcPct val="0"/>
              </a:spcBef>
              <a:spcAft>
                <a:spcPct val="35000"/>
              </a:spcAft>
              <a:buFont typeface="Wingdings" panose="05000000000000000000" pitchFamily="2" charset="2"/>
              <a:buChar char="ü"/>
              <a:defRPr/>
            </a:pPr>
            <a:r>
              <a:rPr lang="en-US" sz="2000" dirty="0">
                <a:solidFill>
                  <a:srgbClr val="2F2F2F"/>
                </a:solidFill>
              </a:rPr>
              <a:t>Paginated Reporting</a:t>
            </a:r>
          </a:p>
          <a:p>
            <a:pPr marL="342900" indent="-342900" defTabSz="1955800">
              <a:spcBef>
                <a:spcPct val="0"/>
              </a:spcBef>
              <a:spcAft>
                <a:spcPct val="35000"/>
              </a:spcAft>
              <a:buFont typeface="Wingdings" panose="05000000000000000000" pitchFamily="2" charset="2"/>
              <a:buChar char="ü"/>
              <a:defRPr/>
            </a:pPr>
            <a:r>
              <a:rPr lang="en-US" sz="2000" dirty="0">
                <a:solidFill>
                  <a:srgbClr val="2F2F2F"/>
                </a:solidFill>
              </a:rPr>
              <a:t>Power BI Admin Portal </a:t>
            </a:r>
          </a:p>
          <a:p>
            <a:pPr marL="342900" lvl="0" indent="-342900" defTabSz="1955800">
              <a:spcBef>
                <a:spcPct val="0"/>
              </a:spcBef>
              <a:spcAft>
                <a:spcPct val="35000"/>
              </a:spcAft>
              <a:buFont typeface="Wingdings" panose="05000000000000000000" pitchFamily="2" charset="2"/>
              <a:buChar char="ü"/>
              <a:defRPr/>
            </a:pPr>
            <a:r>
              <a:rPr lang="en-IN" sz="2000" dirty="0">
                <a:solidFill>
                  <a:srgbClr val="2F2F2F"/>
                </a:solidFill>
              </a:rPr>
              <a:t>Demo</a:t>
            </a:r>
          </a:p>
        </p:txBody>
      </p:sp>
      <p:sp>
        <p:nvSpPr>
          <p:cNvPr id="16" name="Oval 15">
            <a:extLst>
              <a:ext uri="{FF2B5EF4-FFF2-40B4-BE49-F238E27FC236}">
                <a16:creationId xmlns:a16="http://schemas.microsoft.com/office/drawing/2014/main" id="{FA231835-8FF7-4A9C-82B8-CE56A4437FE9}"/>
              </a:ext>
              <a:ext uri="{C183D7F6-B498-43B3-948B-1728B52AA6E4}">
                <adec:decorative xmlns:adec="http://schemas.microsoft.com/office/drawing/2017/decorative" val="1"/>
              </a:ext>
            </a:extLst>
          </p:cNvPr>
          <p:cNvSpPr/>
          <p:nvPr/>
        </p:nvSpPr>
        <p:spPr bwMode="auto">
          <a:xfrm>
            <a:off x="482916" y="318024"/>
            <a:ext cx="834670" cy="83466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 name="list_4" title="Icon of a checklist">
            <a:extLst>
              <a:ext uri="{FF2B5EF4-FFF2-40B4-BE49-F238E27FC236}">
                <a16:creationId xmlns:a16="http://schemas.microsoft.com/office/drawing/2014/main" id="{989B91EC-A5DE-48E2-AD79-8E8E857264F3}"/>
              </a:ext>
            </a:extLst>
          </p:cNvPr>
          <p:cNvSpPr>
            <a:spLocks noChangeAspect="1" noEditPoints="1"/>
          </p:cNvSpPr>
          <p:nvPr/>
        </p:nvSpPr>
        <p:spPr bwMode="auto">
          <a:xfrm>
            <a:off x="629675" y="552478"/>
            <a:ext cx="541153" cy="365760"/>
          </a:xfrm>
          <a:custGeom>
            <a:avLst/>
            <a:gdLst>
              <a:gd name="T0" fmla="*/ 90 w 253"/>
              <a:gd name="T1" fmla="*/ 24 h 171"/>
              <a:gd name="T2" fmla="*/ 253 w 253"/>
              <a:gd name="T3" fmla="*/ 24 h 171"/>
              <a:gd name="T4" fmla="*/ 90 w 253"/>
              <a:gd name="T5" fmla="*/ 73 h 171"/>
              <a:gd name="T6" fmla="*/ 253 w 253"/>
              <a:gd name="T7" fmla="*/ 73 h 171"/>
              <a:gd name="T8" fmla="*/ 90 w 253"/>
              <a:gd name="T9" fmla="*/ 121 h 171"/>
              <a:gd name="T10" fmla="*/ 253 w 253"/>
              <a:gd name="T11" fmla="*/ 121 h 171"/>
              <a:gd name="T12" fmla="*/ 90 w 253"/>
              <a:gd name="T13" fmla="*/ 171 h 171"/>
              <a:gd name="T14" fmla="*/ 253 w 253"/>
              <a:gd name="T15" fmla="*/ 171 h 171"/>
              <a:gd name="T16" fmla="*/ 0 w 253"/>
              <a:gd name="T17" fmla="*/ 23 h 171"/>
              <a:gd name="T18" fmla="*/ 17 w 253"/>
              <a:gd name="T19" fmla="*/ 40 h 171"/>
              <a:gd name="T20" fmla="*/ 58 w 253"/>
              <a:gd name="T21" fmla="*/ 0 h 171"/>
              <a:gd name="T22" fmla="*/ 0 w 253"/>
              <a:gd name="T23" fmla="*/ 121 h 171"/>
              <a:gd name="T24" fmla="*/ 17 w 253"/>
              <a:gd name="T25" fmla="*/ 138 h 171"/>
              <a:gd name="T26" fmla="*/ 58 w 253"/>
              <a:gd name="T27" fmla="*/ 98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3" h="171">
                <a:moveTo>
                  <a:pt x="90" y="24"/>
                </a:moveTo>
                <a:lnTo>
                  <a:pt x="253" y="24"/>
                </a:lnTo>
                <a:moveTo>
                  <a:pt x="90" y="73"/>
                </a:moveTo>
                <a:lnTo>
                  <a:pt x="253" y="73"/>
                </a:lnTo>
                <a:moveTo>
                  <a:pt x="90" y="121"/>
                </a:moveTo>
                <a:lnTo>
                  <a:pt x="253" y="121"/>
                </a:lnTo>
                <a:moveTo>
                  <a:pt x="90" y="171"/>
                </a:moveTo>
                <a:lnTo>
                  <a:pt x="253" y="171"/>
                </a:lnTo>
                <a:moveTo>
                  <a:pt x="0" y="23"/>
                </a:moveTo>
                <a:lnTo>
                  <a:pt x="17" y="40"/>
                </a:lnTo>
                <a:lnTo>
                  <a:pt x="58" y="0"/>
                </a:lnTo>
                <a:moveTo>
                  <a:pt x="0" y="121"/>
                </a:moveTo>
                <a:lnTo>
                  <a:pt x="17" y="138"/>
                </a:lnTo>
                <a:lnTo>
                  <a:pt x="58" y="98"/>
                </a:lnTo>
              </a:path>
            </a:pathLst>
          </a:custGeom>
          <a:noFill/>
          <a:ln w="19050" cap="flat">
            <a:solidFill>
              <a:srgbClr val="4C53B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7030A0"/>
              </a:solidFill>
              <a:effectLst/>
              <a:uLnTx/>
              <a:uFillTx/>
              <a:latin typeface="Segoe UI"/>
              <a:ea typeface="+mn-ea"/>
              <a:cs typeface="+mn-cs"/>
            </a:endParaRPr>
          </a:p>
        </p:txBody>
      </p:sp>
      <p:pic>
        <p:nvPicPr>
          <p:cNvPr id="20" name="Picture 19" descr="A group of people sitting at a table&#10;&#10;Description automatically generated">
            <a:extLst>
              <a:ext uri="{FF2B5EF4-FFF2-40B4-BE49-F238E27FC236}">
                <a16:creationId xmlns:a16="http://schemas.microsoft.com/office/drawing/2014/main" id="{17E7ACF8-9755-4938-935F-40DDF6D8BAD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548511" y="0"/>
            <a:ext cx="5643488" cy="6858000"/>
          </a:xfrm>
          <a:prstGeom prst="rect">
            <a:avLst/>
          </a:prstGeom>
        </p:spPr>
      </p:pic>
      <p:sp>
        <p:nvSpPr>
          <p:cNvPr id="2" name="Rectangle 1">
            <a:extLst>
              <a:ext uri="{FF2B5EF4-FFF2-40B4-BE49-F238E27FC236}">
                <a16:creationId xmlns:a16="http://schemas.microsoft.com/office/drawing/2014/main" id="{1F7A16A1-BC88-4847-A8CA-38EA9D4BFF22}"/>
              </a:ext>
              <a:ext uri="{C183D7F6-B498-43B3-948B-1728B52AA6E4}">
                <adec:decorative xmlns:adec="http://schemas.microsoft.com/office/drawing/2017/decorative" val="1"/>
              </a:ext>
            </a:extLst>
          </p:cNvPr>
          <p:cNvSpPr/>
          <p:nvPr/>
        </p:nvSpPr>
        <p:spPr>
          <a:xfrm>
            <a:off x="5974813" y="3244334"/>
            <a:ext cx="242374"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 </a:t>
            </a: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Tree>
    <p:extLst>
      <p:ext uri="{BB962C8B-B14F-4D97-AF65-F5344CB8AC3E}">
        <p14:creationId xmlns:p14="http://schemas.microsoft.com/office/powerpoint/2010/main" val="201309167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265ABD95-ED29-4880-89E3-05A5B4EE967D}"/>
              </a:ext>
            </a:extLst>
          </p:cNvPr>
          <p:cNvPicPr>
            <a:picLocks noChangeAspect="1"/>
          </p:cNvPicPr>
          <p:nvPr/>
        </p:nvPicPr>
        <p:blipFill>
          <a:blip r:embed="rId2"/>
          <a:stretch>
            <a:fillRect/>
          </a:stretch>
        </p:blipFill>
        <p:spPr>
          <a:xfrm>
            <a:off x="0" y="0"/>
            <a:ext cx="12192000" cy="6858000"/>
          </a:xfrm>
          <a:prstGeom prst="rect">
            <a:avLst/>
          </a:prstGeom>
        </p:spPr>
      </p:pic>
      <p:sp>
        <p:nvSpPr>
          <p:cNvPr id="6" name="Freeform: Shape 5">
            <a:extLst>
              <a:ext uri="{FF2B5EF4-FFF2-40B4-BE49-F238E27FC236}">
                <a16:creationId xmlns:a16="http://schemas.microsoft.com/office/drawing/2014/main" id="{9E13D124-0797-426F-9125-672E94CE2FC2}"/>
              </a:ext>
            </a:extLst>
          </p:cNvPr>
          <p:cNvSpPr/>
          <p:nvPr/>
        </p:nvSpPr>
        <p:spPr bwMode="auto">
          <a:xfrm>
            <a:off x="1" y="-1"/>
            <a:ext cx="12192000" cy="6857999"/>
          </a:xfrm>
          <a:custGeom>
            <a:avLst/>
            <a:gdLst>
              <a:gd name="connsiteX0" fmla="*/ 9352584 w 12192000"/>
              <a:gd name="connsiteY0" fmla="*/ 1080497 h 6857999"/>
              <a:gd name="connsiteX1" fmla="*/ 9352584 w 12192000"/>
              <a:gd name="connsiteY1" fmla="*/ 6694716 h 6857999"/>
              <a:gd name="connsiteX2" fmla="*/ 9644742 w 12192000"/>
              <a:gd name="connsiteY2" fmla="*/ 6694716 h 6857999"/>
              <a:gd name="connsiteX3" fmla="*/ 9644742 w 12192000"/>
              <a:gd name="connsiteY3" fmla="*/ 1080497 h 6857999"/>
              <a:gd name="connsiteX4" fmla="*/ 0 w 12192000"/>
              <a:gd name="connsiteY4" fmla="*/ 0 h 6857999"/>
              <a:gd name="connsiteX5" fmla="*/ 12192000 w 12192000"/>
              <a:gd name="connsiteY5" fmla="*/ 0 h 6857999"/>
              <a:gd name="connsiteX6" fmla="*/ 12192000 w 12192000"/>
              <a:gd name="connsiteY6" fmla="*/ 6857999 h 6857999"/>
              <a:gd name="connsiteX7" fmla="*/ 0 w 12192000"/>
              <a:gd name="connsiteY7"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7999">
                <a:moveTo>
                  <a:pt x="9352584" y="1080497"/>
                </a:moveTo>
                <a:lnTo>
                  <a:pt x="9352584" y="6694716"/>
                </a:lnTo>
                <a:lnTo>
                  <a:pt x="9644742" y="6694716"/>
                </a:lnTo>
                <a:lnTo>
                  <a:pt x="9644742" y="1080497"/>
                </a:lnTo>
                <a:close/>
                <a:moveTo>
                  <a:pt x="0" y="0"/>
                </a:moveTo>
                <a:lnTo>
                  <a:pt x="12192000" y="0"/>
                </a:lnTo>
                <a:lnTo>
                  <a:pt x="12192000" y="6857999"/>
                </a:lnTo>
                <a:lnTo>
                  <a:pt x="0" y="6857999"/>
                </a:lnTo>
                <a:close/>
              </a:path>
            </a:pathLst>
          </a:custGeom>
          <a:solidFill>
            <a:schemeClr val="tx1">
              <a:alpha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9271933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265ABD95-ED29-4880-89E3-05A5B4EE967D}"/>
              </a:ext>
            </a:extLst>
          </p:cNvPr>
          <p:cNvPicPr>
            <a:picLocks noChangeAspect="1"/>
          </p:cNvPicPr>
          <p:nvPr/>
        </p:nvPicPr>
        <p:blipFill>
          <a:blip r:embed="rId2"/>
          <a:stretch>
            <a:fillRect/>
          </a:stretch>
        </p:blipFill>
        <p:spPr>
          <a:xfrm>
            <a:off x="0" y="0"/>
            <a:ext cx="12192000" cy="6858000"/>
          </a:xfrm>
          <a:prstGeom prst="rect">
            <a:avLst/>
          </a:prstGeom>
        </p:spPr>
      </p:pic>
      <p:sp>
        <p:nvSpPr>
          <p:cNvPr id="6" name="Freeform: Shape 5">
            <a:extLst>
              <a:ext uri="{FF2B5EF4-FFF2-40B4-BE49-F238E27FC236}">
                <a16:creationId xmlns:a16="http://schemas.microsoft.com/office/drawing/2014/main" id="{DD7DB702-7BC1-4E10-9CD5-BC4C083DBEF0}"/>
              </a:ext>
            </a:extLst>
          </p:cNvPr>
          <p:cNvSpPr/>
          <p:nvPr/>
        </p:nvSpPr>
        <p:spPr bwMode="auto">
          <a:xfrm>
            <a:off x="1" y="-1"/>
            <a:ext cx="12192000" cy="6857999"/>
          </a:xfrm>
          <a:custGeom>
            <a:avLst/>
            <a:gdLst>
              <a:gd name="connsiteX0" fmla="*/ 0 w 12192000"/>
              <a:gd name="connsiteY0" fmla="*/ 0 h 6857999"/>
              <a:gd name="connsiteX1" fmla="*/ 12192000 w 12192000"/>
              <a:gd name="connsiteY1" fmla="*/ 0 h 6857999"/>
              <a:gd name="connsiteX2" fmla="*/ 12192000 w 12192000"/>
              <a:gd name="connsiteY2" fmla="*/ 6857999 h 6857999"/>
              <a:gd name="connsiteX3" fmla="*/ 0 w 12192000"/>
              <a:gd name="connsiteY3" fmla="*/ 6857999 h 6857999"/>
              <a:gd name="connsiteX4" fmla="*/ 0 w 12192000"/>
              <a:gd name="connsiteY4" fmla="*/ 6738258 h 6857999"/>
              <a:gd name="connsiteX5" fmla="*/ 292157 w 12192000"/>
              <a:gd name="connsiteY5" fmla="*/ 6738258 h 6857999"/>
              <a:gd name="connsiteX6" fmla="*/ 292157 w 12192000"/>
              <a:gd name="connsiteY6" fmla="*/ 1124039 h 6857999"/>
              <a:gd name="connsiteX7" fmla="*/ 0 w 12192000"/>
              <a:gd name="connsiteY7" fmla="*/ 112403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7999">
                <a:moveTo>
                  <a:pt x="0" y="0"/>
                </a:moveTo>
                <a:lnTo>
                  <a:pt x="12192000" y="0"/>
                </a:lnTo>
                <a:lnTo>
                  <a:pt x="12192000" y="6857999"/>
                </a:lnTo>
                <a:lnTo>
                  <a:pt x="0" y="6857999"/>
                </a:lnTo>
                <a:lnTo>
                  <a:pt x="0" y="6738258"/>
                </a:lnTo>
                <a:lnTo>
                  <a:pt x="292157" y="6738258"/>
                </a:lnTo>
                <a:lnTo>
                  <a:pt x="292157" y="1124039"/>
                </a:lnTo>
                <a:lnTo>
                  <a:pt x="0" y="1124039"/>
                </a:lnTo>
                <a:close/>
              </a:path>
            </a:pathLst>
          </a:custGeom>
          <a:solidFill>
            <a:schemeClr val="tx1">
              <a:alpha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11142287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265ABD95-ED29-4880-89E3-05A5B4EE967D}"/>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68415449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B61D52-2ACC-420F-93FE-55821A341D88}"/>
              </a:ext>
            </a:extLst>
          </p:cNvPr>
          <p:cNvSpPr>
            <a:spLocks noGrp="1"/>
          </p:cNvSpPr>
          <p:nvPr>
            <p:ph type="title"/>
          </p:nvPr>
        </p:nvSpPr>
        <p:spPr>
          <a:xfrm>
            <a:off x="576699" y="448700"/>
            <a:ext cx="10801919" cy="976421"/>
          </a:xfrm>
        </p:spPr>
        <p:txBody>
          <a:bodyPr>
            <a:normAutofit fontScale="90000"/>
          </a:bodyPr>
          <a:lstStyle/>
          <a:p>
            <a:r>
              <a:rPr lang="en-US" dirty="0"/>
              <a:t>Data sources</a:t>
            </a:r>
            <a:br>
              <a:rPr lang="en-US" dirty="0"/>
            </a:br>
            <a:r>
              <a:rPr lang="en-US" sz="2745" dirty="0">
                <a:solidFill>
                  <a:schemeClr val="accent2"/>
                </a:solidFill>
              </a:rPr>
              <a:t>Over 80+ data sources and growing</a:t>
            </a:r>
            <a:endParaRPr lang="en-US" dirty="0">
              <a:solidFill>
                <a:schemeClr val="accent2"/>
              </a:solidFill>
            </a:endParaRPr>
          </a:p>
        </p:txBody>
      </p:sp>
      <p:pic>
        <p:nvPicPr>
          <p:cNvPr id="5" name="Picture 4">
            <a:extLst>
              <a:ext uri="{FF2B5EF4-FFF2-40B4-BE49-F238E27FC236}">
                <a16:creationId xmlns:a16="http://schemas.microsoft.com/office/drawing/2014/main" id="{FD131EF4-73A5-427B-8417-0E6E8570FC10}"/>
              </a:ext>
            </a:extLst>
          </p:cNvPr>
          <p:cNvPicPr>
            <a:picLocks noChangeAspect="1"/>
          </p:cNvPicPr>
          <p:nvPr/>
        </p:nvPicPr>
        <p:blipFill rotWithShape="1">
          <a:blip r:embed="rId3"/>
          <a:srcRect l="35227" t="3447" r="36706" b="51990"/>
          <a:stretch/>
        </p:blipFill>
        <p:spPr>
          <a:xfrm>
            <a:off x="177849" y="1809758"/>
            <a:ext cx="1294270" cy="2228652"/>
          </a:xfrm>
          <a:prstGeom prst="rect">
            <a:avLst/>
          </a:prstGeom>
        </p:spPr>
      </p:pic>
      <p:cxnSp>
        <p:nvCxnSpPr>
          <p:cNvPr id="16" name="Straight Connector 15">
            <a:extLst>
              <a:ext uri="{FF2B5EF4-FFF2-40B4-BE49-F238E27FC236}">
                <a16:creationId xmlns:a16="http://schemas.microsoft.com/office/drawing/2014/main" id="{43039A30-B5F1-43B9-8715-B133C02A3A6E}"/>
              </a:ext>
            </a:extLst>
          </p:cNvPr>
          <p:cNvCxnSpPr>
            <a:cxnSpLocks/>
          </p:cNvCxnSpPr>
          <p:nvPr/>
        </p:nvCxnSpPr>
        <p:spPr>
          <a:xfrm flipV="1">
            <a:off x="154557" y="1966307"/>
            <a:ext cx="1339486" cy="0"/>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6B324CC-563E-4EC7-B59C-13F9DEE69082}"/>
              </a:ext>
            </a:extLst>
          </p:cNvPr>
          <p:cNvCxnSpPr>
            <a:cxnSpLocks/>
          </p:cNvCxnSpPr>
          <p:nvPr/>
        </p:nvCxnSpPr>
        <p:spPr>
          <a:xfrm>
            <a:off x="1700115" y="1966307"/>
            <a:ext cx="1978317" cy="0"/>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AB228F73-A450-4A1D-8907-CDDC8CDAEF90}"/>
              </a:ext>
            </a:extLst>
          </p:cNvPr>
          <p:cNvCxnSpPr>
            <a:cxnSpLocks/>
          </p:cNvCxnSpPr>
          <p:nvPr/>
        </p:nvCxnSpPr>
        <p:spPr>
          <a:xfrm>
            <a:off x="3812379" y="1966312"/>
            <a:ext cx="2586240" cy="0"/>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97D5E6D2-81A0-4177-BAC9-16230064335C}"/>
              </a:ext>
            </a:extLst>
          </p:cNvPr>
          <p:cNvCxnSpPr>
            <a:cxnSpLocks/>
          </p:cNvCxnSpPr>
          <p:nvPr/>
        </p:nvCxnSpPr>
        <p:spPr>
          <a:xfrm>
            <a:off x="6671658" y="1971470"/>
            <a:ext cx="1906216" cy="0"/>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43787F8B-5CE7-430E-88A9-B276B71F7677}"/>
              </a:ext>
            </a:extLst>
          </p:cNvPr>
          <p:cNvCxnSpPr>
            <a:cxnSpLocks/>
          </p:cNvCxnSpPr>
          <p:nvPr/>
        </p:nvCxnSpPr>
        <p:spPr>
          <a:xfrm>
            <a:off x="8706643" y="1966307"/>
            <a:ext cx="1622817" cy="0"/>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452390C3-18A4-41F4-81E1-EC763E481E58}"/>
              </a:ext>
            </a:extLst>
          </p:cNvPr>
          <p:cNvCxnSpPr>
            <a:cxnSpLocks/>
          </p:cNvCxnSpPr>
          <p:nvPr/>
        </p:nvCxnSpPr>
        <p:spPr>
          <a:xfrm>
            <a:off x="10617983" y="1971472"/>
            <a:ext cx="1396168" cy="0"/>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3782E2F7-7F20-4C0D-A7F5-E75502ED85E9}"/>
              </a:ext>
            </a:extLst>
          </p:cNvPr>
          <p:cNvGrpSpPr/>
          <p:nvPr/>
        </p:nvGrpSpPr>
        <p:grpSpPr>
          <a:xfrm>
            <a:off x="1693762" y="2145138"/>
            <a:ext cx="2010970" cy="4444388"/>
            <a:chOff x="1686959" y="2387785"/>
            <a:chExt cx="2010970" cy="4444388"/>
          </a:xfrm>
        </p:grpSpPr>
        <p:pic>
          <p:nvPicPr>
            <p:cNvPr id="6" name="Picture 5">
              <a:extLst>
                <a:ext uri="{FF2B5EF4-FFF2-40B4-BE49-F238E27FC236}">
                  <a16:creationId xmlns:a16="http://schemas.microsoft.com/office/drawing/2014/main" id="{C71FAEC5-939C-4A22-BFEE-C4945A46D6AA}"/>
                </a:ext>
              </a:extLst>
            </p:cNvPr>
            <p:cNvPicPr>
              <a:picLocks noChangeAspect="1"/>
            </p:cNvPicPr>
            <p:nvPr/>
          </p:nvPicPr>
          <p:blipFill rotWithShape="1">
            <a:blip r:embed="rId4"/>
            <a:srcRect l="2014" r="-1"/>
            <a:stretch/>
          </p:blipFill>
          <p:spPr>
            <a:xfrm>
              <a:off x="1686959" y="2387785"/>
              <a:ext cx="2010970" cy="3514337"/>
            </a:xfrm>
            <a:prstGeom prst="rect">
              <a:avLst/>
            </a:prstGeom>
          </p:spPr>
        </p:pic>
        <p:pic>
          <p:nvPicPr>
            <p:cNvPr id="7" name="Picture 6">
              <a:extLst>
                <a:ext uri="{FF2B5EF4-FFF2-40B4-BE49-F238E27FC236}">
                  <a16:creationId xmlns:a16="http://schemas.microsoft.com/office/drawing/2014/main" id="{7968A2CA-B5F5-4E8E-B78A-D8989ACA4F53}"/>
                </a:ext>
              </a:extLst>
            </p:cNvPr>
            <p:cNvPicPr>
              <a:picLocks noChangeAspect="1"/>
            </p:cNvPicPr>
            <p:nvPr/>
          </p:nvPicPr>
          <p:blipFill>
            <a:blip r:embed="rId5"/>
            <a:stretch>
              <a:fillRect/>
            </a:stretch>
          </p:blipFill>
          <p:spPr>
            <a:xfrm>
              <a:off x="1686959" y="5877248"/>
              <a:ext cx="1110728" cy="954925"/>
            </a:xfrm>
            <a:prstGeom prst="rect">
              <a:avLst/>
            </a:prstGeom>
          </p:spPr>
        </p:pic>
      </p:grpSp>
      <p:pic>
        <p:nvPicPr>
          <p:cNvPr id="12" name="Picture 11">
            <a:extLst>
              <a:ext uri="{FF2B5EF4-FFF2-40B4-BE49-F238E27FC236}">
                <a16:creationId xmlns:a16="http://schemas.microsoft.com/office/drawing/2014/main" id="{3AE0607C-D6FE-4D96-89B2-74AB36D1BD92}"/>
              </a:ext>
            </a:extLst>
          </p:cNvPr>
          <p:cNvPicPr>
            <a:picLocks noChangeAspect="1"/>
          </p:cNvPicPr>
          <p:nvPr/>
        </p:nvPicPr>
        <p:blipFill>
          <a:blip r:embed="rId6"/>
          <a:stretch>
            <a:fillRect/>
          </a:stretch>
        </p:blipFill>
        <p:spPr>
          <a:xfrm>
            <a:off x="3871014" y="2119995"/>
            <a:ext cx="2586240" cy="2756761"/>
          </a:xfrm>
          <a:prstGeom prst="rect">
            <a:avLst/>
          </a:prstGeom>
        </p:spPr>
      </p:pic>
      <p:grpSp>
        <p:nvGrpSpPr>
          <p:cNvPr id="17" name="Group 16">
            <a:extLst>
              <a:ext uri="{FF2B5EF4-FFF2-40B4-BE49-F238E27FC236}">
                <a16:creationId xmlns:a16="http://schemas.microsoft.com/office/drawing/2014/main" id="{6AE8E842-372F-4392-8FB6-E4F2ABC9B754}"/>
              </a:ext>
            </a:extLst>
          </p:cNvPr>
          <p:cNvGrpSpPr/>
          <p:nvPr/>
        </p:nvGrpSpPr>
        <p:grpSpPr>
          <a:xfrm>
            <a:off x="8744156" y="2259368"/>
            <a:ext cx="1702370" cy="2826357"/>
            <a:chOff x="8744156" y="2259368"/>
            <a:chExt cx="1702370" cy="2826357"/>
          </a:xfrm>
        </p:grpSpPr>
        <p:pic>
          <p:nvPicPr>
            <p:cNvPr id="14" name="Picture 13">
              <a:extLst>
                <a:ext uri="{FF2B5EF4-FFF2-40B4-BE49-F238E27FC236}">
                  <a16:creationId xmlns:a16="http://schemas.microsoft.com/office/drawing/2014/main" id="{2D7A7F9D-6AAD-498E-A684-FEBB599C044F}"/>
                </a:ext>
              </a:extLst>
            </p:cNvPr>
            <p:cNvPicPr>
              <a:picLocks noChangeAspect="1"/>
            </p:cNvPicPr>
            <p:nvPr/>
          </p:nvPicPr>
          <p:blipFill rotWithShape="1">
            <a:blip r:embed="rId7"/>
            <a:srcRect t="30435" b="1"/>
            <a:stretch/>
          </p:blipFill>
          <p:spPr>
            <a:xfrm>
              <a:off x="8757821" y="2259368"/>
              <a:ext cx="1688705" cy="2215577"/>
            </a:xfrm>
            <a:prstGeom prst="rect">
              <a:avLst/>
            </a:prstGeom>
          </p:spPr>
        </p:pic>
        <p:pic>
          <p:nvPicPr>
            <p:cNvPr id="15" name="Picture 14">
              <a:extLst>
                <a:ext uri="{FF2B5EF4-FFF2-40B4-BE49-F238E27FC236}">
                  <a16:creationId xmlns:a16="http://schemas.microsoft.com/office/drawing/2014/main" id="{C3DADF40-09E4-4E61-9F3C-09DEFCBAB9BA}"/>
                </a:ext>
              </a:extLst>
            </p:cNvPr>
            <p:cNvPicPr>
              <a:picLocks noChangeAspect="1"/>
            </p:cNvPicPr>
            <p:nvPr/>
          </p:nvPicPr>
          <p:blipFill>
            <a:blip r:embed="rId8"/>
            <a:stretch>
              <a:fillRect/>
            </a:stretch>
          </p:blipFill>
          <p:spPr>
            <a:xfrm>
              <a:off x="8744156" y="4450284"/>
              <a:ext cx="1026152" cy="635441"/>
            </a:xfrm>
            <a:prstGeom prst="rect">
              <a:avLst/>
            </a:prstGeom>
          </p:spPr>
        </p:pic>
      </p:grpSp>
      <p:grpSp>
        <p:nvGrpSpPr>
          <p:cNvPr id="24" name="Group 23">
            <a:extLst>
              <a:ext uri="{FF2B5EF4-FFF2-40B4-BE49-F238E27FC236}">
                <a16:creationId xmlns:a16="http://schemas.microsoft.com/office/drawing/2014/main" id="{5FEF4EA0-FE85-4908-9BFF-32FF6E6F34FD}"/>
              </a:ext>
            </a:extLst>
          </p:cNvPr>
          <p:cNvGrpSpPr/>
          <p:nvPr/>
        </p:nvGrpSpPr>
        <p:grpSpPr>
          <a:xfrm>
            <a:off x="6664134" y="2119995"/>
            <a:ext cx="1913740" cy="4340010"/>
            <a:chOff x="6664134" y="2119995"/>
            <a:chExt cx="1913740" cy="4340010"/>
          </a:xfrm>
        </p:grpSpPr>
        <p:pic>
          <p:nvPicPr>
            <p:cNvPr id="13" name="Picture 12">
              <a:extLst>
                <a:ext uri="{FF2B5EF4-FFF2-40B4-BE49-F238E27FC236}">
                  <a16:creationId xmlns:a16="http://schemas.microsoft.com/office/drawing/2014/main" id="{FC2F2FF0-CCE7-45A2-BED8-BE618D0C9C2F}"/>
                </a:ext>
              </a:extLst>
            </p:cNvPr>
            <p:cNvPicPr>
              <a:picLocks noChangeAspect="1"/>
            </p:cNvPicPr>
            <p:nvPr/>
          </p:nvPicPr>
          <p:blipFill rotWithShape="1">
            <a:blip r:embed="rId9"/>
            <a:srcRect r="14141"/>
            <a:stretch/>
          </p:blipFill>
          <p:spPr>
            <a:xfrm>
              <a:off x="6664134" y="2119995"/>
              <a:ext cx="1913740" cy="3360935"/>
            </a:xfrm>
            <a:prstGeom prst="rect">
              <a:avLst/>
            </a:prstGeom>
          </p:spPr>
        </p:pic>
        <p:pic>
          <p:nvPicPr>
            <p:cNvPr id="23" name="Picture 22">
              <a:extLst>
                <a:ext uri="{FF2B5EF4-FFF2-40B4-BE49-F238E27FC236}">
                  <a16:creationId xmlns:a16="http://schemas.microsoft.com/office/drawing/2014/main" id="{C16A4846-F8EF-4809-A10D-A674C789B88B}"/>
                </a:ext>
              </a:extLst>
            </p:cNvPr>
            <p:cNvPicPr>
              <a:picLocks noChangeAspect="1"/>
            </p:cNvPicPr>
            <p:nvPr/>
          </p:nvPicPr>
          <p:blipFill rotWithShape="1">
            <a:blip r:embed="rId7"/>
            <a:srcRect t="1" b="69809"/>
            <a:stretch/>
          </p:blipFill>
          <p:spPr>
            <a:xfrm>
              <a:off x="6671658" y="5460006"/>
              <a:ext cx="1756240" cy="999999"/>
            </a:xfrm>
            <a:prstGeom prst="rect">
              <a:avLst/>
            </a:prstGeom>
          </p:spPr>
        </p:pic>
      </p:grpSp>
      <p:pic>
        <p:nvPicPr>
          <p:cNvPr id="25" name="Picture 24">
            <a:extLst>
              <a:ext uri="{FF2B5EF4-FFF2-40B4-BE49-F238E27FC236}">
                <a16:creationId xmlns:a16="http://schemas.microsoft.com/office/drawing/2014/main" id="{B6B88693-7498-47F2-926D-4F594B7043A6}"/>
              </a:ext>
            </a:extLst>
          </p:cNvPr>
          <p:cNvPicPr>
            <a:picLocks noChangeAspect="1"/>
          </p:cNvPicPr>
          <p:nvPr/>
        </p:nvPicPr>
        <p:blipFill rotWithShape="1">
          <a:blip r:embed="rId10"/>
          <a:srcRect r="42256"/>
          <a:stretch/>
        </p:blipFill>
        <p:spPr>
          <a:xfrm>
            <a:off x="10617984" y="2093683"/>
            <a:ext cx="1506039" cy="2846537"/>
          </a:xfrm>
          <a:prstGeom prst="rect">
            <a:avLst/>
          </a:prstGeom>
        </p:spPr>
      </p:pic>
      <p:pic>
        <p:nvPicPr>
          <p:cNvPr id="26" name="Picture 25">
            <a:extLst>
              <a:ext uri="{FF2B5EF4-FFF2-40B4-BE49-F238E27FC236}">
                <a16:creationId xmlns:a16="http://schemas.microsoft.com/office/drawing/2014/main" id="{1B5F63A0-90E1-4B03-B3D2-15AC4157C2C4}"/>
              </a:ext>
            </a:extLst>
          </p:cNvPr>
          <p:cNvPicPr>
            <a:picLocks noChangeAspect="1"/>
          </p:cNvPicPr>
          <p:nvPr/>
        </p:nvPicPr>
        <p:blipFill rotWithShape="1">
          <a:blip r:embed="rId11"/>
          <a:srcRect t="1" r="39367" b="567"/>
          <a:stretch/>
        </p:blipFill>
        <p:spPr>
          <a:xfrm>
            <a:off x="10617983" y="4793061"/>
            <a:ext cx="1506039" cy="292647"/>
          </a:xfrm>
          <a:prstGeom prst="rect">
            <a:avLst/>
          </a:prstGeom>
        </p:spPr>
      </p:pic>
    </p:spTree>
    <p:extLst>
      <p:ext uri="{BB962C8B-B14F-4D97-AF65-F5344CB8AC3E}">
        <p14:creationId xmlns:p14="http://schemas.microsoft.com/office/powerpoint/2010/main" val="28250563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up)">
                                      <p:cBhvr>
                                        <p:cTn id="11" dur="500"/>
                                        <p:tgtEl>
                                          <p:spTgt spid="5"/>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500"/>
                                        <p:tgtEl>
                                          <p:spTgt spid="18"/>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500"/>
                                        <p:tgtEl>
                                          <p:spTgt spid="19"/>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fade">
                                      <p:cBhvr>
                                        <p:cTn id="23" dur="500"/>
                                        <p:tgtEl>
                                          <p:spTgt spid="20"/>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fade">
                                      <p:cBhvr>
                                        <p:cTn id="27" dur="500"/>
                                        <p:tgtEl>
                                          <p:spTgt spid="21"/>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fade">
                                      <p:cBhvr>
                                        <p:cTn id="31"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608" y="0"/>
            <a:ext cx="10515600" cy="705046"/>
          </a:xfrm>
        </p:spPr>
        <p:txBody>
          <a:bodyPr>
            <a:normAutofit/>
          </a:bodyPr>
          <a:lstStyle/>
          <a:p>
            <a:r>
              <a:rPr lang="en-US" dirty="0"/>
              <a:t>Better together with the Power BI service</a:t>
            </a:r>
          </a:p>
        </p:txBody>
      </p:sp>
      <p:sp>
        <p:nvSpPr>
          <p:cNvPr id="6" name="Text Placeholder 5"/>
          <p:cNvSpPr>
            <a:spLocks noGrp="1"/>
          </p:cNvSpPr>
          <p:nvPr>
            <p:ph type="body" sz="quarter" idx="10"/>
          </p:nvPr>
        </p:nvSpPr>
        <p:spPr>
          <a:xfrm>
            <a:off x="343942" y="1189493"/>
            <a:ext cx="5375784" cy="4827668"/>
          </a:xfrm>
        </p:spPr>
        <p:txBody>
          <a:bodyPr/>
          <a:lstStyle/>
          <a:p>
            <a:pPr marL="560241" indent="-560241">
              <a:buFont typeface="Arial" panose="020B0604020202020204" pitchFamily="34" charset="0"/>
              <a:buChar char="•"/>
            </a:pPr>
            <a:r>
              <a:rPr lang="en-US" sz="3137" dirty="0"/>
              <a:t>One-click to publish to Power BI service.</a:t>
            </a:r>
          </a:p>
          <a:p>
            <a:pPr marL="560241" indent="-560241">
              <a:buFont typeface="Arial" panose="020B0604020202020204" pitchFamily="34" charset="0"/>
              <a:buChar char="•"/>
            </a:pPr>
            <a:r>
              <a:rPr lang="en-US" sz="3137" dirty="0"/>
              <a:t>Automatic data refresh.</a:t>
            </a:r>
          </a:p>
          <a:p>
            <a:pPr marL="560241" indent="-560241">
              <a:buFont typeface="Arial" panose="020B0604020202020204" pitchFamily="34" charset="0"/>
              <a:buChar char="•"/>
            </a:pPr>
            <a:r>
              <a:rPr lang="en-US" sz="3137" dirty="0"/>
              <a:t>Email subscriptions and alerts.</a:t>
            </a:r>
          </a:p>
          <a:p>
            <a:pPr marL="560241" indent="-560241">
              <a:buFont typeface="Arial" panose="020B0604020202020204" pitchFamily="34" charset="0"/>
              <a:buChar char="•"/>
            </a:pPr>
            <a:r>
              <a:rPr lang="en-US" sz="3137" dirty="0"/>
              <a:t>Sharing and collaboration.</a:t>
            </a:r>
          </a:p>
          <a:p>
            <a:pPr marL="560241" indent="-560241">
              <a:buFont typeface="Arial" panose="020B0604020202020204" pitchFamily="34" charset="0"/>
              <a:buChar char="•"/>
            </a:pPr>
            <a:r>
              <a:rPr lang="en-US" sz="3137" dirty="0"/>
              <a:t>Access anywhere, on any device. </a:t>
            </a:r>
          </a:p>
          <a:p>
            <a:pPr marL="560241" indent="-560241">
              <a:buFont typeface="Arial" panose="020B0604020202020204" pitchFamily="34" charset="0"/>
              <a:buChar char="•"/>
            </a:pPr>
            <a:r>
              <a:rPr lang="en-US" sz="3137" dirty="0"/>
              <a:t>Administrative capabilities.</a:t>
            </a:r>
          </a:p>
        </p:txBody>
      </p:sp>
      <p:pic>
        <p:nvPicPr>
          <p:cNvPr id="2050" name="Picture 2" descr="https://powerbicdn.azureedge.net/cvt-65ebb204b4cb55446226fbee1c73280c01546cb4a707230c49117b4205aaefd4/pictures/pages/features/mockup.png">
            <a:extLst>
              <a:ext uri="{FF2B5EF4-FFF2-40B4-BE49-F238E27FC236}">
                <a16:creationId xmlns:a16="http://schemas.microsoft.com/office/drawing/2014/main" id="{D5FD4BDD-3C2D-4B71-9A76-4026B37165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29708" y="1070172"/>
            <a:ext cx="6095372" cy="43436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24406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a16="http://schemas.microsoft.com/office/drawing/2014/main"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1949A0-7C6E-4746-B7C0-401171AC5D36}"/>
              </a:ext>
            </a:extLst>
          </p:cNvPr>
          <p:cNvSpPr>
            <a:spLocks noGrp="1"/>
          </p:cNvSpPr>
          <p:nvPr>
            <p:ph type="title"/>
          </p:nvPr>
        </p:nvSpPr>
        <p:spPr>
          <a:xfrm>
            <a:off x="2370725" y="2187763"/>
            <a:ext cx="5293368" cy="2482477"/>
          </a:xfrm>
        </p:spPr>
        <p:txBody>
          <a:bodyPr vert="horz" wrap="square" lIns="91438" tIns="45719" rIns="91438" bIns="45719" rtlCol="0" anchor="ctr">
            <a:normAutofit/>
          </a:bodyPr>
          <a:lstStyle/>
          <a:p>
            <a:r>
              <a:rPr lang="en-US" sz="6000" dirty="0"/>
              <a:t>Using a Query in multiple Files</a:t>
            </a:r>
          </a:p>
        </p:txBody>
      </p:sp>
      <p:pic>
        <p:nvPicPr>
          <p:cNvPr id="7" name="Graphic 6" descr="Document">
            <a:extLst>
              <a:ext uri="{FF2B5EF4-FFF2-40B4-BE49-F238E27FC236}">
                <a16:creationId xmlns:a16="http://schemas.microsoft.com/office/drawing/2014/main" id="{BAEF3698-7031-4A75-A1E1-9FE83307B8F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38282" y="2743212"/>
            <a:ext cx="1371579" cy="1371579"/>
          </a:xfrm>
          <a:prstGeom prst="rect">
            <a:avLst/>
          </a:prstGeom>
        </p:spPr>
      </p:pic>
    </p:spTree>
    <p:extLst>
      <p:ext uri="{BB962C8B-B14F-4D97-AF65-F5344CB8AC3E}">
        <p14:creationId xmlns:p14="http://schemas.microsoft.com/office/powerpoint/2010/main" val="389650042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6BAA76-D936-4850-AD1A-EE638CE4D251}"/>
              </a:ext>
            </a:extLst>
          </p:cNvPr>
          <p:cNvSpPr>
            <a:spLocks noGrp="1"/>
          </p:cNvSpPr>
          <p:nvPr>
            <p:ph type="title"/>
          </p:nvPr>
        </p:nvSpPr>
        <p:spPr>
          <a:xfrm>
            <a:off x="674320" y="914439"/>
            <a:ext cx="3657544" cy="2887535"/>
          </a:xfrm>
        </p:spPr>
        <p:txBody>
          <a:bodyPr vert="horz" wrap="square" lIns="91438" tIns="45719" rIns="91438" bIns="45719" rtlCol="0" anchor="b">
            <a:normAutofit/>
          </a:bodyPr>
          <a:lstStyle/>
          <a:p>
            <a:pPr algn="ctr"/>
            <a:r>
              <a:rPr lang="en-US" sz="3700" dirty="0"/>
              <a:t>Using One Power Query Table in Multiple Power BI Reports</a:t>
            </a:r>
          </a:p>
        </p:txBody>
      </p:sp>
      <p:pic>
        <p:nvPicPr>
          <p:cNvPr id="5" name="Content Placeholder 4" descr="A screenshot of a cell phone&#10;&#10;Description generated with very high confidence">
            <a:extLst>
              <a:ext uri="{FF2B5EF4-FFF2-40B4-BE49-F238E27FC236}">
                <a16:creationId xmlns:a16="http://schemas.microsoft.com/office/drawing/2014/main" id="{5050C0F4-188B-415C-8477-4BC1B3D95F3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153838" y="1032771"/>
            <a:ext cx="6553444" cy="4800399"/>
          </a:xfrm>
          <a:prstGeom prst="rect">
            <a:avLst/>
          </a:prstGeom>
        </p:spPr>
      </p:pic>
    </p:spTree>
    <p:extLst>
      <p:ext uri="{BB962C8B-B14F-4D97-AF65-F5344CB8AC3E}">
        <p14:creationId xmlns:p14="http://schemas.microsoft.com/office/powerpoint/2010/main" val="177140201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5415" y="2043685"/>
            <a:ext cx="6105100" cy="2031024"/>
          </a:xfrm>
        </p:spPr>
        <p:txBody>
          <a:bodyPr vert="horz" wrap="square" lIns="91438" tIns="45719" rIns="91438" bIns="45719" rtlCol="0" anchor="b">
            <a:normAutofit/>
          </a:bodyPr>
          <a:lstStyle/>
          <a:p>
            <a:pPr algn="ctr"/>
            <a:r>
              <a:rPr lang="en-US" kern="1200">
                <a:solidFill>
                  <a:schemeClr val="tx1"/>
                </a:solidFill>
                <a:latin typeface="+mj-lt"/>
                <a:ea typeface="+mj-ea"/>
                <a:cs typeface="+mj-cs"/>
              </a:rPr>
              <a:t>What is Dataflow?</a:t>
            </a:r>
          </a:p>
        </p:txBody>
      </p:sp>
    </p:spTree>
    <p:extLst>
      <p:ext uri="{BB962C8B-B14F-4D97-AF65-F5344CB8AC3E}">
        <p14:creationId xmlns:p14="http://schemas.microsoft.com/office/powerpoint/2010/main" val="364775132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6159" y="466624"/>
            <a:ext cx="11139684" cy="930432"/>
          </a:xfrm>
        </p:spPr>
        <p:txBody>
          <a:bodyPr vert="horz" wrap="square" lIns="91438" tIns="45719" rIns="91438" bIns="45719" rtlCol="0" anchor="b">
            <a:normAutofit/>
          </a:bodyPr>
          <a:lstStyle/>
          <a:p>
            <a:pPr algn="ctr"/>
            <a:r>
              <a:rPr lang="en-US" sz="5399"/>
              <a:t>What is Dataflow?</a:t>
            </a:r>
          </a:p>
        </p:txBody>
      </p:sp>
      <p:sp>
        <p:nvSpPr>
          <p:cNvPr id="3" name="Content Placeholder 2"/>
          <p:cNvSpPr>
            <a:spLocks noGrp="1"/>
          </p:cNvSpPr>
          <p:nvPr>
            <p:ph idx="1"/>
          </p:nvPr>
        </p:nvSpPr>
        <p:spPr>
          <a:xfrm>
            <a:off x="729497" y="1525668"/>
            <a:ext cx="10936345" cy="1124391"/>
          </a:xfrm>
        </p:spPr>
        <p:txBody>
          <a:bodyPr vert="horz" wrap="square" lIns="91438" tIns="45719" rIns="91438" bIns="45719" rtlCol="0" anchor="t">
            <a:normAutofit/>
          </a:bodyPr>
          <a:lstStyle/>
          <a:p>
            <a:pPr algn="ctr"/>
            <a:r>
              <a:rPr lang="en-US" sz="1905" dirty="0">
                <a:solidFill>
                  <a:schemeClr val="tx1"/>
                </a:solidFill>
              </a:rPr>
              <a:t>Dataflow is a </a:t>
            </a:r>
            <a:r>
              <a:rPr lang="en-US" sz="1905" b="1" dirty="0">
                <a:solidFill>
                  <a:schemeClr val="tx1"/>
                </a:solidFill>
              </a:rPr>
              <a:t>Power Query</a:t>
            </a:r>
            <a:r>
              <a:rPr lang="en-US" sz="1905" dirty="0">
                <a:solidFill>
                  <a:schemeClr val="tx1"/>
                </a:solidFill>
              </a:rPr>
              <a:t> process that runs in the </a:t>
            </a:r>
            <a:r>
              <a:rPr lang="en-US" sz="1905" b="1" dirty="0">
                <a:solidFill>
                  <a:schemeClr val="tx1"/>
                </a:solidFill>
              </a:rPr>
              <a:t>cloud</a:t>
            </a:r>
            <a:r>
              <a:rPr lang="en-US" sz="1905" dirty="0">
                <a:solidFill>
                  <a:schemeClr val="tx1"/>
                </a:solidFill>
              </a:rPr>
              <a:t> </a:t>
            </a:r>
            <a:r>
              <a:rPr lang="en-US" sz="1905" b="1" dirty="0">
                <a:solidFill>
                  <a:srgbClr val="FF0000"/>
                </a:solidFill>
              </a:rPr>
              <a:t>independently</a:t>
            </a:r>
            <a:r>
              <a:rPr lang="en-US" sz="1905" dirty="0">
                <a:solidFill>
                  <a:schemeClr val="tx1"/>
                </a:solidFill>
              </a:rPr>
              <a:t> from any Power BI reports.</a:t>
            </a:r>
          </a:p>
        </p:txBody>
      </p:sp>
      <p:pic>
        <p:nvPicPr>
          <p:cNvPr id="8" name="Picture 7" descr="A screenshot of a cell phone&#10;&#10;Description generated with high confidence">
            <a:extLst>
              <a:ext uri="{FF2B5EF4-FFF2-40B4-BE49-F238E27FC236}">
                <a16:creationId xmlns:a16="http://schemas.microsoft.com/office/drawing/2014/main" id="{66657146-682D-40E0-A9B9-01DEAD8554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07792" y="1959940"/>
            <a:ext cx="7176417" cy="4431437"/>
          </a:xfrm>
          <a:prstGeom prst="rect">
            <a:avLst/>
          </a:prstGeom>
        </p:spPr>
      </p:pic>
    </p:spTree>
    <p:extLst>
      <p:ext uri="{BB962C8B-B14F-4D97-AF65-F5344CB8AC3E}">
        <p14:creationId xmlns:p14="http://schemas.microsoft.com/office/powerpoint/2010/main" val="84593500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346558-A710-412C-9020-0859580D8D4C}"/>
              </a:ext>
            </a:extLst>
          </p:cNvPr>
          <p:cNvSpPr>
            <a:spLocks noGrp="1"/>
          </p:cNvSpPr>
          <p:nvPr>
            <p:ph type="title"/>
          </p:nvPr>
        </p:nvSpPr>
        <p:spPr>
          <a:xfrm>
            <a:off x="526159" y="466624"/>
            <a:ext cx="11139684" cy="930432"/>
          </a:xfrm>
        </p:spPr>
        <p:txBody>
          <a:bodyPr vert="horz" wrap="square" lIns="91438" tIns="45719" rIns="91438" bIns="45719" rtlCol="0" anchor="b">
            <a:normAutofit/>
          </a:bodyPr>
          <a:lstStyle/>
          <a:p>
            <a:pPr algn="ctr"/>
            <a:r>
              <a:rPr lang="en-US" sz="5399" dirty="0"/>
              <a:t>Where the Output Stored?</a:t>
            </a:r>
          </a:p>
        </p:txBody>
      </p:sp>
      <p:sp>
        <p:nvSpPr>
          <p:cNvPr id="3" name="Content Placeholder 2">
            <a:extLst>
              <a:ext uri="{FF2B5EF4-FFF2-40B4-BE49-F238E27FC236}">
                <a16:creationId xmlns:a16="http://schemas.microsoft.com/office/drawing/2014/main" id="{5BAD6B89-819D-4847-8E43-02D53241BA69}"/>
              </a:ext>
            </a:extLst>
          </p:cNvPr>
          <p:cNvSpPr>
            <a:spLocks noGrp="1"/>
          </p:cNvSpPr>
          <p:nvPr>
            <p:ph idx="1"/>
          </p:nvPr>
        </p:nvSpPr>
        <p:spPr>
          <a:xfrm>
            <a:off x="1524071" y="1525668"/>
            <a:ext cx="9143860" cy="419995"/>
          </a:xfrm>
        </p:spPr>
        <p:txBody>
          <a:bodyPr vert="horz" wrap="square" lIns="91438" tIns="45719" rIns="91438" bIns="45719" rtlCol="0" anchor="t">
            <a:normAutofit/>
          </a:bodyPr>
          <a:lstStyle/>
          <a:p>
            <a:pPr algn="ctr"/>
            <a:r>
              <a:rPr lang="en-US" sz="2000">
                <a:solidFill>
                  <a:srgbClr val="5AC6D6"/>
                </a:solidFill>
              </a:rPr>
              <a:t>Dataflow stores the data in the Azure Data Lake storage.</a:t>
            </a:r>
          </a:p>
        </p:txBody>
      </p:sp>
      <p:pic>
        <p:nvPicPr>
          <p:cNvPr id="5" name="Picture 4" descr="A close up of a sign&#10;&#10;Description generated with very high confidence">
            <a:extLst>
              <a:ext uri="{FF2B5EF4-FFF2-40B4-BE49-F238E27FC236}">
                <a16:creationId xmlns:a16="http://schemas.microsoft.com/office/drawing/2014/main" id="{E48155F7-0ED2-47EE-B9BF-8ABDF76D4F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49013" y="2509926"/>
            <a:ext cx="5438878" cy="3997576"/>
          </a:xfrm>
          <a:prstGeom prst="rect">
            <a:avLst/>
          </a:prstGeom>
        </p:spPr>
      </p:pic>
    </p:spTree>
    <p:extLst>
      <p:ext uri="{BB962C8B-B14F-4D97-AF65-F5344CB8AC3E}">
        <p14:creationId xmlns:p14="http://schemas.microsoft.com/office/powerpoint/2010/main" val="39619716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F271669B-D9A9-4C9C-A20D-841FBB97DC55}"/>
              </a:ext>
            </a:extLst>
          </p:cNvPr>
          <p:cNvGrpSpPr/>
          <p:nvPr/>
        </p:nvGrpSpPr>
        <p:grpSpPr>
          <a:xfrm>
            <a:off x="2234997" y="1509931"/>
            <a:ext cx="6992131" cy="4446241"/>
            <a:chOff x="2234449" y="1509658"/>
            <a:chExt cx="6993123" cy="4446871"/>
          </a:xfrm>
        </p:grpSpPr>
        <p:grpSp>
          <p:nvGrpSpPr>
            <p:cNvPr id="293" name="Group 292"/>
            <p:cNvGrpSpPr/>
            <p:nvPr/>
          </p:nvGrpSpPr>
          <p:grpSpPr>
            <a:xfrm>
              <a:off x="2234449" y="1509658"/>
              <a:ext cx="6993123" cy="4446871"/>
              <a:chOff x="2663052" y="416047"/>
              <a:chExt cx="7110374" cy="4967013"/>
            </a:xfrm>
          </p:grpSpPr>
          <p:sp>
            <p:nvSpPr>
              <p:cNvPr id="295" name="Freeform: Shape 294"/>
              <p:cNvSpPr/>
              <p:nvPr/>
            </p:nvSpPr>
            <p:spPr bwMode="auto">
              <a:xfrm>
                <a:off x="2663052" y="416047"/>
                <a:ext cx="7110374" cy="4967013"/>
              </a:xfrm>
              <a:custGeom>
                <a:avLst/>
                <a:gdLst>
                  <a:gd name="connsiteX0" fmla="*/ 3554184 w 7110373"/>
                  <a:gd name="connsiteY0" fmla="*/ 0 h 4967012"/>
                  <a:gd name="connsiteX1" fmla="*/ 5388931 w 7110373"/>
                  <a:gd name="connsiteY1" fmla="*/ 1091995 h 4967012"/>
                  <a:gd name="connsiteX2" fmla="*/ 5410832 w 7110373"/>
                  <a:gd name="connsiteY2" fmla="*/ 1137459 h 4967012"/>
                  <a:gd name="connsiteX3" fmla="*/ 5579544 w 7110373"/>
                  <a:gd name="connsiteY3" fmla="*/ 1163207 h 4967012"/>
                  <a:gd name="connsiteX4" fmla="*/ 7110373 w 7110373"/>
                  <a:gd name="connsiteY4" fmla="*/ 3041470 h 4967012"/>
                  <a:gd name="connsiteX5" fmla="*/ 5193158 w 7110373"/>
                  <a:gd name="connsiteY5" fmla="*/ 4958684 h 4967012"/>
                  <a:gd name="connsiteX6" fmla="*/ 5160895 w 7110373"/>
                  <a:gd name="connsiteY6" fmla="*/ 4956852 h 4967012"/>
                  <a:gd name="connsiteX7" fmla="*/ 5160895 w 7110373"/>
                  <a:gd name="connsiteY7" fmla="*/ 4967012 h 4967012"/>
                  <a:gd name="connsiteX8" fmla="*/ 1687215 w 7110373"/>
                  <a:gd name="connsiteY8" fmla="*/ 4967012 h 4967012"/>
                  <a:gd name="connsiteX9" fmla="*/ 1687215 w 7110373"/>
                  <a:gd name="connsiteY9" fmla="*/ 4956011 h 4967012"/>
                  <a:gd name="connsiteX10" fmla="*/ 1610252 w 7110373"/>
                  <a:gd name="connsiteY10" fmla="*/ 4958685 h 4967012"/>
                  <a:gd name="connsiteX11" fmla="*/ 0 w 7110373"/>
                  <a:gd name="connsiteY11" fmla="*/ 3348433 h 4967012"/>
                  <a:gd name="connsiteX12" fmla="*/ 1445613 w 7110373"/>
                  <a:gd name="connsiteY12" fmla="*/ 1746495 h 4967012"/>
                  <a:gd name="connsiteX13" fmla="*/ 1498120 w 7110373"/>
                  <a:gd name="connsiteY13" fmla="*/ 1743843 h 4967012"/>
                  <a:gd name="connsiteX14" fmla="*/ 1509990 w 7110373"/>
                  <a:gd name="connsiteY14" fmla="*/ 1666066 h 4967012"/>
                  <a:gd name="connsiteX15" fmla="*/ 3554184 w 7110373"/>
                  <a:gd name="connsiteY15" fmla="*/ 0 h 4967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110373" h="4967012">
                    <a:moveTo>
                      <a:pt x="3554184" y="0"/>
                    </a:moveTo>
                    <a:cubicBezTo>
                      <a:pt x="4346452" y="0"/>
                      <a:pt x="5035590" y="441554"/>
                      <a:pt x="5388931" y="1091995"/>
                    </a:cubicBezTo>
                    <a:lnTo>
                      <a:pt x="5410832" y="1137459"/>
                    </a:lnTo>
                    <a:lnTo>
                      <a:pt x="5579544" y="1163207"/>
                    </a:lnTo>
                    <a:cubicBezTo>
                      <a:pt x="6453187" y="1341980"/>
                      <a:pt x="7110373" y="2114978"/>
                      <a:pt x="7110373" y="3041470"/>
                    </a:cubicBezTo>
                    <a:cubicBezTo>
                      <a:pt x="7110373" y="4100318"/>
                      <a:pt x="6252007" y="4958684"/>
                      <a:pt x="5193158" y="4958684"/>
                    </a:cubicBezTo>
                    <a:lnTo>
                      <a:pt x="5160895" y="4956852"/>
                    </a:lnTo>
                    <a:lnTo>
                      <a:pt x="5160895" y="4967012"/>
                    </a:lnTo>
                    <a:lnTo>
                      <a:pt x="1687215" y="4967012"/>
                    </a:lnTo>
                    <a:lnTo>
                      <a:pt x="1687215" y="4956011"/>
                    </a:lnTo>
                    <a:lnTo>
                      <a:pt x="1610252" y="4958685"/>
                    </a:lnTo>
                    <a:cubicBezTo>
                      <a:pt x="720934" y="4958685"/>
                      <a:pt x="0" y="4237751"/>
                      <a:pt x="0" y="3348433"/>
                    </a:cubicBezTo>
                    <a:cubicBezTo>
                      <a:pt x="0" y="2514698"/>
                      <a:pt x="633634" y="1828956"/>
                      <a:pt x="1445613" y="1746495"/>
                    </a:cubicBezTo>
                    <a:lnTo>
                      <a:pt x="1498120" y="1743843"/>
                    </a:lnTo>
                    <a:lnTo>
                      <a:pt x="1509990" y="1666066"/>
                    </a:lnTo>
                    <a:cubicBezTo>
                      <a:pt x="1704556" y="715244"/>
                      <a:pt x="2545843" y="0"/>
                      <a:pt x="3554184" y="0"/>
                    </a:cubicBezTo>
                    <a:close/>
                  </a:path>
                </a:pathLst>
              </a:custGeom>
              <a:solidFill>
                <a:srgbClr val="FFFFFF"/>
              </a:solidFill>
              <a:ln w="12700" cap="flat" cmpd="sng" algn="ctr">
                <a:solidFill>
                  <a:srgbClr val="353535"/>
                </a:solidFill>
                <a:prstDash val="dash"/>
                <a:headEnd type="none" w="med" len="med"/>
                <a:tailEnd type="none" w="med" len="med"/>
              </a:ln>
              <a:effectLst/>
            </p:spPr>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371" b="1" i="0" u="none" strike="noStrike" kern="0" cap="none" spc="49" normalizeH="0" baseline="0" noProof="0">
                  <a:ln>
                    <a:noFill/>
                  </a:ln>
                  <a:gradFill>
                    <a:gsLst>
                      <a:gs pos="24779">
                        <a:srgbClr val="505050"/>
                      </a:gs>
                      <a:gs pos="100000">
                        <a:srgbClr val="505050"/>
                      </a:gs>
                    </a:gsLst>
                    <a:lin ang="5400000" scaled="1"/>
                  </a:gradFill>
                  <a:effectLst/>
                  <a:uLnTx/>
                  <a:uFillTx/>
                  <a:latin typeface="Segoe UI"/>
                  <a:ea typeface="+mn-ea"/>
                  <a:cs typeface="Segoe UI Semibold" panose="020B0702040204020203" pitchFamily="34" charset="0"/>
                </a:endParaRPr>
              </a:p>
            </p:txBody>
          </p:sp>
          <p:sp>
            <p:nvSpPr>
              <p:cNvPr id="296" name="Freeform 21"/>
              <p:cNvSpPr>
                <a:spLocks/>
              </p:cNvSpPr>
              <p:nvPr/>
            </p:nvSpPr>
            <p:spPr bwMode="auto">
              <a:xfrm>
                <a:off x="3040321" y="710806"/>
                <a:ext cx="6402721" cy="4289587"/>
              </a:xfrm>
              <a:custGeom>
                <a:avLst/>
                <a:gdLst>
                  <a:gd name="T0" fmla="*/ 181 w 776"/>
                  <a:gd name="T1" fmla="*/ 207 h 518"/>
                  <a:gd name="T2" fmla="*/ 388 w 776"/>
                  <a:gd name="T3" fmla="*/ 0 h 518"/>
                  <a:gd name="T4" fmla="*/ 580 w 776"/>
                  <a:gd name="T5" fmla="*/ 130 h 518"/>
                  <a:gd name="T6" fmla="*/ 582 w 776"/>
                  <a:gd name="T7" fmla="*/ 130 h 518"/>
                  <a:gd name="T8" fmla="*/ 776 w 776"/>
                  <a:gd name="T9" fmla="*/ 324 h 518"/>
                  <a:gd name="T10" fmla="*/ 582 w 776"/>
                  <a:gd name="T11" fmla="*/ 518 h 518"/>
                  <a:gd name="T12" fmla="*/ 155 w 776"/>
                  <a:gd name="T13" fmla="*/ 518 h 518"/>
                  <a:gd name="T14" fmla="*/ 0 w 776"/>
                  <a:gd name="T15" fmla="*/ 362 h 518"/>
                  <a:gd name="T16" fmla="*/ 155 w 776"/>
                  <a:gd name="T17" fmla="*/ 207 h 518"/>
                  <a:gd name="T18" fmla="*/ 181 w 776"/>
                  <a:gd name="T19" fmla="*/ 209 h 518"/>
                  <a:gd name="T20" fmla="*/ 181 w 776"/>
                  <a:gd name="T21" fmla="*/ 207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6" h="518">
                    <a:moveTo>
                      <a:pt x="181" y="207"/>
                    </a:moveTo>
                    <a:cubicBezTo>
                      <a:pt x="181" y="93"/>
                      <a:pt x="274" y="0"/>
                      <a:pt x="388" y="0"/>
                    </a:cubicBezTo>
                    <a:cubicBezTo>
                      <a:pt x="475" y="0"/>
                      <a:pt x="549" y="54"/>
                      <a:pt x="580" y="130"/>
                    </a:cubicBezTo>
                    <a:cubicBezTo>
                      <a:pt x="582" y="130"/>
                      <a:pt x="582" y="130"/>
                      <a:pt x="582" y="130"/>
                    </a:cubicBezTo>
                    <a:cubicBezTo>
                      <a:pt x="689" y="130"/>
                      <a:pt x="776" y="217"/>
                      <a:pt x="776" y="324"/>
                    </a:cubicBezTo>
                    <a:cubicBezTo>
                      <a:pt x="776" y="431"/>
                      <a:pt x="689" y="518"/>
                      <a:pt x="582" y="518"/>
                    </a:cubicBezTo>
                    <a:cubicBezTo>
                      <a:pt x="155" y="518"/>
                      <a:pt x="155" y="518"/>
                      <a:pt x="155" y="518"/>
                    </a:cubicBezTo>
                    <a:cubicBezTo>
                      <a:pt x="69" y="518"/>
                      <a:pt x="0" y="448"/>
                      <a:pt x="0" y="362"/>
                    </a:cubicBezTo>
                    <a:cubicBezTo>
                      <a:pt x="0" y="277"/>
                      <a:pt x="69" y="207"/>
                      <a:pt x="155" y="207"/>
                    </a:cubicBezTo>
                    <a:cubicBezTo>
                      <a:pt x="164" y="207"/>
                      <a:pt x="173" y="208"/>
                      <a:pt x="181" y="209"/>
                    </a:cubicBezTo>
                    <a:lnTo>
                      <a:pt x="181" y="207"/>
                    </a:lnTo>
                    <a:close/>
                  </a:path>
                </a:pathLst>
              </a:custGeom>
              <a:solidFill>
                <a:srgbClr val="FFFFFF"/>
              </a:solidFill>
              <a:ln w="25400" cap="flat">
                <a:solidFill>
                  <a:schemeClr val="tx1"/>
                </a:solidFill>
                <a:prstDash val="solid"/>
                <a:miter lim="800000"/>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97" name="Rectangle 296"/>
              <p:cNvSpPr/>
              <p:nvPr/>
            </p:nvSpPr>
            <p:spPr bwMode="auto">
              <a:xfrm>
                <a:off x="5243109" y="3012072"/>
                <a:ext cx="2179661" cy="572332"/>
              </a:xfrm>
              <a:prstGeom prst="rect">
                <a:avLst/>
              </a:prstGeom>
              <a:solidFill>
                <a:srgbClr val="FFFFFF"/>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r>
                  <a:rPr kumimoji="0" lang="en-US" sz="3920" b="0" i="0" u="none" strike="noStrike" kern="0" cap="none" spc="0" normalizeH="0" baseline="0" noProof="0">
                    <a:ln>
                      <a:noFill/>
                    </a:ln>
                    <a:gradFill>
                      <a:gsLst>
                        <a:gs pos="5439">
                          <a:srgbClr val="0078D7"/>
                        </a:gs>
                        <a:gs pos="100000">
                          <a:srgbClr val="0078D7"/>
                        </a:gs>
                      </a:gsLst>
                      <a:lin ang="5400000" scaled="0"/>
                    </a:gradFill>
                    <a:effectLst/>
                    <a:uLnTx/>
                    <a:uFillTx/>
                    <a:latin typeface="Segoe UI Semibold" panose="020B0702040204020203" pitchFamily="34" charset="0"/>
                    <a:ea typeface="+mn-ea"/>
                    <a:cs typeface="Segoe UI Semibold" panose="020B0702040204020203" pitchFamily="34" charset="0"/>
                  </a:rPr>
                  <a:t>Power BI</a:t>
                </a:r>
              </a:p>
            </p:txBody>
          </p:sp>
        </p:grpSp>
        <p:grpSp>
          <p:nvGrpSpPr>
            <p:cNvPr id="100" name="Group 18"/>
            <p:cNvGrpSpPr>
              <a:grpSpLocks noChangeAspect="1"/>
            </p:cNvGrpSpPr>
            <p:nvPr/>
          </p:nvGrpSpPr>
          <p:grpSpPr bwMode="auto">
            <a:xfrm>
              <a:off x="4653268" y="3616157"/>
              <a:ext cx="209796" cy="148143"/>
              <a:chOff x="3764" y="2078"/>
              <a:chExt cx="262" cy="185"/>
            </a:xfrm>
          </p:grpSpPr>
          <p:sp>
            <p:nvSpPr>
              <p:cNvPr id="102" name="Line 20"/>
              <p:cNvSpPr>
                <a:spLocks noChangeShapeType="1"/>
              </p:cNvSpPr>
              <p:nvPr/>
            </p:nvSpPr>
            <p:spPr bwMode="auto">
              <a:xfrm>
                <a:off x="3764" y="2236"/>
                <a:ext cx="0" cy="0"/>
              </a:xfrm>
              <a:prstGeom prst="line">
                <a:avLst/>
              </a:prstGeom>
              <a:noFill/>
              <a:ln w="12700" cap="flat">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10" name="Freeform 23"/>
              <p:cNvSpPr>
                <a:spLocks/>
              </p:cNvSpPr>
              <p:nvPr/>
            </p:nvSpPr>
            <p:spPr bwMode="auto">
              <a:xfrm>
                <a:off x="3797" y="2078"/>
                <a:ext cx="28" cy="38"/>
              </a:xfrm>
              <a:custGeom>
                <a:avLst/>
                <a:gdLst>
                  <a:gd name="T0" fmla="*/ 0 w 13"/>
                  <a:gd name="T1" fmla="*/ 18 h 18"/>
                  <a:gd name="T2" fmla="*/ 6 w 13"/>
                  <a:gd name="T3" fmla="*/ 0 h 18"/>
                  <a:gd name="T4" fmla="*/ 7 w 13"/>
                  <a:gd name="T5" fmla="*/ 0 h 18"/>
                  <a:gd name="T6" fmla="*/ 13 w 13"/>
                  <a:gd name="T7" fmla="*/ 18 h 18"/>
                  <a:gd name="T8" fmla="*/ 0 w 13"/>
                  <a:gd name="T9" fmla="*/ 18 h 18"/>
                  <a:gd name="T10" fmla="*/ 0 w 13"/>
                  <a:gd name="T11" fmla="*/ 18 h 18"/>
                </a:gdLst>
                <a:ahLst/>
                <a:cxnLst>
                  <a:cxn ang="0">
                    <a:pos x="T0" y="T1"/>
                  </a:cxn>
                  <a:cxn ang="0">
                    <a:pos x="T2" y="T3"/>
                  </a:cxn>
                  <a:cxn ang="0">
                    <a:pos x="T4" y="T5"/>
                  </a:cxn>
                  <a:cxn ang="0">
                    <a:pos x="T6" y="T7"/>
                  </a:cxn>
                  <a:cxn ang="0">
                    <a:pos x="T8" y="T9"/>
                  </a:cxn>
                  <a:cxn ang="0">
                    <a:pos x="T10" y="T11"/>
                  </a:cxn>
                </a:cxnLst>
                <a:rect l="0" t="0" r="r" b="b"/>
                <a:pathLst>
                  <a:path w="13" h="18">
                    <a:moveTo>
                      <a:pt x="0" y="18"/>
                    </a:moveTo>
                    <a:cubicBezTo>
                      <a:pt x="6" y="0"/>
                      <a:pt x="6" y="0"/>
                      <a:pt x="6" y="0"/>
                    </a:cubicBezTo>
                    <a:cubicBezTo>
                      <a:pt x="7" y="0"/>
                      <a:pt x="7" y="0"/>
                      <a:pt x="7" y="0"/>
                    </a:cubicBezTo>
                    <a:cubicBezTo>
                      <a:pt x="13" y="18"/>
                      <a:pt x="13" y="18"/>
                      <a:pt x="13" y="18"/>
                    </a:cubicBezTo>
                    <a:cubicBezTo>
                      <a:pt x="0" y="18"/>
                      <a:pt x="0" y="18"/>
                      <a:pt x="0" y="18"/>
                    </a:cubicBezTo>
                    <a:cubicBezTo>
                      <a:pt x="0" y="18"/>
                      <a:pt x="0" y="18"/>
                      <a:pt x="0" y="18"/>
                    </a:cubicBezTo>
                    <a:close/>
                  </a:path>
                </a:pathLst>
              </a:custGeom>
              <a:solidFill>
                <a:srgbClr val="FFFFFF"/>
              </a:solidFill>
              <a:ln w="12700" cap="flat">
                <a:noFill/>
                <a:prstDash val="solid"/>
                <a:miter lim="800000"/>
                <a:headEnd/>
                <a:tailEnd/>
              </a:ln>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16" name="Freeform 25"/>
              <p:cNvSpPr>
                <a:spLocks/>
              </p:cNvSpPr>
              <p:nvPr/>
            </p:nvSpPr>
            <p:spPr bwMode="auto">
              <a:xfrm>
                <a:off x="4016" y="2234"/>
                <a:ext cx="10" cy="12"/>
              </a:xfrm>
              <a:custGeom>
                <a:avLst/>
                <a:gdLst>
                  <a:gd name="T0" fmla="*/ 5 w 5"/>
                  <a:gd name="T1" fmla="*/ 0 h 6"/>
                  <a:gd name="T2" fmla="*/ 1 w 5"/>
                  <a:gd name="T3" fmla="*/ 6 h 6"/>
                  <a:gd name="T4" fmla="*/ 0 w 5"/>
                  <a:gd name="T5" fmla="*/ 0 h 6"/>
                  <a:gd name="T6" fmla="*/ 5 w 5"/>
                  <a:gd name="T7" fmla="*/ 0 h 6"/>
                </a:gdLst>
                <a:ahLst/>
                <a:cxnLst>
                  <a:cxn ang="0">
                    <a:pos x="T0" y="T1"/>
                  </a:cxn>
                  <a:cxn ang="0">
                    <a:pos x="T2" y="T3"/>
                  </a:cxn>
                  <a:cxn ang="0">
                    <a:pos x="T4" y="T5"/>
                  </a:cxn>
                  <a:cxn ang="0">
                    <a:pos x="T6" y="T7"/>
                  </a:cxn>
                </a:cxnLst>
                <a:rect l="0" t="0" r="r" b="b"/>
                <a:pathLst>
                  <a:path w="5" h="6">
                    <a:moveTo>
                      <a:pt x="5" y="0"/>
                    </a:moveTo>
                    <a:cubicBezTo>
                      <a:pt x="4" y="3"/>
                      <a:pt x="3" y="4"/>
                      <a:pt x="1" y="6"/>
                    </a:cubicBezTo>
                    <a:cubicBezTo>
                      <a:pt x="1" y="4"/>
                      <a:pt x="1" y="3"/>
                      <a:pt x="0" y="0"/>
                    </a:cubicBezTo>
                    <a:cubicBezTo>
                      <a:pt x="1" y="0"/>
                      <a:pt x="4" y="0"/>
                      <a:pt x="5" y="0"/>
                    </a:cubicBezTo>
                    <a:close/>
                  </a:path>
                </a:pathLst>
              </a:custGeom>
              <a:solidFill>
                <a:srgbClr val="FFFFFF"/>
              </a:solidFill>
              <a:ln w="12700" cap="flat">
                <a:noFill/>
                <a:prstDash val="solid"/>
                <a:miter lim="800000"/>
                <a:headEnd/>
                <a:tailEnd/>
              </a:ln>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22" name="Freeform 26"/>
              <p:cNvSpPr>
                <a:spLocks/>
              </p:cNvSpPr>
              <p:nvPr/>
            </p:nvSpPr>
            <p:spPr bwMode="auto">
              <a:xfrm>
                <a:off x="3986" y="2240"/>
                <a:ext cx="17" cy="23"/>
              </a:xfrm>
              <a:custGeom>
                <a:avLst/>
                <a:gdLst>
                  <a:gd name="T0" fmla="*/ 6 w 8"/>
                  <a:gd name="T1" fmla="*/ 0 h 11"/>
                  <a:gd name="T2" fmla="*/ 8 w 8"/>
                  <a:gd name="T3" fmla="*/ 10 h 11"/>
                  <a:gd name="T4" fmla="*/ 3 w 8"/>
                  <a:gd name="T5" fmla="*/ 11 h 11"/>
                  <a:gd name="T6" fmla="*/ 0 w 8"/>
                  <a:gd name="T7" fmla="*/ 8 h 11"/>
                  <a:gd name="T8" fmla="*/ 6 w 8"/>
                  <a:gd name="T9" fmla="*/ 0 h 11"/>
                </a:gdLst>
                <a:ahLst/>
                <a:cxnLst>
                  <a:cxn ang="0">
                    <a:pos x="T0" y="T1"/>
                  </a:cxn>
                  <a:cxn ang="0">
                    <a:pos x="T2" y="T3"/>
                  </a:cxn>
                  <a:cxn ang="0">
                    <a:pos x="T4" y="T5"/>
                  </a:cxn>
                  <a:cxn ang="0">
                    <a:pos x="T6" y="T7"/>
                  </a:cxn>
                  <a:cxn ang="0">
                    <a:pos x="T8" y="T9"/>
                  </a:cxn>
                </a:cxnLst>
                <a:rect l="0" t="0" r="r" b="b"/>
                <a:pathLst>
                  <a:path w="8" h="11">
                    <a:moveTo>
                      <a:pt x="6" y="0"/>
                    </a:moveTo>
                    <a:cubicBezTo>
                      <a:pt x="6" y="4"/>
                      <a:pt x="7" y="7"/>
                      <a:pt x="8" y="10"/>
                    </a:cubicBezTo>
                    <a:cubicBezTo>
                      <a:pt x="6" y="10"/>
                      <a:pt x="5" y="11"/>
                      <a:pt x="3" y="11"/>
                    </a:cubicBezTo>
                    <a:cubicBezTo>
                      <a:pt x="0" y="11"/>
                      <a:pt x="0" y="9"/>
                      <a:pt x="0" y="8"/>
                    </a:cubicBezTo>
                    <a:cubicBezTo>
                      <a:pt x="0" y="5"/>
                      <a:pt x="3" y="2"/>
                      <a:pt x="6" y="0"/>
                    </a:cubicBezTo>
                    <a:close/>
                  </a:path>
                </a:pathLst>
              </a:custGeom>
              <a:solidFill>
                <a:srgbClr val="FFFFFF"/>
              </a:solidFill>
              <a:ln w="12700" cap="flat">
                <a:noFill/>
                <a:prstDash val="solid"/>
                <a:miter lim="800000"/>
                <a:headEnd/>
                <a:tailEnd/>
              </a:ln>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sp>
          <p:nvSpPr>
            <p:cNvPr id="317" name="Line 20"/>
            <p:cNvSpPr>
              <a:spLocks noChangeShapeType="1"/>
            </p:cNvSpPr>
            <p:nvPr/>
          </p:nvSpPr>
          <p:spPr bwMode="auto">
            <a:xfrm>
              <a:off x="4623094" y="3140143"/>
              <a:ext cx="0" cy="0"/>
            </a:xfrm>
            <a:prstGeom prst="line">
              <a:avLst/>
            </a:prstGeom>
            <a:noFill/>
            <a:ln w="15875" cap="flat">
              <a:solidFill>
                <a:srgbClr val="8C8C8C"/>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grpSp>
      <p:grpSp>
        <p:nvGrpSpPr>
          <p:cNvPr id="7" name="Group 6"/>
          <p:cNvGrpSpPr/>
          <p:nvPr/>
        </p:nvGrpSpPr>
        <p:grpSpPr>
          <a:xfrm>
            <a:off x="258596" y="2765618"/>
            <a:ext cx="1455024" cy="3108458"/>
            <a:chOff x="829811" y="2566481"/>
            <a:chExt cx="1484410" cy="3171239"/>
          </a:xfrm>
        </p:grpSpPr>
        <p:grpSp>
          <p:nvGrpSpPr>
            <p:cNvPr id="325" name="Group 324"/>
            <p:cNvGrpSpPr/>
            <p:nvPr/>
          </p:nvGrpSpPr>
          <p:grpSpPr>
            <a:xfrm>
              <a:off x="1083416" y="2566481"/>
              <a:ext cx="977200" cy="977199"/>
              <a:chOff x="494202" y="2768884"/>
              <a:chExt cx="452488" cy="452488"/>
            </a:xfrm>
          </p:grpSpPr>
          <p:sp>
            <p:nvSpPr>
              <p:cNvPr id="357" name="Oval 356"/>
              <p:cNvSpPr/>
              <p:nvPr/>
            </p:nvSpPr>
            <p:spPr bwMode="auto">
              <a:xfrm>
                <a:off x="494202" y="2768884"/>
                <a:ext cx="452488" cy="452488"/>
              </a:xfrm>
              <a:prstGeom prst="ellipse">
                <a:avLst/>
              </a:prstGeom>
              <a:noFill/>
              <a:ln w="15875" cap="flat" cmpd="sng" algn="ctr">
                <a:solidFill>
                  <a:schemeClr val="bg2">
                    <a:lumMod val="90000"/>
                  </a:schemeClr>
                </a:solidFill>
                <a:prstDash val="solid"/>
                <a:headEnd type="none" w="med" len="med"/>
                <a:tailEnd type="none" w="med" len="med"/>
              </a:ln>
              <a:effec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358" name="Freeform 5"/>
              <p:cNvSpPr>
                <a:spLocks/>
              </p:cNvSpPr>
              <p:nvPr/>
            </p:nvSpPr>
            <p:spPr bwMode="auto">
              <a:xfrm>
                <a:off x="589436" y="2906815"/>
                <a:ext cx="262021" cy="176627"/>
              </a:xfrm>
              <a:custGeom>
                <a:avLst/>
                <a:gdLst>
                  <a:gd name="T0" fmla="*/ 39 w 170"/>
                  <a:gd name="T1" fmla="*/ 46 h 114"/>
                  <a:gd name="T2" fmla="*/ 85 w 170"/>
                  <a:gd name="T3" fmla="*/ 0 h 114"/>
                  <a:gd name="T4" fmla="*/ 127 w 170"/>
                  <a:gd name="T5" fmla="*/ 29 h 114"/>
                  <a:gd name="T6" fmla="*/ 128 w 170"/>
                  <a:gd name="T7" fmla="*/ 29 h 114"/>
                  <a:gd name="T8" fmla="*/ 170 w 170"/>
                  <a:gd name="T9" fmla="*/ 71 h 114"/>
                  <a:gd name="T10" fmla="*/ 128 w 170"/>
                  <a:gd name="T11" fmla="*/ 114 h 114"/>
                  <a:gd name="T12" fmla="*/ 34 w 170"/>
                  <a:gd name="T13" fmla="*/ 114 h 114"/>
                  <a:gd name="T14" fmla="*/ 0 w 170"/>
                  <a:gd name="T15" fmla="*/ 80 h 114"/>
                  <a:gd name="T16" fmla="*/ 34 w 170"/>
                  <a:gd name="T17" fmla="*/ 46 h 114"/>
                  <a:gd name="T18" fmla="*/ 39 w 170"/>
                  <a:gd name="T19" fmla="*/ 46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0" h="114">
                    <a:moveTo>
                      <a:pt x="39" y="46"/>
                    </a:moveTo>
                    <a:cubicBezTo>
                      <a:pt x="39" y="20"/>
                      <a:pt x="60" y="0"/>
                      <a:pt x="85" y="0"/>
                    </a:cubicBezTo>
                    <a:cubicBezTo>
                      <a:pt x="104" y="0"/>
                      <a:pt x="120" y="12"/>
                      <a:pt x="127" y="29"/>
                    </a:cubicBezTo>
                    <a:cubicBezTo>
                      <a:pt x="128" y="29"/>
                      <a:pt x="128" y="29"/>
                      <a:pt x="128" y="29"/>
                    </a:cubicBezTo>
                    <a:cubicBezTo>
                      <a:pt x="151" y="29"/>
                      <a:pt x="170" y="48"/>
                      <a:pt x="170" y="71"/>
                    </a:cubicBezTo>
                    <a:cubicBezTo>
                      <a:pt x="170" y="95"/>
                      <a:pt x="151" y="114"/>
                      <a:pt x="128" y="114"/>
                    </a:cubicBezTo>
                    <a:cubicBezTo>
                      <a:pt x="34" y="114"/>
                      <a:pt x="34" y="114"/>
                      <a:pt x="34" y="114"/>
                    </a:cubicBezTo>
                    <a:cubicBezTo>
                      <a:pt x="15" y="114"/>
                      <a:pt x="0" y="99"/>
                      <a:pt x="0" y="80"/>
                    </a:cubicBezTo>
                    <a:cubicBezTo>
                      <a:pt x="0" y="61"/>
                      <a:pt x="15" y="46"/>
                      <a:pt x="34" y="46"/>
                    </a:cubicBezTo>
                    <a:cubicBezTo>
                      <a:pt x="36" y="46"/>
                      <a:pt x="38" y="46"/>
                      <a:pt x="39" y="46"/>
                    </a:cubicBezTo>
                    <a:close/>
                  </a:path>
                </a:pathLst>
              </a:custGeom>
              <a:noFill/>
              <a:ln w="15875"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grpSp>
        <p:grpSp>
          <p:nvGrpSpPr>
            <p:cNvPr id="326" name="Group 325"/>
            <p:cNvGrpSpPr/>
            <p:nvPr/>
          </p:nvGrpSpPr>
          <p:grpSpPr>
            <a:xfrm>
              <a:off x="1083416" y="4090768"/>
              <a:ext cx="977200" cy="977199"/>
              <a:chOff x="494202" y="3794843"/>
              <a:chExt cx="452488" cy="452488"/>
            </a:xfrm>
          </p:grpSpPr>
          <p:sp>
            <p:nvSpPr>
              <p:cNvPr id="327" name="Oval 326"/>
              <p:cNvSpPr/>
              <p:nvPr/>
            </p:nvSpPr>
            <p:spPr bwMode="auto">
              <a:xfrm>
                <a:off x="494202" y="3794843"/>
                <a:ext cx="452488" cy="452488"/>
              </a:xfrm>
              <a:prstGeom prst="ellipse">
                <a:avLst/>
              </a:prstGeom>
              <a:noFill/>
              <a:ln w="15875" cap="flat" cmpd="sng" algn="ctr">
                <a:solidFill>
                  <a:schemeClr val="bg2">
                    <a:lumMod val="90000"/>
                  </a:schemeClr>
                </a:solidFill>
                <a:prstDash val="solid"/>
                <a:headEnd type="none" w="med" len="med"/>
                <a:tailEnd type="none" w="med" len="med"/>
              </a:ln>
              <a:effec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grpSp>
            <p:nvGrpSpPr>
              <p:cNvPr id="328" name="Group 327"/>
              <p:cNvGrpSpPr/>
              <p:nvPr/>
            </p:nvGrpSpPr>
            <p:grpSpPr>
              <a:xfrm>
                <a:off x="603393" y="3907903"/>
                <a:ext cx="234107" cy="226369"/>
                <a:chOff x="1071984" y="3981142"/>
                <a:chExt cx="234107" cy="226369"/>
              </a:xfrm>
            </p:grpSpPr>
            <p:sp>
              <p:nvSpPr>
                <p:cNvPr id="329" name="Rectangle 56"/>
                <p:cNvSpPr>
                  <a:spLocks noChangeArrowheads="1"/>
                </p:cNvSpPr>
                <p:nvPr/>
              </p:nvSpPr>
              <p:spPr bwMode="auto">
                <a:xfrm>
                  <a:off x="1149375" y="4002425"/>
                  <a:ext cx="104478" cy="205086"/>
                </a:xfrm>
                <a:prstGeom prst="rect">
                  <a:avLst/>
                </a:prstGeom>
                <a:noFill/>
                <a:ln w="15875" cap="flat">
                  <a:solidFill>
                    <a:schemeClr val="tx2"/>
                  </a:solidFill>
                  <a:prstDash val="solid"/>
                  <a:miter lim="800000"/>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30" name="Freeform 57"/>
                <p:cNvSpPr>
                  <a:spLocks/>
                </p:cNvSpPr>
                <p:nvPr/>
              </p:nvSpPr>
              <p:spPr bwMode="auto">
                <a:xfrm>
                  <a:off x="1071984" y="4054663"/>
                  <a:ext cx="58043" cy="152847"/>
                </a:xfrm>
                <a:custGeom>
                  <a:avLst/>
                  <a:gdLst>
                    <a:gd name="T0" fmla="*/ 60 w 60"/>
                    <a:gd name="T1" fmla="*/ 158 h 158"/>
                    <a:gd name="T2" fmla="*/ 0 w 60"/>
                    <a:gd name="T3" fmla="*/ 158 h 158"/>
                    <a:gd name="T4" fmla="*/ 0 w 60"/>
                    <a:gd name="T5" fmla="*/ 0 h 158"/>
                    <a:gd name="T6" fmla="*/ 60 w 60"/>
                    <a:gd name="T7" fmla="*/ 0 h 158"/>
                  </a:gdLst>
                  <a:ahLst/>
                  <a:cxnLst>
                    <a:cxn ang="0">
                      <a:pos x="T0" y="T1"/>
                    </a:cxn>
                    <a:cxn ang="0">
                      <a:pos x="T2" y="T3"/>
                    </a:cxn>
                    <a:cxn ang="0">
                      <a:pos x="T4" y="T5"/>
                    </a:cxn>
                    <a:cxn ang="0">
                      <a:pos x="T6" y="T7"/>
                    </a:cxn>
                  </a:cxnLst>
                  <a:rect l="0" t="0" r="r" b="b"/>
                  <a:pathLst>
                    <a:path w="60" h="158">
                      <a:moveTo>
                        <a:pt x="60" y="158"/>
                      </a:moveTo>
                      <a:lnTo>
                        <a:pt x="0" y="158"/>
                      </a:lnTo>
                      <a:lnTo>
                        <a:pt x="0" y="0"/>
                      </a:lnTo>
                      <a:lnTo>
                        <a:pt x="60" y="0"/>
                      </a:lnTo>
                    </a:path>
                  </a:pathLst>
                </a:custGeom>
                <a:noFill/>
                <a:ln w="15875"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31" name="Freeform 58"/>
                <p:cNvSpPr>
                  <a:spLocks/>
                </p:cNvSpPr>
                <p:nvPr/>
              </p:nvSpPr>
              <p:spPr bwMode="auto">
                <a:xfrm>
                  <a:off x="1273200" y="4108837"/>
                  <a:ext cx="32891" cy="98673"/>
                </a:xfrm>
                <a:custGeom>
                  <a:avLst/>
                  <a:gdLst>
                    <a:gd name="T0" fmla="*/ 0 w 34"/>
                    <a:gd name="T1" fmla="*/ 102 h 102"/>
                    <a:gd name="T2" fmla="*/ 34 w 34"/>
                    <a:gd name="T3" fmla="*/ 102 h 102"/>
                    <a:gd name="T4" fmla="*/ 34 w 34"/>
                    <a:gd name="T5" fmla="*/ 0 h 102"/>
                    <a:gd name="T6" fmla="*/ 0 w 34"/>
                    <a:gd name="T7" fmla="*/ 0 h 102"/>
                  </a:gdLst>
                  <a:ahLst/>
                  <a:cxnLst>
                    <a:cxn ang="0">
                      <a:pos x="T0" y="T1"/>
                    </a:cxn>
                    <a:cxn ang="0">
                      <a:pos x="T2" y="T3"/>
                    </a:cxn>
                    <a:cxn ang="0">
                      <a:pos x="T4" y="T5"/>
                    </a:cxn>
                    <a:cxn ang="0">
                      <a:pos x="T6" y="T7"/>
                    </a:cxn>
                  </a:cxnLst>
                  <a:rect l="0" t="0" r="r" b="b"/>
                  <a:pathLst>
                    <a:path w="34" h="102">
                      <a:moveTo>
                        <a:pt x="0" y="102"/>
                      </a:moveTo>
                      <a:lnTo>
                        <a:pt x="34" y="102"/>
                      </a:lnTo>
                      <a:lnTo>
                        <a:pt x="34" y="0"/>
                      </a:lnTo>
                      <a:lnTo>
                        <a:pt x="0" y="0"/>
                      </a:lnTo>
                    </a:path>
                  </a:pathLst>
                </a:custGeom>
                <a:noFill/>
                <a:ln w="15875"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32" name="Freeform 59"/>
                <p:cNvSpPr>
                  <a:spLocks/>
                </p:cNvSpPr>
                <p:nvPr/>
              </p:nvSpPr>
              <p:spPr bwMode="auto">
                <a:xfrm>
                  <a:off x="1189038" y="4169783"/>
                  <a:ext cx="25152" cy="37728"/>
                </a:xfrm>
                <a:custGeom>
                  <a:avLst/>
                  <a:gdLst>
                    <a:gd name="T0" fmla="*/ 19 w 19"/>
                    <a:gd name="T1" fmla="*/ 28 h 28"/>
                    <a:gd name="T2" fmla="*/ 19 w 19"/>
                    <a:gd name="T3" fmla="*/ 10 h 28"/>
                    <a:gd name="T4" fmla="*/ 9 w 19"/>
                    <a:gd name="T5" fmla="*/ 0 h 28"/>
                    <a:gd name="T6" fmla="*/ 0 w 19"/>
                    <a:gd name="T7" fmla="*/ 10 h 28"/>
                    <a:gd name="T8" fmla="*/ 0 w 19"/>
                    <a:gd name="T9" fmla="*/ 28 h 28"/>
                  </a:gdLst>
                  <a:ahLst/>
                  <a:cxnLst>
                    <a:cxn ang="0">
                      <a:pos x="T0" y="T1"/>
                    </a:cxn>
                    <a:cxn ang="0">
                      <a:pos x="T2" y="T3"/>
                    </a:cxn>
                    <a:cxn ang="0">
                      <a:pos x="T4" y="T5"/>
                    </a:cxn>
                    <a:cxn ang="0">
                      <a:pos x="T6" y="T7"/>
                    </a:cxn>
                    <a:cxn ang="0">
                      <a:pos x="T8" y="T9"/>
                    </a:cxn>
                  </a:cxnLst>
                  <a:rect l="0" t="0" r="r" b="b"/>
                  <a:pathLst>
                    <a:path w="19" h="28">
                      <a:moveTo>
                        <a:pt x="19" y="28"/>
                      </a:moveTo>
                      <a:cubicBezTo>
                        <a:pt x="19" y="10"/>
                        <a:pt x="19" y="10"/>
                        <a:pt x="19" y="10"/>
                      </a:cubicBezTo>
                      <a:cubicBezTo>
                        <a:pt x="19" y="5"/>
                        <a:pt x="15" y="0"/>
                        <a:pt x="9" y="0"/>
                      </a:cubicBezTo>
                      <a:cubicBezTo>
                        <a:pt x="4" y="0"/>
                        <a:pt x="0" y="5"/>
                        <a:pt x="0" y="10"/>
                      </a:cubicBezTo>
                      <a:cubicBezTo>
                        <a:pt x="0" y="28"/>
                        <a:pt x="0" y="28"/>
                        <a:pt x="0" y="28"/>
                      </a:cubicBezTo>
                    </a:path>
                  </a:pathLst>
                </a:custGeom>
                <a:noFill/>
                <a:ln w="15875" cap="flat">
                  <a:solidFill>
                    <a:schemeClr val="tx2"/>
                  </a:solidFill>
                  <a:prstDash val="solid"/>
                  <a:miter lim="800000"/>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33" name="Rectangle 60"/>
                <p:cNvSpPr>
                  <a:spLocks noChangeArrowheads="1"/>
                </p:cNvSpPr>
                <p:nvPr/>
              </p:nvSpPr>
              <p:spPr bwMode="auto">
                <a:xfrm>
                  <a:off x="1168722" y="3981142"/>
                  <a:ext cx="29989" cy="21282"/>
                </a:xfrm>
                <a:prstGeom prst="rect">
                  <a:avLst/>
                </a:prstGeom>
                <a:noFill/>
                <a:ln w="15875"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34" name="Rectangle 61"/>
                <p:cNvSpPr>
                  <a:spLocks noChangeArrowheads="1"/>
                </p:cNvSpPr>
                <p:nvPr/>
              </p:nvSpPr>
              <p:spPr bwMode="auto">
                <a:xfrm>
                  <a:off x="1226765" y="4020806"/>
                  <a:ext cx="10642" cy="10642"/>
                </a:xfrm>
                <a:prstGeom prst="rect">
                  <a:avLst/>
                </a:prstGeom>
                <a:solidFill>
                  <a:schemeClr val="tx2"/>
                </a:solidFill>
                <a:ln w="9525">
                  <a:noFill/>
                  <a:miter lim="800000"/>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35" name="Rectangle 62"/>
                <p:cNvSpPr>
                  <a:spLocks noChangeArrowheads="1"/>
                </p:cNvSpPr>
                <p:nvPr/>
              </p:nvSpPr>
              <p:spPr bwMode="auto">
                <a:xfrm>
                  <a:off x="1226765" y="4048861"/>
                  <a:ext cx="10642" cy="10642"/>
                </a:xfrm>
                <a:prstGeom prst="rect">
                  <a:avLst/>
                </a:prstGeom>
                <a:solidFill>
                  <a:schemeClr val="tx2"/>
                </a:solidFill>
                <a:ln w="9525">
                  <a:noFill/>
                  <a:miter lim="800000"/>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36" name="Rectangle 63"/>
                <p:cNvSpPr>
                  <a:spLocks noChangeArrowheads="1"/>
                </p:cNvSpPr>
                <p:nvPr/>
              </p:nvSpPr>
              <p:spPr bwMode="auto">
                <a:xfrm>
                  <a:off x="1226765" y="4075945"/>
                  <a:ext cx="10642" cy="10642"/>
                </a:xfrm>
                <a:prstGeom prst="rect">
                  <a:avLst/>
                </a:prstGeom>
                <a:solidFill>
                  <a:schemeClr val="tx2"/>
                </a:solidFill>
                <a:ln w="9525">
                  <a:noFill/>
                  <a:miter lim="800000"/>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37" name="Rectangle 64"/>
                <p:cNvSpPr>
                  <a:spLocks noChangeArrowheads="1"/>
                </p:cNvSpPr>
                <p:nvPr/>
              </p:nvSpPr>
              <p:spPr bwMode="auto">
                <a:xfrm>
                  <a:off x="1226765" y="4104000"/>
                  <a:ext cx="10642" cy="10642"/>
                </a:xfrm>
                <a:prstGeom prst="rect">
                  <a:avLst/>
                </a:prstGeom>
                <a:solidFill>
                  <a:schemeClr val="tx2"/>
                </a:solidFill>
                <a:ln w="9525">
                  <a:noFill/>
                  <a:miter lim="800000"/>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38" name="Rectangle 65"/>
                <p:cNvSpPr>
                  <a:spLocks noChangeArrowheads="1"/>
                </p:cNvSpPr>
                <p:nvPr/>
              </p:nvSpPr>
              <p:spPr bwMode="auto">
                <a:xfrm>
                  <a:off x="1226765" y="4130119"/>
                  <a:ext cx="10642" cy="10642"/>
                </a:xfrm>
                <a:prstGeom prst="rect">
                  <a:avLst/>
                </a:prstGeom>
                <a:solidFill>
                  <a:schemeClr val="tx2"/>
                </a:solidFill>
                <a:ln w="9525">
                  <a:noFill/>
                  <a:miter lim="800000"/>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39" name="Rectangle 66"/>
                <p:cNvSpPr>
                  <a:spLocks noChangeArrowheads="1"/>
                </p:cNvSpPr>
                <p:nvPr/>
              </p:nvSpPr>
              <p:spPr bwMode="auto">
                <a:xfrm>
                  <a:off x="1166788" y="4020806"/>
                  <a:ext cx="10642" cy="10642"/>
                </a:xfrm>
                <a:prstGeom prst="rect">
                  <a:avLst/>
                </a:prstGeom>
                <a:solidFill>
                  <a:schemeClr val="tx2"/>
                </a:solidFill>
                <a:ln w="9525">
                  <a:noFill/>
                  <a:miter lim="800000"/>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40" name="Rectangle 67"/>
                <p:cNvSpPr>
                  <a:spLocks noChangeArrowheads="1"/>
                </p:cNvSpPr>
                <p:nvPr/>
              </p:nvSpPr>
              <p:spPr bwMode="auto">
                <a:xfrm>
                  <a:off x="1166788" y="4048861"/>
                  <a:ext cx="10642" cy="10642"/>
                </a:xfrm>
                <a:prstGeom prst="rect">
                  <a:avLst/>
                </a:prstGeom>
                <a:solidFill>
                  <a:schemeClr val="tx2"/>
                </a:solidFill>
                <a:ln w="9525">
                  <a:noFill/>
                  <a:miter lim="800000"/>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41" name="Rectangle 68"/>
                <p:cNvSpPr>
                  <a:spLocks noChangeArrowheads="1"/>
                </p:cNvSpPr>
                <p:nvPr/>
              </p:nvSpPr>
              <p:spPr bwMode="auto">
                <a:xfrm>
                  <a:off x="1166788" y="4075945"/>
                  <a:ext cx="10642" cy="10642"/>
                </a:xfrm>
                <a:prstGeom prst="rect">
                  <a:avLst/>
                </a:prstGeom>
                <a:solidFill>
                  <a:schemeClr val="tx2"/>
                </a:solidFill>
                <a:ln w="9525">
                  <a:noFill/>
                  <a:miter lim="800000"/>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42" name="Rectangle 69"/>
                <p:cNvSpPr>
                  <a:spLocks noChangeArrowheads="1"/>
                </p:cNvSpPr>
                <p:nvPr/>
              </p:nvSpPr>
              <p:spPr bwMode="auto">
                <a:xfrm>
                  <a:off x="1166788" y="4104000"/>
                  <a:ext cx="10642" cy="10642"/>
                </a:xfrm>
                <a:prstGeom prst="rect">
                  <a:avLst/>
                </a:prstGeom>
                <a:solidFill>
                  <a:schemeClr val="tx2"/>
                </a:solidFill>
                <a:ln w="9525">
                  <a:noFill/>
                  <a:miter lim="800000"/>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43" name="Rectangle 70"/>
                <p:cNvSpPr>
                  <a:spLocks noChangeArrowheads="1"/>
                </p:cNvSpPr>
                <p:nvPr/>
              </p:nvSpPr>
              <p:spPr bwMode="auto">
                <a:xfrm>
                  <a:off x="1166788" y="4130119"/>
                  <a:ext cx="10642" cy="10642"/>
                </a:xfrm>
                <a:prstGeom prst="rect">
                  <a:avLst/>
                </a:prstGeom>
                <a:solidFill>
                  <a:schemeClr val="tx2"/>
                </a:solidFill>
                <a:ln w="9525">
                  <a:noFill/>
                  <a:miter lim="800000"/>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44" name="Rectangle 71"/>
                <p:cNvSpPr>
                  <a:spLocks noChangeArrowheads="1"/>
                </p:cNvSpPr>
                <p:nvPr/>
              </p:nvSpPr>
              <p:spPr bwMode="auto">
                <a:xfrm>
                  <a:off x="1195809" y="4020806"/>
                  <a:ext cx="10642" cy="10642"/>
                </a:xfrm>
                <a:prstGeom prst="rect">
                  <a:avLst/>
                </a:prstGeom>
                <a:solidFill>
                  <a:schemeClr val="tx2"/>
                </a:solidFill>
                <a:ln w="9525">
                  <a:noFill/>
                  <a:miter lim="800000"/>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45" name="Rectangle 72"/>
                <p:cNvSpPr>
                  <a:spLocks noChangeArrowheads="1"/>
                </p:cNvSpPr>
                <p:nvPr/>
              </p:nvSpPr>
              <p:spPr bwMode="auto">
                <a:xfrm>
                  <a:off x="1195809" y="4048861"/>
                  <a:ext cx="10642" cy="10642"/>
                </a:xfrm>
                <a:prstGeom prst="rect">
                  <a:avLst/>
                </a:prstGeom>
                <a:solidFill>
                  <a:schemeClr val="tx2"/>
                </a:solidFill>
                <a:ln w="9525">
                  <a:noFill/>
                  <a:miter lim="800000"/>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46" name="Rectangle 73"/>
                <p:cNvSpPr>
                  <a:spLocks noChangeArrowheads="1"/>
                </p:cNvSpPr>
                <p:nvPr/>
              </p:nvSpPr>
              <p:spPr bwMode="auto">
                <a:xfrm>
                  <a:off x="1195809" y="4075945"/>
                  <a:ext cx="10642" cy="10642"/>
                </a:xfrm>
                <a:prstGeom prst="rect">
                  <a:avLst/>
                </a:prstGeom>
                <a:solidFill>
                  <a:schemeClr val="tx2"/>
                </a:solidFill>
                <a:ln w="9525">
                  <a:noFill/>
                  <a:miter lim="800000"/>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47" name="Rectangle 74"/>
                <p:cNvSpPr>
                  <a:spLocks noChangeArrowheads="1"/>
                </p:cNvSpPr>
                <p:nvPr/>
              </p:nvSpPr>
              <p:spPr bwMode="auto">
                <a:xfrm>
                  <a:off x="1195809" y="4104000"/>
                  <a:ext cx="10642" cy="10642"/>
                </a:xfrm>
                <a:prstGeom prst="rect">
                  <a:avLst/>
                </a:prstGeom>
                <a:solidFill>
                  <a:schemeClr val="tx2"/>
                </a:solidFill>
                <a:ln w="9525">
                  <a:noFill/>
                  <a:miter lim="800000"/>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48" name="Rectangle 75"/>
                <p:cNvSpPr>
                  <a:spLocks noChangeArrowheads="1"/>
                </p:cNvSpPr>
                <p:nvPr/>
              </p:nvSpPr>
              <p:spPr bwMode="auto">
                <a:xfrm>
                  <a:off x="1195809" y="4130119"/>
                  <a:ext cx="10642" cy="10642"/>
                </a:xfrm>
                <a:prstGeom prst="rect">
                  <a:avLst/>
                </a:prstGeom>
                <a:solidFill>
                  <a:schemeClr val="tx2"/>
                </a:solidFill>
                <a:ln w="9525">
                  <a:noFill/>
                  <a:miter lim="800000"/>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49" name="Rectangle 76"/>
                <p:cNvSpPr>
                  <a:spLocks noChangeArrowheads="1"/>
                </p:cNvSpPr>
                <p:nvPr/>
              </p:nvSpPr>
              <p:spPr bwMode="auto">
                <a:xfrm>
                  <a:off x="1090365" y="4075946"/>
                  <a:ext cx="10642" cy="10642"/>
                </a:xfrm>
                <a:prstGeom prst="rect">
                  <a:avLst/>
                </a:prstGeom>
                <a:solidFill>
                  <a:schemeClr val="tx2"/>
                </a:solidFill>
                <a:ln w="9525">
                  <a:noFill/>
                  <a:miter lim="800000"/>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50" name="Rectangle 77"/>
                <p:cNvSpPr>
                  <a:spLocks noChangeArrowheads="1"/>
                </p:cNvSpPr>
                <p:nvPr/>
              </p:nvSpPr>
              <p:spPr bwMode="auto">
                <a:xfrm>
                  <a:off x="1090365" y="4104000"/>
                  <a:ext cx="10642" cy="10642"/>
                </a:xfrm>
                <a:prstGeom prst="rect">
                  <a:avLst/>
                </a:prstGeom>
                <a:solidFill>
                  <a:schemeClr val="tx2"/>
                </a:solidFill>
                <a:ln w="9525">
                  <a:noFill/>
                  <a:miter lim="800000"/>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51" name="Rectangle 78"/>
                <p:cNvSpPr>
                  <a:spLocks noChangeArrowheads="1"/>
                </p:cNvSpPr>
                <p:nvPr/>
              </p:nvSpPr>
              <p:spPr bwMode="auto">
                <a:xfrm>
                  <a:off x="1090365" y="4130119"/>
                  <a:ext cx="10642" cy="10642"/>
                </a:xfrm>
                <a:prstGeom prst="rect">
                  <a:avLst/>
                </a:prstGeom>
                <a:solidFill>
                  <a:schemeClr val="tx2"/>
                </a:solidFill>
                <a:ln w="9525">
                  <a:noFill/>
                  <a:miter lim="800000"/>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52" name="Rectangle 79"/>
                <p:cNvSpPr>
                  <a:spLocks noChangeArrowheads="1"/>
                </p:cNvSpPr>
                <p:nvPr/>
              </p:nvSpPr>
              <p:spPr bwMode="auto">
                <a:xfrm>
                  <a:off x="1119386" y="4075946"/>
                  <a:ext cx="10642" cy="10642"/>
                </a:xfrm>
                <a:prstGeom prst="rect">
                  <a:avLst/>
                </a:prstGeom>
                <a:solidFill>
                  <a:schemeClr val="tx2"/>
                </a:solidFill>
                <a:ln w="9525">
                  <a:noFill/>
                  <a:miter lim="800000"/>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53" name="Rectangle 80"/>
                <p:cNvSpPr>
                  <a:spLocks noChangeArrowheads="1"/>
                </p:cNvSpPr>
                <p:nvPr/>
              </p:nvSpPr>
              <p:spPr bwMode="auto">
                <a:xfrm>
                  <a:off x="1119386" y="4104000"/>
                  <a:ext cx="10642" cy="10642"/>
                </a:xfrm>
                <a:prstGeom prst="rect">
                  <a:avLst/>
                </a:prstGeom>
                <a:solidFill>
                  <a:schemeClr val="tx2"/>
                </a:solidFill>
                <a:ln w="9525">
                  <a:noFill/>
                  <a:miter lim="800000"/>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54" name="Rectangle 81"/>
                <p:cNvSpPr>
                  <a:spLocks noChangeArrowheads="1"/>
                </p:cNvSpPr>
                <p:nvPr/>
              </p:nvSpPr>
              <p:spPr bwMode="auto">
                <a:xfrm>
                  <a:off x="1119386" y="4130119"/>
                  <a:ext cx="10642" cy="10642"/>
                </a:xfrm>
                <a:prstGeom prst="rect">
                  <a:avLst/>
                </a:prstGeom>
                <a:solidFill>
                  <a:schemeClr val="tx2"/>
                </a:solidFill>
                <a:ln w="9525">
                  <a:noFill/>
                  <a:miter lim="800000"/>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55" name="Rectangle 82"/>
                <p:cNvSpPr>
                  <a:spLocks noChangeArrowheads="1"/>
                </p:cNvSpPr>
                <p:nvPr/>
              </p:nvSpPr>
              <p:spPr bwMode="auto">
                <a:xfrm>
                  <a:off x="1090365" y="4158174"/>
                  <a:ext cx="10642" cy="10642"/>
                </a:xfrm>
                <a:prstGeom prst="rect">
                  <a:avLst/>
                </a:prstGeom>
                <a:solidFill>
                  <a:schemeClr val="tx2"/>
                </a:solidFill>
                <a:ln w="9525">
                  <a:noFill/>
                  <a:miter lim="800000"/>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56" name="Rectangle 83"/>
                <p:cNvSpPr>
                  <a:spLocks noChangeArrowheads="1"/>
                </p:cNvSpPr>
                <p:nvPr/>
              </p:nvSpPr>
              <p:spPr bwMode="auto">
                <a:xfrm>
                  <a:off x="1119386" y="4158174"/>
                  <a:ext cx="10642" cy="10642"/>
                </a:xfrm>
                <a:prstGeom prst="rect">
                  <a:avLst/>
                </a:prstGeom>
                <a:solidFill>
                  <a:schemeClr val="tx2"/>
                </a:solidFill>
                <a:ln w="9525">
                  <a:noFill/>
                  <a:miter lim="800000"/>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grpSp>
        </p:grpSp>
        <p:sp>
          <p:nvSpPr>
            <p:cNvPr id="384" name="Rectangle 383"/>
            <p:cNvSpPr/>
            <p:nvPr/>
          </p:nvSpPr>
          <p:spPr>
            <a:xfrm>
              <a:off x="960716" y="3596616"/>
              <a:ext cx="1197847" cy="382322"/>
            </a:xfrm>
            <a:prstGeom prst="rect">
              <a:avLst/>
            </a:prstGeom>
            <a:noFill/>
            <a:ln w="31750" cap="flat" cmpd="sng" algn="ctr">
              <a:noFill/>
              <a:prstDash val="solid"/>
            </a:ln>
            <a:effectLst/>
          </p:spPr>
          <p:txBody>
            <a:bodyPr wrap="square" lIns="143407" tIns="89630" rIns="143407" bIns="89630" rtlCol="0" anchor="t" anchorCtr="0">
              <a:spAutoFit/>
            </a:bodyPr>
            <a:lstStyle/>
            <a:p>
              <a:pPr marL="0" marR="0" lvl="0" indent="0" algn="ctr" defTabSz="861250" rtl="0" eaLnBrk="1" fontAlgn="auto" latinLnBrk="0" hangingPunct="1">
                <a:lnSpc>
                  <a:spcPct val="90000"/>
                </a:lnSpc>
                <a:spcBef>
                  <a:spcPts val="0"/>
                </a:spcBef>
                <a:spcAft>
                  <a:spcPts val="565"/>
                </a:spcAft>
                <a:buClrTx/>
                <a:buSzTx/>
                <a:buFontTx/>
                <a:buNone/>
                <a:tabLst/>
                <a:defRPr/>
              </a:pPr>
              <a:r>
                <a:rPr kumimoji="0" lang="en-US" sz="1371" b="0" i="0" u="none" strike="noStrike" kern="0" cap="none" spc="0" normalizeH="0" baseline="0" noProof="0">
                  <a:ln>
                    <a:noFill/>
                  </a:ln>
                  <a:gradFill>
                    <a:gsLst>
                      <a:gs pos="2917">
                        <a:srgbClr val="353535"/>
                      </a:gs>
                      <a:gs pos="100000">
                        <a:srgbClr val="353535"/>
                      </a:gs>
                    </a:gsLst>
                    <a:lin ang="5400000" scaled="0"/>
                  </a:gradFill>
                  <a:effectLst/>
                  <a:uLnTx/>
                  <a:uFillTx/>
                  <a:latin typeface="Segoe UI"/>
                  <a:ea typeface="+mn-ea"/>
                  <a:cs typeface="Segoe UI Semilight" panose="020B0402040204020203" pitchFamily="34" charset="0"/>
                </a:rPr>
                <a:t>Cloud data</a:t>
              </a:r>
            </a:p>
          </p:txBody>
        </p:sp>
        <p:sp>
          <p:nvSpPr>
            <p:cNvPr id="385" name="Rectangle 384"/>
            <p:cNvSpPr/>
            <p:nvPr/>
          </p:nvSpPr>
          <p:spPr>
            <a:xfrm>
              <a:off x="829811" y="5157742"/>
              <a:ext cx="1484410" cy="579978"/>
            </a:xfrm>
            <a:prstGeom prst="rect">
              <a:avLst/>
            </a:prstGeom>
            <a:noFill/>
            <a:ln w="31750" cap="flat" cmpd="sng" algn="ctr">
              <a:noFill/>
              <a:prstDash val="solid"/>
            </a:ln>
            <a:effectLst/>
          </p:spPr>
          <p:txBody>
            <a:bodyPr wrap="square" lIns="143407" tIns="89630" rIns="143407" bIns="89630" rtlCol="0" anchor="t" anchorCtr="0">
              <a:spAutoFit/>
            </a:bodyPr>
            <a:lstStyle/>
            <a:p>
              <a:pPr marL="0" marR="0" lvl="0" indent="0" algn="ctr" defTabSz="861250" rtl="0" eaLnBrk="1" fontAlgn="auto" latinLnBrk="0" hangingPunct="1">
                <a:lnSpc>
                  <a:spcPct val="90000"/>
                </a:lnSpc>
                <a:spcBef>
                  <a:spcPts val="0"/>
                </a:spcBef>
                <a:spcAft>
                  <a:spcPts val="565"/>
                </a:spcAft>
                <a:buClrTx/>
                <a:buSzTx/>
                <a:buFontTx/>
                <a:buNone/>
                <a:tabLst/>
                <a:defRPr/>
              </a:pPr>
              <a:r>
                <a:rPr kumimoji="0" lang="en-US" sz="1371" b="0" i="0" u="none" strike="noStrike" kern="0" cap="none" spc="0" normalizeH="0" baseline="0" noProof="0">
                  <a:ln>
                    <a:noFill/>
                  </a:ln>
                  <a:gradFill>
                    <a:gsLst>
                      <a:gs pos="2917">
                        <a:srgbClr val="353535"/>
                      </a:gs>
                      <a:gs pos="100000">
                        <a:srgbClr val="353535"/>
                      </a:gs>
                    </a:gsLst>
                    <a:lin ang="5400000" scaled="0"/>
                  </a:gradFill>
                  <a:effectLst/>
                  <a:uLnTx/>
                  <a:uFillTx/>
                  <a:latin typeface="Segoe UI"/>
                  <a:ea typeface="+mn-ea"/>
                  <a:cs typeface="Segoe UI Semilight" panose="020B0402040204020203" pitchFamily="34" charset="0"/>
                </a:rPr>
                <a:t>On-premises data</a:t>
              </a:r>
            </a:p>
          </p:txBody>
        </p:sp>
      </p:grpSp>
      <p:sp>
        <p:nvSpPr>
          <p:cNvPr id="3" name="Title 2">
            <a:extLst>
              <a:ext uri="{FF2B5EF4-FFF2-40B4-BE49-F238E27FC236}">
                <a16:creationId xmlns:a16="http://schemas.microsoft.com/office/drawing/2014/main" id="{60E166DB-F8B6-49E9-A47E-FFA4BAD78F32}"/>
              </a:ext>
            </a:extLst>
          </p:cNvPr>
          <p:cNvSpPr>
            <a:spLocks noGrp="1"/>
          </p:cNvSpPr>
          <p:nvPr>
            <p:ph type="title"/>
          </p:nvPr>
        </p:nvSpPr>
        <p:spPr>
          <a:xfrm>
            <a:off x="600839" y="466721"/>
            <a:ext cx="11237870" cy="1530419"/>
          </a:xfrm>
        </p:spPr>
        <p:txBody>
          <a:bodyPr>
            <a:normAutofit fontScale="90000"/>
          </a:bodyPr>
          <a:lstStyle/>
          <a:p>
            <a:r>
              <a:rPr lang="en-US" dirty="0">
                <a:latin typeface="+mn-lt"/>
              </a:rPr>
              <a:t>Power BI: experience your data</a:t>
            </a:r>
            <a:br>
              <a:rPr lang="en-US" dirty="0">
                <a:latin typeface="+mn-lt"/>
              </a:rPr>
            </a:br>
            <a:r>
              <a:rPr lang="en-US" sz="2745" spc="0" dirty="0">
                <a:gradFill>
                  <a:gsLst>
                    <a:gs pos="1250">
                      <a:schemeClr val="accent1"/>
                    </a:gs>
                    <a:gs pos="100000">
                      <a:schemeClr val="accent1"/>
                    </a:gs>
                  </a:gsLst>
                  <a:lin ang="5400000" scaled="0"/>
                </a:gradFill>
                <a:latin typeface="+mn-lt"/>
              </a:rPr>
              <a:t>Any data, any way, anywhere</a:t>
            </a:r>
            <a:br>
              <a:rPr lang="en-US" sz="2745" dirty="0">
                <a:gradFill>
                  <a:gsLst>
                    <a:gs pos="1250">
                      <a:schemeClr val="accent1"/>
                    </a:gs>
                    <a:gs pos="100000">
                      <a:schemeClr val="accent1"/>
                    </a:gs>
                  </a:gsLst>
                  <a:lin ang="5400000" scaled="0"/>
                </a:gradFill>
                <a:latin typeface="+mn-lt"/>
              </a:rPr>
            </a:br>
            <a:endParaRPr lang="en-US" dirty="0">
              <a:gradFill>
                <a:gsLst>
                  <a:gs pos="1250">
                    <a:schemeClr val="accent1"/>
                  </a:gs>
                  <a:gs pos="100000">
                    <a:schemeClr val="accent1"/>
                  </a:gs>
                </a:gsLst>
                <a:lin ang="5400000" scaled="0"/>
              </a:gradFill>
              <a:latin typeface="+mn-lt"/>
            </a:endParaRPr>
          </a:p>
        </p:txBody>
      </p:sp>
      <p:sp>
        <p:nvSpPr>
          <p:cNvPr id="85" name="Freeform 51"/>
          <p:cNvSpPr>
            <a:spLocks/>
          </p:cNvSpPr>
          <p:nvPr/>
        </p:nvSpPr>
        <p:spPr bwMode="auto">
          <a:xfrm>
            <a:off x="9542093" y="4298695"/>
            <a:ext cx="183690" cy="196942"/>
          </a:xfrm>
          <a:custGeom>
            <a:avLst/>
            <a:gdLst>
              <a:gd name="connsiteX0" fmla="*/ 280681 w 604659"/>
              <a:gd name="connsiteY0" fmla="*/ 0 h 648281"/>
              <a:gd name="connsiteX1" fmla="*/ 604659 w 604659"/>
              <a:gd name="connsiteY1" fmla="*/ 324141 h 648281"/>
              <a:gd name="connsiteX2" fmla="*/ 592003 w 604659"/>
              <a:gd name="connsiteY2" fmla="*/ 336936 h 648281"/>
              <a:gd name="connsiteX3" fmla="*/ 592003 w 604659"/>
              <a:gd name="connsiteY3" fmla="*/ 338724 h 648281"/>
              <a:gd name="connsiteX4" fmla="*/ 590077 w 604659"/>
              <a:gd name="connsiteY4" fmla="*/ 338724 h 648281"/>
              <a:gd name="connsiteX5" fmla="*/ 280681 w 604659"/>
              <a:gd name="connsiteY5" fmla="*/ 648281 h 648281"/>
              <a:gd name="connsiteX6" fmla="*/ 268300 w 604659"/>
              <a:gd name="connsiteY6" fmla="*/ 635899 h 648281"/>
              <a:gd name="connsiteX7" fmla="*/ 565314 w 604659"/>
              <a:gd name="connsiteY7" fmla="*/ 338724 h 648281"/>
              <a:gd name="connsiteX8" fmla="*/ 1048 w 604659"/>
              <a:gd name="connsiteY8" fmla="*/ 338724 h 648281"/>
              <a:gd name="connsiteX9" fmla="*/ 0 w 604659"/>
              <a:gd name="connsiteY9" fmla="*/ 338724 h 648281"/>
              <a:gd name="connsiteX10" fmla="*/ 0 w 604659"/>
              <a:gd name="connsiteY10" fmla="*/ 308537 h 648281"/>
              <a:gd name="connsiteX11" fmla="*/ 979 w 604659"/>
              <a:gd name="connsiteY11" fmla="*/ 321114 h 648281"/>
              <a:gd name="connsiteX12" fmla="*/ 76435 w 604659"/>
              <a:gd name="connsiteY12" fmla="*/ 321114 h 648281"/>
              <a:gd name="connsiteX13" fmla="*/ 577007 w 604659"/>
              <a:gd name="connsiteY13" fmla="*/ 321114 h 648281"/>
              <a:gd name="connsiteX14" fmla="*/ 268300 w 604659"/>
              <a:gd name="connsiteY14" fmla="*/ 12383 h 648281"/>
              <a:gd name="connsiteX15" fmla="*/ 280681 w 604659"/>
              <a:gd name="connsiteY15" fmla="*/ 0 h 648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04659" h="648281">
                <a:moveTo>
                  <a:pt x="280681" y="0"/>
                </a:moveTo>
                <a:cubicBezTo>
                  <a:pt x="604659" y="324141"/>
                  <a:pt x="604659" y="324141"/>
                  <a:pt x="604659" y="324141"/>
                </a:cubicBezTo>
                <a:cubicBezTo>
                  <a:pt x="592003" y="336936"/>
                  <a:pt x="592003" y="336936"/>
                  <a:pt x="592003" y="336936"/>
                </a:cubicBezTo>
                <a:lnTo>
                  <a:pt x="592003" y="338724"/>
                </a:lnTo>
                <a:cubicBezTo>
                  <a:pt x="590077" y="338724"/>
                  <a:pt x="590077" y="338724"/>
                  <a:pt x="590077" y="338724"/>
                </a:cubicBezTo>
                <a:cubicBezTo>
                  <a:pt x="280681" y="648281"/>
                  <a:pt x="280681" y="648281"/>
                  <a:pt x="280681" y="648281"/>
                </a:cubicBezTo>
                <a:cubicBezTo>
                  <a:pt x="268300" y="635899"/>
                  <a:pt x="268300" y="635899"/>
                  <a:pt x="268300" y="635899"/>
                </a:cubicBezTo>
                <a:cubicBezTo>
                  <a:pt x="565314" y="338724"/>
                  <a:pt x="565314" y="338724"/>
                  <a:pt x="565314" y="338724"/>
                </a:cubicBezTo>
                <a:cubicBezTo>
                  <a:pt x="193015" y="338724"/>
                  <a:pt x="53402" y="338724"/>
                  <a:pt x="1048" y="338724"/>
                </a:cubicBezTo>
                <a:lnTo>
                  <a:pt x="0" y="338724"/>
                </a:lnTo>
                <a:lnTo>
                  <a:pt x="0" y="308537"/>
                </a:lnTo>
                <a:lnTo>
                  <a:pt x="979" y="321114"/>
                </a:lnTo>
                <a:lnTo>
                  <a:pt x="76435" y="321114"/>
                </a:lnTo>
                <a:cubicBezTo>
                  <a:pt x="577007" y="321114"/>
                  <a:pt x="577007" y="321114"/>
                  <a:pt x="577007" y="321114"/>
                </a:cubicBezTo>
                <a:cubicBezTo>
                  <a:pt x="268300" y="12383"/>
                  <a:pt x="268300" y="12383"/>
                  <a:pt x="268300" y="12383"/>
                </a:cubicBezTo>
                <a:cubicBezTo>
                  <a:pt x="280681" y="0"/>
                  <a:pt x="280681" y="0"/>
                  <a:pt x="280681" y="0"/>
                </a:cubicBezTo>
                <a:close/>
              </a:path>
            </a:pathLst>
          </a:custGeom>
          <a:solidFill>
            <a:schemeClr val="tx1"/>
          </a:solidFill>
          <a:ln w="9525">
            <a:solidFill>
              <a:srgbClr val="353535"/>
            </a:solidFill>
          </a:ln>
        </p:spPr>
        <p:txBody>
          <a:bodyPr vert="horz" wrap="square" lIns="89593" tIns="44797" rIns="89593" bIns="44797" numCol="1" anchor="t" anchorCtr="0" compatLnSpc="1">
            <a:prstTxWarp prst="textNoShape">
              <a:avLst/>
            </a:prstTxWarp>
            <a:noAutofit/>
          </a:bodyPr>
          <a:lstStyle/>
          <a:p>
            <a:pPr marL="0" marR="0" lvl="0" indent="0" algn="l" defTabSz="895773"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rgbClr val="FFFFFF"/>
              </a:solidFill>
              <a:effectLst/>
              <a:uLnTx/>
              <a:uFillTx/>
              <a:latin typeface="Segoe UI"/>
              <a:ea typeface="+mn-ea"/>
              <a:cs typeface="+mn-cs"/>
            </a:endParaRPr>
          </a:p>
        </p:txBody>
      </p:sp>
      <p:sp>
        <p:nvSpPr>
          <p:cNvPr id="84" name="Freeform 51"/>
          <p:cNvSpPr>
            <a:spLocks/>
          </p:cNvSpPr>
          <p:nvPr/>
        </p:nvSpPr>
        <p:spPr bwMode="auto">
          <a:xfrm>
            <a:off x="1773664" y="4185236"/>
            <a:ext cx="183690" cy="196942"/>
          </a:xfrm>
          <a:custGeom>
            <a:avLst/>
            <a:gdLst>
              <a:gd name="connsiteX0" fmla="*/ 280681 w 604659"/>
              <a:gd name="connsiteY0" fmla="*/ 0 h 648281"/>
              <a:gd name="connsiteX1" fmla="*/ 604659 w 604659"/>
              <a:gd name="connsiteY1" fmla="*/ 324141 h 648281"/>
              <a:gd name="connsiteX2" fmla="*/ 592003 w 604659"/>
              <a:gd name="connsiteY2" fmla="*/ 336936 h 648281"/>
              <a:gd name="connsiteX3" fmla="*/ 592003 w 604659"/>
              <a:gd name="connsiteY3" fmla="*/ 338724 h 648281"/>
              <a:gd name="connsiteX4" fmla="*/ 590077 w 604659"/>
              <a:gd name="connsiteY4" fmla="*/ 338724 h 648281"/>
              <a:gd name="connsiteX5" fmla="*/ 280681 w 604659"/>
              <a:gd name="connsiteY5" fmla="*/ 648281 h 648281"/>
              <a:gd name="connsiteX6" fmla="*/ 268300 w 604659"/>
              <a:gd name="connsiteY6" fmla="*/ 635899 h 648281"/>
              <a:gd name="connsiteX7" fmla="*/ 565314 w 604659"/>
              <a:gd name="connsiteY7" fmla="*/ 338724 h 648281"/>
              <a:gd name="connsiteX8" fmla="*/ 1048 w 604659"/>
              <a:gd name="connsiteY8" fmla="*/ 338724 h 648281"/>
              <a:gd name="connsiteX9" fmla="*/ 0 w 604659"/>
              <a:gd name="connsiteY9" fmla="*/ 338724 h 648281"/>
              <a:gd name="connsiteX10" fmla="*/ 0 w 604659"/>
              <a:gd name="connsiteY10" fmla="*/ 308537 h 648281"/>
              <a:gd name="connsiteX11" fmla="*/ 979 w 604659"/>
              <a:gd name="connsiteY11" fmla="*/ 321114 h 648281"/>
              <a:gd name="connsiteX12" fmla="*/ 76435 w 604659"/>
              <a:gd name="connsiteY12" fmla="*/ 321114 h 648281"/>
              <a:gd name="connsiteX13" fmla="*/ 577007 w 604659"/>
              <a:gd name="connsiteY13" fmla="*/ 321114 h 648281"/>
              <a:gd name="connsiteX14" fmla="*/ 268300 w 604659"/>
              <a:gd name="connsiteY14" fmla="*/ 12383 h 648281"/>
              <a:gd name="connsiteX15" fmla="*/ 280681 w 604659"/>
              <a:gd name="connsiteY15" fmla="*/ 0 h 648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04659" h="648281">
                <a:moveTo>
                  <a:pt x="280681" y="0"/>
                </a:moveTo>
                <a:cubicBezTo>
                  <a:pt x="604659" y="324141"/>
                  <a:pt x="604659" y="324141"/>
                  <a:pt x="604659" y="324141"/>
                </a:cubicBezTo>
                <a:cubicBezTo>
                  <a:pt x="592003" y="336936"/>
                  <a:pt x="592003" y="336936"/>
                  <a:pt x="592003" y="336936"/>
                </a:cubicBezTo>
                <a:lnTo>
                  <a:pt x="592003" y="338724"/>
                </a:lnTo>
                <a:cubicBezTo>
                  <a:pt x="590077" y="338724"/>
                  <a:pt x="590077" y="338724"/>
                  <a:pt x="590077" y="338724"/>
                </a:cubicBezTo>
                <a:cubicBezTo>
                  <a:pt x="280681" y="648281"/>
                  <a:pt x="280681" y="648281"/>
                  <a:pt x="280681" y="648281"/>
                </a:cubicBezTo>
                <a:cubicBezTo>
                  <a:pt x="268300" y="635899"/>
                  <a:pt x="268300" y="635899"/>
                  <a:pt x="268300" y="635899"/>
                </a:cubicBezTo>
                <a:cubicBezTo>
                  <a:pt x="565314" y="338724"/>
                  <a:pt x="565314" y="338724"/>
                  <a:pt x="565314" y="338724"/>
                </a:cubicBezTo>
                <a:cubicBezTo>
                  <a:pt x="193015" y="338724"/>
                  <a:pt x="53402" y="338724"/>
                  <a:pt x="1048" y="338724"/>
                </a:cubicBezTo>
                <a:lnTo>
                  <a:pt x="0" y="338724"/>
                </a:lnTo>
                <a:lnTo>
                  <a:pt x="0" y="308537"/>
                </a:lnTo>
                <a:lnTo>
                  <a:pt x="979" y="321114"/>
                </a:lnTo>
                <a:lnTo>
                  <a:pt x="76435" y="321114"/>
                </a:lnTo>
                <a:cubicBezTo>
                  <a:pt x="577007" y="321114"/>
                  <a:pt x="577007" y="321114"/>
                  <a:pt x="577007" y="321114"/>
                </a:cubicBezTo>
                <a:cubicBezTo>
                  <a:pt x="268300" y="12383"/>
                  <a:pt x="268300" y="12383"/>
                  <a:pt x="268300" y="12383"/>
                </a:cubicBezTo>
                <a:cubicBezTo>
                  <a:pt x="280681" y="0"/>
                  <a:pt x="280681" y="0"/>
                  <a:pt x="280681" y="0"/>
                </a:cubicBezTo>
                <a:close/>
              </a:path>
            </a:pathLst>
          </a:custGeom>
          <a:solidFill>
            <a:schemeClr val="tx1"/>
          </a:solidFill>
          <a:ln w="9525">
            <a:solidFill>
              <a:srgbClr val="353535"/>
            </a:solidFill>
          </a:ln>
        </p:spPr>
        <p:txBody>
          <a:bodyPr vert="horz" wrap="square" lIns="89593" tIns="44797" rIns="89593" bIns="44797" numCol="1" anchor="t" anchorCtr="0" compatLnSpc="1">
            <a:prstTxWarp prst="textNoShape">
              <a:avLst/>
            </a:prstTxWarp>
            <a:noAutofit/>
          </a:bodyPr>
          <a:lstStyle/>
          <a:p>
            <a:pPr marL="0" marR="0" lvl="0" indent="0" algn="l" defTabSz="895773"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rgbClr val="FFFFFF"/>
              </a:solidFill>
              <a:effectLst/>
              <a:uLnTx/>
              <a:uFillTx/>
              <a:latin typeface="Segoe UI"/>
              <a:ea typeface="+mn-ea"/>
              <a:cs typeface="+mn-cs"/>
            </a:endParaRPr>
          </a:p>
        </p:txBody>
      </p:sp>
      <p:sp>
        <p:nvSpPr>
          <p:cNvPr id="115" name="TextBox 114">
            <a:extLst>
              <a:ext uri="{FF2B5EF4-FFF2-40B4-BE49-F238E27FC236}">
                <a16:creationId xmlns:a16="http://schemas.microsoft.com/office/drawing/2014/main" id="{91045262-4484-4C1E-AE27-C93CF5ACDCEA}"/>
              </a:ext>
            </a:extLst>
          </p:cNvPr>
          <p:cNvSpPr txBox="1"/>
          <p:nvPr/>
        </p:nvSpPr>
        <p:spPr>
          <a:xfrm>
            <a:off x="10740107" y="2444377"/>
            <a:ext cx="730658" cy="483360"/>
          </a:xfrm>
          <a:prstGeom prst="rect">
            <a:avLst/>
          </a:prstGeom>
          <a:noFill/>
        </p:spPr>
        <p:txBody>
          <a:bodyPr wrap="none" lIns="179259" tIns="143407" rIns="179259" bIns="143407" rtlCol="0" anchor="ctr" anchorCtr="0">
            <a:spAutoFit/>
          </a:bodyPr>
          <a:lstStyle/>
          <a:p>
            <a:pPr marL="0" marR="0" lvl="0" indent="0" algn="l" defTabSz="861250" rtl="0" eaLnBrk="1" fontAlgn="auto" latinLnBrk="0" hangingPunct="1">
              <a:lnSpc>
                <a:spcPct val="90000"/>
              </a:lnSpc>
              <a:spcBef>
                <a:spcPts val="0"/>
              </a:spcBef>
              <a:spcAft>
                <a:spcPts val="565"/>
              </a:spcAft>
              <a:buClrTx/>
              <a:buSzTx/>
              <a:buFontTx/>
              <a:buNone/>
              <a:tabLst/>
              <a:defRPr/>
            </a:pPr>
            <a:r>
              <a:rPr kumimoji="0" lang="en-US" sz="1371" b="0" i="0" u="none" strike="noStrike" kern="0" cap="none" spc="0" normalizeH="0" baseline="0" noProof="0">
                <a:ln>
                  <a:noFill/>
                </a:ln>
                <a:gradFill>
                  <a:gsLst>
                    <a:gs pos="2917">
                      <a:srgbClr val="353535"/>
                    </a:gs>
                    <a:gs pos="100000">
                      <a:srgbClr val="353535"/>
                    </a:gs>
                  </a:gsLst>
                  <a:lin ang="5400000" scaled="0"/>
                </a:gradFill>
                <a:effectLst/>
                <a:uLnTx/>
                <a:uFillTx/>
                <a:latin typeface="Segoe UI"/>
                <a:ea typeface="+mn-ea"/>
                <a:cs typeface="Segoe UI Semilight" panose="020B0402040204020203" pitchFamily="34" charset="0"/>
              </a:rPr>
              <a:t>Web</a:t>
            </a:r>
          </a:p>
        </p:txBody>
      </p:sp>
      <p:sp>
        <p:nvSpPr>
          <p:cNvPr id="117" name="TextBox 116">
            <a:extLst>
              <a:ext uri="{FF2B5EF4-FFF2-40B4-BE49-F238E27FC236}">
                <a16:creationId xmlns:a16="http://schemas.microsoft.com/office/drawing/2014/main" id="{CA3AD066-8206-42FE-AE8E-98308A1A4EF4}"/>
              </a:ext>
            </a:extLst>
          </p:cNvPr>
          <p:cNvSpPr txBox="1"/>
          <p:nvPr/>
        </p:nvSpPr>
        <p:spPr>
          <a:xfrm>
            <a:off x="10740107" y="3022646"/>
            <a:ext cx="964664" cy="483360"/>
          </a:xfrm>
          <a:prstGeom prst="rect">
            <a:avLst/>
          </a:prstGeom>
          <a:noFill/>
        </p:spPr>
        <p:txBody>
          <a:bodyPr wrap="none" lIns="179259" tIns="143407" rIns="179259" bIns="143407" rtlCol="0" anchor="ctr" anchorCtr="0">
            <a:spAutoFit/>
          </a:bodyPr>
          <a:lstStyle/>
          <a:p>
            <a:pPr marL="0" marR="0" lvl="0" indent="0" algn="l" defTabSz="861250" rtl="0" eaLnBrk="1" fontAlgn="auto" latinLnBrk="0" hangingPunct="1">
              <a:lnSpc>
                <a:spcPct val="90000"/>
              </a:lnSpc>
              <a:spcBef>
                <a:spcPts val="0"/>
              </a:spcBef>
              <a:spcAft>
                <a:spcPts val="565"/>
              </a:spcAft>
              <a:buClrTx/>
              <a:buSzTx/>
              <a:buFontTx/>
              <a:buNone/>
              <a:tabLst/>
              <a:defRPr/>
            </a:pPr>
            <a:r>
              <a:rPr kumimoji="0" lang="en-US" sz="1371" b="0" i="0" u="none" strike="noStrike" kern="0" cap="none" spc="0" normalizeH="0" baseline="0" noProof="0">
                <a:ln>
                  <a:noFill/>
                </a:ln>
                <a:gradFill>
                  <a:gsLst>
                    <a:gs pos="2917">
                      <a:srgbClr val="353535"/>
                    </a:gs>
                    <a:gs pos="100000">
                      <a:srgbClr val="353535"/>
                    </a:gs>
                  </a:gsLst>
                  <a:lin ang="5400000" scaled="0"/>
                </a:gradFill>
                <a:effectLst/>
                <a:uLnTx/>
                <a:uFillTx/>
                <a:latin typeface="Segoe UI"/>
                <a:ea typeface="+mn-ea"/>
                <a:cs typeface="Segoe UI Semilight" panose="020B0402040204020203" pitchFamily="34" charset="0"/>
              </a:rPr>
              <a:t>Mobile </a:t>
            </a:r>
          </a:p>
        </p:txBody>
      </p:sp>
      <p:sp>
        <p:nvSpPr>
          <p:cNvPr id="118" name="TextBox 117">
            <a:extLst>
              <a:ext uri="{FF2B5EF4-FFF2-40B4-BE49-F238E27FC236}">
                <a16:creationId xmlns:a16="http://schemas.microsoft.com/office/drawing/2014/main" id="{E1B16DC2-92E5-4A6C-ABBA-0F02BE05DA75}"/>
              </a:ext>
            </a:extLst>
          </p:cNvPr>
          <p:cNvSpPr txBox="1"/>
          <p:nvPr/>
        </p:nvSpPr>
        <p:spPr>
          <a:xfrm>
            <a:off x="10740107" y="4201059"/>
            <a:ext cx="1219506" cy="483360"/>
          </a:xfrm>
          <a:prstGeom prst="rect">
            <a:avLst/>
          </a:prstGeom>
          <a:noFill/>
        </p:spPr>
        <p:txBody>
          <a:bodyPr wrap="none" lIns="179259" tIns="143407" rIns="179259" bIns="143407" rtlCol="0" anchor="ctr" anchorCtr="0">
            <a:spAutoFit/>
          </a:bodyPr>
          <a:lstStyle/>
          <a:p>
            <a:pPr marL="0" marR="0" lvl="0" indent="0" algn="l" defTabSz="861250" rtl="0" eaLnBrk="1" fontAlgn="auto" latinLnBrk="0" hangingPunct="1">
              <a:lnSpc>
                <a:spcPct val="90000"/>
              </a:lnSpc>
              <a:spcBef>
                <a:spcPts val="0"/>
              </a:spcBef>
              <a:spcAft>
                <a:spcPts val="565"/>
              </a:spcAft>
              <a:buClrTx/>
              <a:buSzTx/>
              <a:buFontTx/>
              <a:buNone/>
              <a:tabLst/>
              <a:defRPr/>
            </a:pPr>
            <a:r>
              <a:rPr kumimoji="0" lang="en-US" sz="1371" b="0" i="0" u="none" strike="noStrike" kern="0" cap="none" spc="0" normalizeH="0" baseline="0" noProof="0">
                <a:ln>
                  <a:noFill/>
                </a:ln>
                <a:gradFill>
                  <a:gsLst>
                    <a:gs pos="2917">
                      <a:srgbClr val="353535"/>
                    </a:gs>
                    <a:gs pos="100000">
                      <a:srgbClr val="353535"/>
                    </a:gs>
                  </a:gsLst>
                  <a:lin ang="5400000" scaled="0"/>
                </a:gradFill>
                <a:effectLst/>
                <a:uLnTx/>
                <a:uFillTx/>
                <a:latin typeface="Segoe UI"/>
                <a:ea typeface="+mn-ea"/>
                <a:cs typeface="Segoe UI Semilight" panose="020B0402040204020203" pitchFamily="34" charset="0"/>
              </a:rPr>
              <a:t>Embedded</a:t>
            </a:r>
          </a:p>
        </p:txBody>
      </p:sp>
      <p:sp>
        <p:nvSpPr>
          <p:cNvPr id="119" name="TextBox 118">
            <a:extLst>
              <a:ext uri="{FF2B5EF4-FFF2-40B4-BE49-F238E27FC236}">
                <a16:creationId xmlns:a16="http://schemas.microsoft.com/office/drawing/2014/main" id="{FF89A4F1-5F4A-4C6C-83DA-A384A2B9AF28}"/>
              </a:ext>
            </a:extLst>
          </p:cNvPr>
          <p:cNvSpPr txBox="1"/>
          <p:nvPr/>
        </p:nvSpPr>
        <p:spPr>
          <a:xfrm>
            <a:off x="10740107" y="3606576"/>
            <a:ext cx="756303" cy="483360"/>
          </a:xfrm>
          <a:prstGeom prst="rect">
            <a:avLst/>
          </a:prstGeom>
          <a:noFill/>
        </p:spPr>
        <p:txBody>
          <a:bodyPr wrap="none" lIns="179259" tIns="143407" rIns="179259" bIns="143407" rtlCol="0" anchor="ctr" anchorCtr="0">
            <a:spAutoFit/>
          </a:bodyPr>
          <a:lstStyle/>
          <a:p>
            <a:pPr marL="0" marR="0" lvl="0" indent="0" algn="l" defTabSz="861250" rtl="0" eaLnBrk="1" fontAlgn="auto" latinLnBrk="0" hangingPunct="1">
              <a:lnSpc>
                <a:spcPct val="90000"/>
              </a:lnSpc>
              <a:spcBef>
                <a:spcPts val="0"/>
              </a:spcBef>
              <a:spcAft>
                <a:spcPts val="565"/>
              </a:spcAft>
              <a:buClrTx/>
              <a:buSzTx/>
              <a:buFontTx/>
              <a:buNone/>
              <a:tabLst/>
              <a:defRPr/>
            </a:pPr>
            <a:r>
              <a:rPr kumimoji="0" lang="en-US" sz="1371" b="0" i="0" u="none" strike="noStrike" kern="0" cap="none" spc="0" normalizeH="0" baseline="0" noProof="0">
                <a:ln>
                  <a:noFill/>
                </a:ln>
                <a:gradFill>
                  <a:gsLst>
                    <a:gs pos="2917">
                      <a:srgbClr val="353535"/>
                    </a:gs>
                    <a:gs pos="100000">
                      <a:srgbClr val="353535"/>
                    </a:gs>
                  </a:gsLst>
                  <a:lin ang="5400000" scaled="0"/>
                </a:gradFill>
                <a:effectLst/>
                <a:uLnTx/>
                <a:uFillTx/>
                <a:latin typeface="Segoe UI"/>
                <a:ea typeface="+mn-ea"/>
                <a:cs typeface="Segoe UI Semilight" panose="020B0402040204020203" pitchFamily="34" charset="0"/>
              </a:rPr>
              <a:t>Excel</a:t>
            </a:r>
          </a:p>
        </p:txBody>
      </p:sp>
      <p:grpSp>
        <p:nvGrpSpPr>
          <p:cNvPr id="13" name="Group 12"/>
          <p:cNvGrpSpPr/>
          <p:nvPr/>
        </p:nvGrpSpPr>
        <p:grpSpPr>
          <a:xfrm>
            <a:off x="10041042" y="2733772"/>
            <a:ext cx="346567" cy="2993211"/>
            <a:chOff x="9961731" y="2732796"/>
            <a:chExt cx="589936" cy="2993211"/>
          </a:xfrm>
        </p:grpSpPr>
        <p:cxnSp>
          <p:nvCxnSpPr>
            <p:cNvPr id="103" name="Straight Arrow Connector 102">
              <a:extLst>
                <a:ext uri="{FF2B5EF4-FFF2-40B4-BE49-F238E27FC236}">
                  <a16:creationId xmlns:a16="http://schemas.microsoft.com/office/drawing/2014/main" id="{790B86BC-0CF9-4D19-92E6-5510DC4C5B1C}"/>
                </a:ext>
              </a:extLst>
            </p:cNvPr>
            <p:cNvCxnSpPr>
              <a:cxnSpLocks/>
            </p:cNvCxnSpPr>
            <p:nvPr/>
          </p:nvCxnSpPr>
          <p:spPr>
            <a:xfrm>
              <a:off x="9963150" y="3924353"/>
              <a:ext cx="588517" cy="0"/>
            </a:xfrm>
            <a:prstGeom prst="straightConnector1">
              <a:avLst/>
            </a:prstGeom>
            <a:solidFill>
              <a:srgbClr val="FFFFFF"/>
            </a:solidFill>
            <a:ln w="12700" cap="flat" cmpd="sng" algn="ctr">
              <a:solidFill>
                <a:srgbClr val="353535"/>
              </a:solidFill>
              <a:prstDash val="solid"/>
              <a:headEnd type="none" w="med" len="med"/>
              <a:tailEnd type="arrow" w="med" len="sm"/>
            </a:ln>
            <a:effectLst/>
          </p:spPr>
        </p:cxnSp>
        <p:cxnSp>
          <p:nvCxnSpPr>
            <p:cNvPr id="104" name="Straight Arrow Connector 103">
              <a:extLst>
                <a:ext uri="{FF2B5EF4-FFF2-40B4-BE49-F238E27FC236}">
                  <a16:creationId xmlns:a16="http://schemas.microsoft.com/office/drawing/2014/main" id="{145BECBC-E154-48B0-89A2-1638BCD1F560}"/>
                </a:ext>
              </a:extLst>
            </p:cNvPr>
            <p:cNvCxnSpPr/>
            <p:nvPr/>
          </p:nvCxnSpPr>
          <p:spPr>
            <a:xfrm>
              <a:off x="9961731" y="2734171"/>
              <a:ext cx="589936" cy="0"/>
            </a:xfrm>
            <a:prstGeom prst="straightConnector1">
              <a:avLst/>
            </a:prstGeom>
            <a:solidFill>
              <a:srgbClr val="FFFFFF"/>
            </a:solidFill>
            <a:ln w="12700" cap="flat" cmpd="sng" algn="ctr">
              <a:solidFill>
                <a:srgbClr val="353535"/>
              </a:solidFill>
              <a:prstDash val="solid"/>
              <a:headEnd type="none" w="med" len="med"/>
              <a:tailEnd type="arrow" w="med" len="sm"/>
            </a:ln>
            <a:effectLst/>
          </p:spPr>
        </p:cxnSp>
        <p:cxnSp>
          <p:nvCxnSpPr>
            <p:cNvPr id="105" name="Straight Arrow Connector 104">
              <a:extLst>
                <a:ext uri="{FF2B5EF4-FFF2-40B4-BE49-F238E27FC236}">
                  <a16:creationId xmlns:a16="http://schemas.microsoft.com/office/drawing/2014/main" id="{07ACEA67-20AE-43A4-80F9-9A69245B68C2}"/>
                </a:ext>
              </a:extLst>
            </p:cNvPr>
            <p:cNvCxnSpPr/>
            <p:nvPr/>
          </p:nvCxnSpPr>
          <p:spPr>
            <a:xfrm>
              <a:off x="9961731" y="3329262"/>
              <a:ext cx="589936" cy="0"/>
            </a:xfrm>
            <a:prstGeom prst="straightConnector1">
              <a:avLst/>
            </a:prstGeom>
            <a:solidFill>
              <a:srgbClr val="FFFFFF"/>
            </a:solidFill>
            <a:ln w="12700" cap="flat" cmpd="sng" algn="ctr">
              <a:solidFill>
                <a:srgbClr val="353535"/>
              </a:solidFill>
              <a:prstDash val="solid"/>
              <a:headEnd type="none" w="med" len="med"/>
              <a:tailEnd type="arrow" w="med" len="sm"/>
            </a:ln>
            <a:effectLst/>
          </p:spPr>
        </p:cxnSp>
        <p:cxnSp>
          <p:nvCxnSpPr>
            <p:cNvPr id="107" name="Straight Arrow Connector 106">
              <a:extLst>
                <a:ext uri="{FF2B5EF4-FFF2-40B4-BE49-F238E27FC236}">
                  <a16:creationId xmlns:a16="http://schemas.microsoft.com/office/drawing/2014/main" id="{A9A6B67B-C125-49A9-8BA0-8887ED33D51B}"/>
                </a:ext>
              </a:extLst>
            </p:cNvPr>
            <p:cNvCxnSpPr/>
            <p:nvPr/>
          </p:nvCxnSpPr>
          <p:spPr>
            <a:xfrm>
              <a:off x="9961731" y="5726007"/>
              <a:ext cx="589936" cy="0"/>
            </a:xfrm>
            <a:prstGeom prst="straightConnector1">
              <a:avLst/>
            </a:prstGeom>
            <a:solidFill>
              <a:srgbClr val="FFFFFF"/>
            </a:solidFill>
            <a:ln w="12700" cap="flat" cmpd="sng" algn="ctr">
              <a:solidFill>
                <a:srgbClr val="353535"/>
              </a:solidFill>
              <a:prstDash val="solid"/>
              <a:headEnd type="none" w="med" len="med"/>
              <a:tailEnd type="arrow" w="med" len="sm"/>
            </a:ln>
            <a:effectLst/>
          </p:spPr>
        </p:cxnSp>
        <p:cxnSp>
          <p:nvCxnSpPr>
            <p:cNvPr id="111" name="Straight Connector 110">
              <a:extLst>
                <a:ext uri="{FF2B5EF4-FFF2-40B4-BE49-F238E27FC236}">
                  <a16:creationId xmlns:a16="http://schemas.microsoft.com/office/drawing/2014/main" id="{98D61486-D6F4-409F-80A5-7572C90BF0EB}"/>
                </a:ext>
              </a:extLst>
            </p:cNvPr>
            <p:cNvCxnSpPr>
              <a:cxnSpLocks/>
            </p:cNvCxnSpPr>
            <p:nvPr/>
          </p:nvCxnSpPr>
          <p:spPr>
            <a:xfrm>
              <a:off x="9961731" y="2732796"/>
              <a:ext cx="0" cy="2993211"/>
            </a:xfrm>
            <a:prstGeom prst="line">
              <a:avLst/>
            </a:prstGeom>
            <a:solidFill>
              <a:srgbClr val="FFFFFF"/>
            </a:solidFill>
            <a:ln w="12700" cap="flat" cmpd="sng" algn="ctr">
              <a:solidFill>
                <a:srgbClr val="353535"/>
              </a:solidFill>
              <a:prstDash val="solid"/>
              <a:headEnd type="none" w="med" len="med"/>
              <a:tailEnd type="none" w="med" len="med"/>
            </a:ln>
            <a:effectLst/>
          </p:spPr>
        </p:cxnSp>
        <p:cxnSp>
          <p:nvCxnSpPr>
            <p:cNvPr id="120" name="Straight Arrow Connector 119">
              <a:extLst>
                <a:ext uri="{FF2B5EF4-FFF2-40B4-BE49-F238E27FC236}">
                  <a16:creationId xmlns:a16="http://schemas.microsoft.com/office/drawing/2014/main" id="{82C530E6-0A66-4C11-B0D6-5C0B31AC0A27}"/>
                </a:ext>
              </a:extLst>
            </p:cNvPr>
            <p:cNvCxnSpPr/>
            <p:nvPr/>
          </p:nvCxnSpPr>
          <p:spPr>
            <a:xfrm>
              <a:off x="9961731" y="4519444"/>
              <a:ext cx="589936" cy="0"/>
            </a:xfrm>
            <a:prstGeom prst="straightConnector1">
              <a:avLst/>
            </a:prstGeom>
            <a:solidFill>
              <a:srgbClr val="FFFFFF"/>
            </a:solidFill>
            <a:ln w="12700" cap="flat" cmpd="sng" algn="ctr">
              <a:solidFill>
                <a:srgbClr val="353535"/>
              </a:solidFill>
              <a:prstDash val="solid"/>
              <a:headEnd type="none" w="med" len="med"/>
              <a:tailEnd type="arrow" w="med" len="sm"/>
            </a:ln>
            <a:effectLst/>
          </p:spPr>
        </p:cxnSp>
        <p:cxnSp>
          <p:nvCxnSpPr>
            <p:cNvPr id="71" name="Straight Arrow Connector 70">
              <a:extLst>
                <a:ext uri="{FF2B5EF4-FFF2-40B4-BE49-F238E27FC236}">
                  <a16:creationId xmlns:a16="http://schemas.microsoft.com/office/drawing/2014/main" id="{73D5DC44-F7D4-4F3E-8BEB-84E52B8E8DCB}"/>
                </a:ext>
              </a:extLst>
            </p:cNvPr>
            <p:cNvCxnSpPr/>
            <p:nvPr/>
          </p:nvCxnSpPr>
          <p:spPr>
            <a:xfrm>
              <a:off x="9961731" y="5091396"/>
              <a:ext cx="589936" cy="0"/>
            </a:xfrm>
            <a:prstGeom prst="straightConnector1">
              <a:avLst/>
            </a:prstGeom>
            <a:solidFill>
              <a:srgbClr val="FFFFFF"/>
            </a:solidFill>
            <a:ln w="12700" cap="flat" cmpd="sng" algn="ctr">
              <a:solidFill>
                <a:srgbClr val="353535"/>
              </a:solidFill>
              <a:prstDash val="solid"/>
              <a:headEnd type="none" w="med" len="med"/>
              <a:tailEnd type="arrow" w="med" len="sm"/>
            </a:ln>
            <a:effectLst/>
          </p:spPr>
        </p:cxnSp>
      </p:grpSp>
      <p:sp>
        <p:nvSpPr>
          <p:cNvPr id="83" name="TextBox 82"/>
          <p:cNvSpPr txBox="1"/>
          <p:nvPr/>
        </p:nvSpPr>
        <p:spPr>
          <a:xfrm>
            <a:off x="10740107" y="5348160"/>
            <a:ext cx="759508" cy="483360"/>
          </a:xfrm>
          <a:prstGeom prst="rect">
            <a:avLst/>
          </a:prstGeom>
          <a:noFill/>
        </p:spPr>
        <p:txBody>
          <a:bodyPr wrap="none" lIns="179259" tIns="143407" rIns="179259" bIns="143407" rtlCol="0" anchor="ctr" anchorCtr="0">
            <a:spAutoFit/>
          </a:bodyPr>
          <a:lstStyle/>
          <a:p>
            <a:pPr marL="0" marR="0" lvl="0" indent="0" algn="l" defTabSz="861250" rtl="0" eaLnBrk="1" fontAlgn="auto" latinLnBrk="0" hangingPunct="1">
              <a:lnSpc>
                <a:spcPct val="90000"/>
              </a:lnSpc>
              <a:spcBef>
                <a:spcPts val="0"/>
              </a:spcBef>
              <a:spcAft>
                <a:spcPts val="565"/>
              </a:spcAft>
              <a:buClrTx/>
              <a:buSzTx/>
              <a:buFontTx/>
              <a:buNone/>
              <a:tabLst/>
              <a:defRPr/>
            </a:pPr>
            <a:r>
              <a:rPr kumimoji="0" lang="en-US" sz="1371" b="0" i="0" u="none" strike="noStrike" kern="0" cap="none" spc="0" normalizeH="0" baseline="0" noProof="0">
                <a:ln>
                  <a:noFill/>
                </a:ln>
                <a:gradFill>
                  <a:gsLst>
                    <a:gs pos="2917">
                      <a:srgbClr val="353535"/>
                    </a:gs>
                    <a:gs pos="100000">
                      <a:srgbClr val="353535"/>
                    </a:gs>
                  </a:gsLst>
                  <a:lin ang="5400000" scaled="0"/>
                </a:gradFill>
                <a:effectLst/>
                <a:uLnTx/>
                <a:uFillTx/>
                <a:latin typeface="Segoe UI"/>
                <a:ea typeface="+mn-ea"/>
                <a:cs typeface="Segoe UI Semilight" panose="020B0402040204020203" pitchFamily="34" charset="0"/>
              </a:rPr>
              <a:t>“……”</a:t>
            </a:r>
          </a:p>
        </p:txBody>
      </p:sp>
      <p:sp>
        <p:nvSpPr>
          <p:cNvPr id="92" name="excel"/>
          <p:cNvSpPr>
            <a:spLocks noChangeAspect="1" noEditPoints="1"/>
          </p:cNvSpPr>
          <p:nvPr/>
        </p:nvSpPr>
        <p:spPr bwMode="auto">
          <a:xfrm>
            <a:off x="10501285" y="3712847"/>
            <a:ext cx="286674" cy="286674"/>
          </a:xfrm>
          <a:custGeom>
            <a:avLst/>
            <a:gdLst>
              <a:gd name="T0" fmla="*/ 311 w 351"/>
              <a:gd name="T1" fmla="*/ 232 h 351"/>
              <a:gd name="T2" fmla="*/ 255 w 351"/>
              <a:gd name="T3" fmla="*/ 204 h 351"/>
              <a:gd name="T4" fmla="*/ 311 w 351"/>
              <a:gd name="T5" fmla="*/ 188 h 351"/>
              <a:gd name="T6" fmla="*/ 255 w 351"/>
              <a:gd name="T7" fmla="*/ 160 h 351"/>
              <a:gd name="T8" fmla="*/ 311 w 351"/>
              <a:gd name="T9" fmla="*/ 276 h 351"/>
              <a:gd name="T10" fmla="*/ 255 w 351"/>
              <a:gd name="T11" fmla="*/ 248 h 351"/>
              <a:gd name="T12" fmla="*/ 311 w 351"/>
              <a:gd name="T13" fmla="*/ 144 h 351"/>
              <a:gd name="T14" fmla="*/ 255 w 351"/>
              <a:gd name="T15" fmla="*/ 116 h 351"/>
              <a:gd name="T16" fmla="*/ 311 w 351"/>
              <a:gd name="T17" fmla="*/ 100 h 351"/>
              <a:gd name="T18" fmla="*/ 255 w 351"/>
              <a:gd name="T19" fmla="*/ 72 h 351"/>
              <a:gd name="T20" fmla="*/ 311 w 351"/>
              <a:gd name="T21" fmla="*/ 248 h 351"/>
              <a:gd name="T22" fmla="*/ 255 w 351"/>
              <a:gd name="T23" fmla="*/ 276 h 351"/>
              <a:gd name="T24" fmla="*/ 311 w 351"/>
              <a:gd name="T25" fmla="*/ 204 h 351"/>
              <a:gd name="T26" fmla="*/ 255 w 351"/>
              <a:gd name="T27" fmla="*/ 232 h 351"/>
              <a:gd name="T28" fmla="*/ 311 w 351"/>
              <a:gd name="T29" fmla="*/ 160 h 351"/>
              <a:gd name="T30" fmla="*/ 255 w 351"/>
              <a:gd name="T31" fmla="*/ 188 h 351"/>
              <a:gd name="T32" fmla="*/ 311 w 351"/>
              <a:gd name="T33" fmla="*/ 116 h 351"/>
              <a:gd name="T34" fmla="*/ 255 w 351"/>
              <a:gd name="T35" fmla="*/ 144 h 351"/>
              <a:gd name="T36" fmla="*/ 311 w 351"/>
              <a:gd name="T37" fmla="*/ 100 h 351"/>
              <a:gd name="T38" fmla="*/ 255 w 351"/>
              <a:gd name="T39" fmla="*/ 72 h 351"/>
              <a:gd name="T40" fmla="*/ 208 w 351"/>
              <a:gd name="T41" fmla="*/ 0 h 351"/>
              <a:gd name="T42" fmla="*/ 208 w 351"/>
              <a:gd name="T43" fmla="*/ 351 h 351"/>
              <a:gd name="T44" fmla="*/ 351 w 351"/>
              <a:gd name="T45" fmla="*/ 299 h 351"/>
              <a:gd name="T46" fmla="*/ 119 w 351"/>
              <a:gd name="T47" fmla="*/ 110 h 351"/>
              <a:gd name="T48" fmla="*/ 147 w 351"/>
              <a:gd name="T49" fmla="*/ 240 h 351"/>
              <a:gd name="T50" fmla="*/ 98 w 351"/>
              <a:gd name="T51" fmla="*/ 188 h 351"/>
              <a:gd name="T52" fmla="*/ 83 w 351"/>
              <a:gd name="T53" fmla="*/ 174 h 351"/>
              <a:gd name="T54" fmla="*/ 99 w 351"/>
              <a:gd name="T55" fmla="*/ 160 h 351"/>
              <a:gd name="T56" fmla="*/ 208 w 351"/>
              <a:gd name="T57" fmla="*/ 299 h 351"/>
              <a:gd name="T58" fmla="*/ 239 w 351"/>
              <a:gd name="T59" fmla="*/ 248 h 351"/>
              <a:gd name="T60" fmla="*/ 239 w 351"/>
              <a:gd name="T61" fmla="*/ 232 h 351"/>
              <a:gd name="T62" fmla="*/ 208 w 351"/>
              <a:gd name="T63" fmla="*/ 188 h 351"/>
              <a:gd name="T64" fmla="*/ 208 w 351"/>
              <a:gd name="T65" fmla="*/ 160 h 351"/>
              <a:gd name="T66" fmla="*/ 239 w 351"/>
              <a:gd name="T67" fmla="*/ 116 h 351"/>
              <a:gd name="T68" fmla="*/ 239 w 351"/>
              <a:gd name="T69" fmla="*/ 100 h 351"/>
              <a:gd name="T70" fmla="*/ 208 w 351"/>
              <a:gd name="T71" fmla="*/ 47 h 351"/>
              <a:gd name="T72" fmla="*/ 339 w 351"/>
              <a:gd name="T73" fmla="*/ 299 h 351"/>
              <a:gd name="T74" fmla="*/ 255 w 351"/>
              <a:gd name="T75" fmla="*/ 276 h 351"/>
              <a:gd name="T76" fmla="*/ 311 w 351"/>
              <a:gd name="T77" fmla="*/ 248 h 351"/>
              <a:gd name="T78" fmla="*/ 255 w 351"/>
              <a:gd name="T79" fmla="*/ 232 h 351"/>
              <a:gd name="T80" fmla="*/ 311 w 351"/>
              <a:gd name="T81" fmla="*/ 204 h 351"/>
              <a:gd name="T82" fmla="*/ 255 w 351"/>
              <a:gd name="T83" fmla="*/ 188 h 351"/>
              <a:gd name="T84" fmla="*/ 311 w 351"/>
              <a:gd name="T85" fmla="*/ 160 h 351"/>
              <a:gd name="T86" fmla="*/ 255 w 351"/>
              <a:gd name="T87" fmla="*/ 144 h 351"/>
              <a:gd name="T88" fmla="*/ 311 w 351"/>
              <a:gd name="T89" fmla="*/ 116 h 351"/>
              <a:gd name="T90" fmla="*/ 255 w 351"/>
              <a:gd name="T91" fmla="*/ 100 h 351"/>
              <a:gd name="T92" fmla="*/ 311 w 351"/>
              <a:gd name="T93" fmla="*/ 72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51" h="351">
                <a:moveTo>
                  <a:pt x="255" y="204"/>
                </a:moveTo>
                <a:cubicBezTo>
                  <a:pt x="255" y="232"/>
                  <a:pt x="255" y="232"/>
                  <a:pt x="255" y="232"/>
                </a:cubicBezTo>
                <a:cubicBezTo>
                  <a:pt x="311" y="232"/>
                  <a:pt x="311" y="232"/>
                  <a:pt x="311" y="232"/>
                </a:cubicBezTo>
                <a:cubicBezTo>
                  <a:pt x="311" y="204"/>
                  <a:pt x="311" y="204"/>
                  <a:pt x="311" y="204"/>
                </a:cubicBezTo>
                <a:cubicBezTo>
                  <a:pt x="255" y="204"/>
                  <a:pt x="255" y="204"/>
                  <a:pt x="255" y="204"/>
                </a:cubicBezTo>
                <a:cubicBezTo>
                  <a:pt x="255" y="204"/>
                  <a:pt x="255" y="204"/>
                  <a:pt x="255" y="204"/>
                </a:cubicBezTo>
                <a:close/>
                <a:moveTo>
                  <a:pt x="255" y="160"/>
                </a:moveTo>
                <a:cubicBezTo>
                  <a:pt x="255" y="188"/>
                  <a:pt x="255" y="188"/>
                  <a:pt x="255" y="188"/>
                </a:cubicBezTo>
                <a:cubicBezTo>
                  <a:pt x="311" y="188"/>
                  <a:pt x="311" y="188"/>
                  <a:pt x="311" y="188"/>
                </a:cubicBezTo>
                <a:cubicBezTo>
                  <a:pt x="311" y="160"/>
                  <a:pt x="311" y="160"/>
                  <a:pt x="311" y="160"/>
                </a:cubicBezTo>
                <a:cubicBezTo>
                  <a:pt x="255" y="160"/>
                  <a:pt x="255" y="160"/>
                  <a:pt x="255" y="160"/>
                </a:cubicBezTo>
                <a:cubicBezTo>
                  <a:pt x="255" y="160"/>
                  <a:pt x="255" y="160"/>
                  <a:pt x="255" y="160"/>
                </a:cubicBezTo>
                <a:close/>
                <a:moveTo>
                  <a:pt x="255" y="248"/>
                </a:moveTo>
                <a:cubicBezTo>
                  <a:pt x="255" y="276"/>
                  <a:pt x="255" y="276"/>
                  <a:pt x="255" y="276"/>
                </a:cubicBezTo>
                <a:cubicBezTo>
                  <a:pt x="311" y="276"/>
                  <a:pt x="311" y="276"/>
                  <a:pt x="311" y="276"/>
                </a:cubicBezTo>
                <a:cubicBezTo>
                  <a:pt x="311" y="248"/>
                  <a:pt x="311" y="248"/>
                  <a:pt x="311" y="248"/>
                </a:cubicBezTo>
                <a:cubicBezTo>
                  <a:pt x="255" y="248"/>
                  <a:pt x="255" y="248"/>
                  <a:pt x="255" y="248"/>
                </a:cubicBezTo>
                <a:cubicBezTo>
                  <a:pt x="255" y="248"/>
                  <a:pt x="255" y="248"/>
                  <a:pt x="255" y="248"/>
                </a:cubicBezTo>
                <a:close/>
                <a:moveTo>
                  <a:pt x="255" y="116"/>
                </a:moveTo>
                <a:cubicBezTo>
                  <a:pt x="255" y="144"/>
                  <a:pt x="255" y="144"/>
                  <a:pt x="255" y="144"/>
                </a:cubicBezTo>
                <a:cubicBezTo>
                  <a:pt x="311" y="144"/>
                  <a:pt x="311" y="144"/>
                  <a:pt x="311" y="144"/>
                </a:cubicBezTo>
                <a:cubicBezTo>
                  <a:pt x="311" y="116"/>
                  <a:pt x="311" y="116"/>
                  <a:pt x="311" y="116"/>
                </a:cubicBezTo>
                <a:cubicBezTo>
                  <a:pt x="255" y="116"/>
                  <a:pt x="255" y="116"/>
                  <a:pt x="255" y="116"/>
                </a:cubicBezTo>
                <a:cubicBezTo>
                  <a:pt x="255" y="116"/>
                  <a:pt x="255" y="116"/>
                  <a:pt x="255" y="116"/>
                </a:cubicBezTo>
                <a:close/>
                <a:moveTo>
                  <a:pt x="255" y="72"/>
                </a:moveTo>
                <a:cubicBezTo>
                  <a:pt x="255" y="100"/>
                  <a:pt x="255" y="100"/>
                  <a:pt x="255" y="100"/>
                </a:cubicBezTo>
                <a:cubicBezTo>
                  <a:pt x="311" y="100"/>
                  <a:pt x="311" y="100"/>
                  <a:pt x="311" y="100"/>
                </a:cubicBezTo>
                <a:cubicBezTo>
                  <a:pt x="311" y="72"/>
                  <a:pt x="311" y="72"/>
                  <a:pt x="311" y="72"/>
                </a:cubicBezTo>
                <a:cubicBezTo>
                  <a:pt x="255" y="72"/>
                  <a:pt x="255" y="72"/>
                  <a:pt x="255" y="72"/>
                </a:cubicBezTo>
                <a:cubicBezTo>
                  <a:pt x="255" y="72"/>
                  <a:pt x="255" y="72"/>
                  <a:pt x="255" y="72"/>
                </a:cubicBezTo>
                <a:close/>
                <a:moveTo>
                  <a:pt x="255" y="276"/>
                </a:moveTo>
                <a:cubicBezTo>
                  <a:pt x="311" y="276"/>
                  <a:pt x="311" y="276"/>
                  <a:pt x="311" y="276"/>
                </a:cubicBezTo>
                <a:cubicBezTo>
                  <a:pt x="311" y="248"/>
                  <a:pt x="311" y="248"/>
                  <a:pt x="311" y="248"/>
                </a:cubicBezTo>
                <a:cubicBezTo>
                  <a:pt x="255" y="248"/>
                  <a:pt x="255" y="248"/>
                  <a:pt x="255" y="248"/>
                </a:cubicBezTo>
                <a:cubicBezTo>
                  <a:pt x="255" y="276"/>
                  <a:pt x="255" y="276"/>
                  <a:pt x="255" y="276"/>
                </a:cubicBezTo>
                <a:cubicBezTo>
                  <a:pt x="255" y="276"/>
                  <a:pt x="255" y="276"/>
                  <a:pt x="255" y="276"/>
                </a:cubicBezTo>
                <a:close/>
                <a:moveTo>
                  <a:pt x="255" y="232"/>
                </a:moveTo>
                <a:cubicBezTo>
                  <a:pt x="311" y="232"/>
                  <a:pt x="311" y="232"/>
                  <a:pt x="311" y="232"/>
                </a:cubicBezTo>
                <a:cubicBezTo>
                  <a:pt x="311" y="204"/>
                  <a:pt x="311" y="204"/>
                  <a:pt x="311" y="204"/>
                </a:cubicBezTo>
                <a:cubicBezTo>
                  <a:pt x="255" y="204"/>
                  <a:pt x="255" y="204"/>
                  <a:pt x="255" y="204"/>
                </a:cubicBezTo>
                <a:cubicBezTo>
                  <a:pt x="255" y="232"/>
                  <a:pt x="255" y="232"/>
                  <a:pt x="255" y="232"/>
                </a:cubicBezTo>
                <a:cubicBezTo>
                  <a:pt x="255" y="232"/>
                  <a:pt x="255" y="232"/>
                  <a:pt x="255" y="232"/>
                </a:cubicBezTo>
                <a:close/>
                <a:moveTo>
                  <a:pt x="255" y="188"/>
                </a:moveTo>
                <a:cubicBezTo>
                  <a:pt x="311" y="188"/>
                  <a:pt x="311" y="188"/>
                  <a:pt x="311" y="188"/>
                </a:cubicBezTo>
                <a:cubicBezTo>
                  <a:pt x="311" y="160"/>
                  <a:pt x="311" y="160"/>
                  <a:pt x="311" y="160"/>
                </a:cubicBezTo>
                <a:cubicBezTo>
                  <a:pt x="255" y="160"/>
                  <a:pt x="255" y="160"/>
                  <a:pt x="255" y="160"/>
                </a:cubicBezTo>
                <a:cubicBezTo>
                  <a:pt x="255" y="188"/>
                  <a:pt x="255" y="188"/>
                  <a:pt x="255" y="188"/>
                </a:cubicBezTo>
                <a:cubicBezTo>
                  <a:pt x="255" y="188"/>
                  <a:pt x="255" y="188"/>
                  <a:pt x="255" y="188"/>
                </a:cubicBezTo>
                <a:close/>
                <a:moveTo>
                  <a:pt x="255" y="144"/>
                </a:moveTo>
                <a:cubicBezTo>
                  <a:pt x="311" y="144"/>
                  <a:pt x="311" y="144"/>
                  <a:pt x="311" y="144"/>
                </a:cubicBezTo>
                <a:cubicBezTo>
                  <a:pt x="311" y="116"/>
                  <a:pt x="311" y="116"/>
                  <a:pt x="311" y="116"/>
                </a:cubicBezTo>
                <a:cubicBezTo>
                  <a:pt x="255" y="116"/>
                  <a:pt x="255" y="116"/>
                  <a:pt x="255" y="116"/>
                </a:cubicBezTo>
                <a:cubicBezTo>
                  <a:pt x="255" y="144"/>
                  <a:pt x="255" y="144"/>
                  <a:pt x="255" y="144"/>
                </a:cubicBezTo>
                <a:cubicBezTo>
                  <a:pt x="255" y="144"/>
                  <a:pt x="255" y="144"/>
                  <a:pt x="255" y="144"/>
                </a:cubicBezTo>
                <a:close/>
                <a:moveTo>
                  <a:pt x="255" y="72"/>
                </a:moveTo>
                <a:cubicBezTo>
                  <a:pt x="255" y="100"/>
                  <a:pt x="255" y="100"/>
                  <a:pt x="255" y="100"/>
                </a:cubicBezTo>
                <a:cubicBezTo>
                  <a:pt x="311" y="100"/>
                  <a:pt x="311" y="100"/>
                  <a:pt x="311" y="100"/>
                </a:cubicBezTo>
                <a:cubicBezTo>
                  <a:pt x="311" y="72"/>
                  <a:pt x="311" y="72"/>
                  <a:pt x="311" y="72"/>
                </a:cubicBezTo>
                <a:cubicBezTo>
                  <a:pt x="255" y="72"/>
                  <a:pt x="255" y="72"/>
                  <a:pt x="255" y="72"/>
                </a:cubicBezTo>
                <a:cubicBezTo>
                  <a:pt x="255" y="72"/>
                  <a:pt x="255" y="72"/>
                  <a:pt x="255" y="72"/>
                </a:cubicBezTo>
                <a:close/>
                <a:moveTo>
                  <a:pt x="339" y="35"/>
                </a:moveTo>
                <a:cubicBezTo>
                  <a:pt x="208" y="35"/>
                  <a:pt x="208" y="35"/>
                  <a:pt x="208" y="35"/>
                </a:cubicBezTo>
                <a:cubicBezTo>
                  <a:pt x="208" y="0"/>
                  <a:pt x="208" y="0"/>
                  <a:pt x="208" y="0"/>
                </a:cubicBezTo>
                <a:cubicBezTo>
                  <a:pt x="0" y="35"/>
                  <a:pt x="0" y="35"/>
                  <a:pt x="0" y="35"/>
                </a:cubicBezTo>
                <a:cubicBezTo>
                  <a:pt x="0" y="315"/>
                  <a:pt x="0" y="315"/>
                  <a:pt x="0" y="315"/>
                </a:cubicBezTo>
                <a:cubicBezTo>
                  <a:pt x="208" y="351"/>
                  <a:pt x="208" y="351"/>
                  <a:pt x="208" y="351"/>
                </a:cubicBezTo>
                <a:cubicBezTo>
                  <a:pt x="208" y="311"/>
                  <a:pt x="208" y="311"/>
                  <a:pt x="208" y="311"/>
                </a:cubicBezTo>
                <a:cubicBezTo>
                  <a:pt x="340" y="311"/>
                  <a:pt x="340" y="311"/>
                  <a:pt x="340" y="311"/>
                </a:cubicBezTo>
                <a:cubicBezTo>
                  <a:pt x="348" y="311"/>
                  <a:pt x="351" y="306"/>
                  <a:pt x="351" y="299"/>
                </a:cubicBezTo>
                <a:cubicBezTo>
                  <a:pt x="351" y="47"/>
                  <a:pt x="351" y="47"/>
                  <a:pt x="351" y="47"/>
                </a:cubicBezTo>
                <a:cubicBezTo>
                  <a:pt x="351" y="41"/>
                  <a:pt x="346" y="35"/>
                  <a:pt x="339" y="35"/>
                </a:cubicBezTo>
                <a:close/>
                <a:moveTo>
                  <a:pt x="119" y="110"/>
                </a:moveTo>
                <a:cubicBezTo>
                  <a:pt x="146" y="107"/>
                  <a:pt x="146" y="107"/>
                  <a:pt x="146" y="107"/>
                </a:cubicBezTo>
                <a:cubicBezTo>
                  <a:pt x="114" y="173"/>
                  <a:pt x="114" y="173"/>
                  <a:pt x="114" y="173"/>
                </a:cubicBezTo>
                <a:cubicBezTo>
                  <a:pt x="147" y="240"/>
                  <a:pt x="147" y="240"/>
                  <a:pt x="147" y="240"/>
                </a:cubicBezTo>
                <a:cubicBezTo>
                  <a:pt x="118" y="238"/>
                  <a:pt x="118" y="238"/>
                  <a:pt x="118" y="238"/>
                </a:cubicBezTo>
                <a:cubicBezTo>
                  <a:pt x="98" y="188"/>
                  <a:pt x="98" y="188"/>
                  <a:pt x="98" y="188"/>
                </a:cubicBezTo>
                <a:cubicBezTo>
                  <a:pt x="98" y="188"/>
                  <a:pt x="98" y="188"/>
                  <a:pt x="98" y="188"/>
                </a:cubicBezTo>
                <a:cubicBezTo>
                  <a:pt x="78" y="237"/>
                  <a:pt x="78" y="237"/>
                  <a:pt x="78" y="237"/>
                </a:cubicBezTo>
                <a:cubicBezTo>
                  <a:pt x="52" y="234"/>
                  <a:pt x="52" y="234"/>
                  <a:pt x="52" y="234"/>
                </a:cubicBezTo>
                <a:cubicBezTo>
                  <a:pt x="83" y="174"/>
                  <a:pt x="83" y="174"/>
                  <a:pt x="83" y="174"/>
                </a:cubicBezTo>
                <a:cubicBezTo>
                  <a:pt x="55" y="113"/>
                  <a:pt x="55" y="113"/>
                  <a:pt x="55" y="113"/>
                </a:cubicBezTo>
                <a:cubicBezTo>
                  <a:pt x="81" y="111"/>
                  <a:pt x="81" y="111"/>
                  <a:pt x="81" y="111"/>
                </a:cubicBezTo>
                <a:cubicBezTo>
                  <a:pt x="99" y="160"/>
                  <a:pt x="99" y="160"/>
                  <a:pt x="99" y="160"/>
                </a:cubicBezTo>
                <a:lnTo>
                  <a:pt x="119" y="110"/>
                </a:lnTo>
                <a:close/>
                <a:moveTo>
                  <a:pt x="339" y="299"/>
                </a:moveTo>
                <a:cubicBezTo>
                  <a:pt x="208" y="299"/>
                  <a:pt x="208" y="299"/>
                  <a:pt x="208" y="299"/>
                </a:cubicBezTo>
                <a:cubicBezTo>
                  <a:pt x="208" y="276"/>
                  <a:pt x="208" y="276"/>
                  <a:pt x="208" y="276"/>
                </a:cubicBezTo>
                <a:cubicBezTo>
                  <a:pt x="239" y="276"/>
                  <a:pt x="239" y="276"/>
                  <a:pt x="239" y="276"/>
                </a:cubicBezTo>
                <a:cubicBezTo>
                  <a:pt x="239" y="248"/>
                  <a:pt x="239" y="248"/>
                  <a:pt x="239" y="248"/>
                </a:cubicBezTo>
                <a:cubicBezTo>
                  <a:pt x="208" y="248"/>
                  <a:pt x="208" y="248"/>
                  <a:pt x="208" y="248"/>
                </a:cubicBezTo>
                <a:cubicBezTo>
                  <a:pt x="208" y="232"/>
                  <a:pt x="208" y="232"/>
                  <a:pt x="208" y="232"/>
                </a:cubicBezTo>
                <a:cubicBezTo>
                  <a:pt x="239" y="232"/>
                  <a:pt x="239" y="232"/>
                  <a:pt x="239" y="232"/>
                </a:cubicBezTo>
                <a:cubicBezTo>
                  <a:pt x="239" y="204"/>
                  <a:pt x="239" y="204"/>
                  <a:pt x="239" y="204"/>
                </a:cubicBezTo>
                <a:cubicBezTo>
                  <a:pt x="208" y="204"/>
                  <a:pt x="208" y="204"/>
                  <a:pt x="208" y="204"/>
                </a:cubicBezTo>
                <a:cubicBezTo>
                  <a:pt x="208" y="188"/>
                  <a:pt x="208" y="188"/>
                  <a:pt x="208" y="188"/>
                </a:cubicBezTo>
                <a:cubicBezTo>
                  <a:pt x="239" y="188"/>
                  <a:pt x="239" y="188"/>
                  <a:pt x="239" y="188"/>
                </a:cubicBezTo>
                <a:cubicBezTo>
                  <a:pt x="239" y="160"/>
                  <a:pt x="239" y="160"/>
                  <a:pt x="239" y="160"/>
                </a:cubicBezTo>
                <a:cubicBezTo>
                  <a:pt x="208" y="160"/>
                  <a:pt x="208" y="160"/>
                  <a:pt x="208" y="160"/>
                </a:cubicBezTo>
                <a:cubicBezTo>
                  <a:pt x="208" y="144"/>
                  <a:pt x="208" y="144"/>
                  <a:pt x="208" y="144"/>
                </a:cubicBezTo>
                <a:cubicBezTo>
                  <a:pt x="239" y="144"/>
                  <a:pt x="239" y="144"/>
                  <a:pt x="239" y="144"/>
                </a:cubicBezTo>
                <a:cubicBezTo>
                  <a:pt x="239" y="116"/>
                  <a:pt x="239" y="116"/>
                  <a:pt x="239" y="116"/>
                </a:cubicBezTo>
                <a:cubicBezTo>
                  <a:pt x="208" y="116"/>
                  <a:pt x="208" y="116"/>
                  <a:pt x="208" y="116"/>
                </a:cubicBezTo>
                <a:cubicBezTo>
                  <a:pt x="208" y="100"/>
                  <a:pt x="208" y="100"/>
                  <a:pt x="208" y="100"/>
                </a:cubicBezTo>
                <a:cubicBezTo>
                  <a:pt x="239" y="100"/>
                  <a:pt x="239" y="100"/>
                  <a:pt x="239" y="100"/>
                </a:cubicBezTo>
                <a:cubicBezTo>
                  <a:pt x="239" y="72"/>
                  <a:pt x="239" y="72"/>
                  <a:pt x="239" y="72"/>
                </a:cubicBezTo>
                <a:cubicBezTo>
                  <a:pt x="208" y="72"/>
                  <a:pt x="208" y="72"/>
                  <a:pt x="208" y="72"/>
                </a:cubicBezTo>
                <a:cubicBezTo>
                  <a:pt x="208" y="47"/>
                  <a:pt x="208" y="47"/>
                  <a:pt x="208" y="47"/>
                </a:cubicBezTo>
                <a:cubicBezTo>
                  <a:pt x="339" y="47"/>
                  <a:pt x="339" y="47"/>
                  <a:pt x="339" y="47"/>
                </a:cubicBezTo>
                <a:cubicBezTo>
                  <a:pt x="339" y="299"/>
                  <a:pt x="339" y="299"/>
                  <a:pt x="339" y="299"/>
                </a:cubicBezTo>
                <a:cubicBezTo>
                  <a:pt x="339" y="299"/>
                  <a:pt x="339" y="299"/>
                  <a:pt x="339" y="299"/>
                </a:cubicBezTo>
                <a:close/>
                <a:moveTo>
                  <a:pt x="311" y="248"/>
                </a:moveTo>
                <a:cubicBezTo>
                  <a:pt x="255" y="248"/>
                  <a:pt x="255" y="248"/>
                  <a:pt x="255" y="248"/>
                </a:cubicBezTo>
                <a:cubicBezTo>
                  <a:pt x="255" y="276"/>
                  <a:pt x="255" y="276"/>
                  <a:pt x="255" y="276"/>
                </a:cubicBezTo>
                <a:cubicBezTo>
                  <a:pt x="311" y="276"/>
                  <a:pt x="311" y="276"/>
                  <a:pt x="311" y="276"/>
                </a:cubicBezTo>
                <a:cubicBezTo>
                  <a:pt x="311" y="248"/>
                  <a:pt x="311" y="248"/>
                  <a:pt x="311" y="248"/>
                </a:cubicBezTo>
                <a:cubicBezTo>
                  <a:pt x="311" y="248"/>
                  <a:pt x="311" y="248"/>
                  <a:pt x="311" y="248"/>
                </a:cubicBezTo>
                <a:close/>
                <a:moveTo>
                  <a:pt x="311" y="204"/>
                </a:moveTo>
                <a:cubicBezTo>
                  <a:pt x="255" y="204"/>
                  <a:pt x="255" y="204"/>
                  <a:pt x="255" y="204"/>
                </a:cubicBezTo>
                <a:cubicBezTo>
                  <a:pt x="255" y="232"/>
                  <a:pt x="255" y="232"/>
                  <a:pt x="255" y="232"/>
                </a:cubicBezTo>
                <a:cubicBezTo>
                  <a:pt x="311" y="232"/>
                  <a:pt x="311" y="232"/>
                  <a:pt x="311" y="232"/>
                </a:cubicBezTo>
                <a:cubicBezTo>
                  <a:pt x="311" y="204"/>
                  <a:pt x="311" y="204"/>
                  <a:pt x="311" y="204"/>
                </a:cubicBezTo>
                <a:cubicBezTo>
                  <a:pt x="311" y="204"/>
                  <a:pt x="311" y="204"/>
                  <a:pt x="311" y="204"/>
                </a:cubicBezTo>
                <a:close/>
                <a:moveTo>
                  <a:pt x="311" y="160"/>
                </a:moveTo>
                <a:cubicBezTo>
                  <a:pt x="255" y="160"/>
                  <a:pt x="255" y="160"/>
                  <a:pt x="255" y="160"/>
                </a:cubicBezTo>
                <a:cubicBezTo>
                  <a:pt x="255" y="188"/>
                  <a:pt x="255" y="188"/>
                  <a:pt x="255" y="188"/>
                </a:cubicBezTo>
                <a:cubicBezTo>
                  <a:pt x="311" y="188"/>
                  <a:pt x="311" y="188"/>
                  <a:pt x="311" y="188"/>
                </a:cubicBezTo>
                <a:cubicBezTo>
                  <a:pt x="311" y="160"/>
                  <a:pt x="311" y="160"/>
                  <a:pt x="311" y="160"/>
                </a:cubicBezTo>
                <a:cubicBezTo>
                  <a:pt x="311" y="160"/>
                  <a:pt x="311" y="160"/>
                  <a:pt x="311" y="160"/>
                </a:cubicBezTo>
                <a:close/>
                <a:moveTo>
                  <a:pt x="311" y="116"/>
                </a:moveTo>
                <a:cubicBezTo>
                  <a:pt x="255" y="116"/>
                  <a:pt x="255" y="116"/>
                  <a:pt x="255" y="116"/>
                </a:cubicBezTo>
                <a:cubicBezTo>
                  <a:pt x="255" y="144"/>
                  <a:pt x="255" y="144"/>
                  <a:pt x="255" y="144"/>
                </a:cubicBezTo>
                <a:cubicBezTo>
                  <a:pt x="311" y="144"/>
                  <a:pt x="311" y="144"/>
                  <a:pt x="311" y="144"/>
                </a:cubicBezTo>
                <a:cubicBezTo>
                  <a:pt x="311" y="116"/>
                  <a:pt x="311" y="116"/>
                  <a:pt x="311" y="116"/>
                </a:cubicBezTo>
                <a:cubicBezTo>
                  <a:pt x="311" y="116"/>
                  <a:pt x="311" y="116"/>
                  <a:pt x="311" y="116"/>
                </a:cubicBezTo>
                <a:close/>
                <a:moveTo>
                  <a:pt x="311" y="72"/>
                </a:moveTo>
                <a:cubicBezTo>
                  <a:pt x="255" y="72"/>
                  <a:pt x="255" y="72"/>
                  <a:pt x="255" y="72"/>
                </a:cubicBezTo>
                <a:cubicBezTo>
                  <a:pt x="255" y="100"/>
                  <a:pt x="255" y="100"/>
                  <a:pt x="255" y="100"/>
                </a:cubicBezTo>
                <a:cubicBezTo>
                  <a:pt x="311" y="100"/>
                  <a:pt x="311" y="100"/>
                  <a:pt x="311" y="100"/>
                </a:cubicBezTo>
                <a:cubicBezTo>
                  <a:pt x="311" y="72"/>
                  <a:pt x="311" y="72"/>
                  <a:pt x="311" y="72"/>
                </a:cubicBezTo>
                <a:cubicBezTo>
                  <a:pt x="311" y="72"/>
                  <a:pt x="311" y="72"/>
                  <a:pt x="311" y="72"/>
                </a:cubicBezTo>
                <a:close/>
              </a:path>
            </a:pathLst>
          </a:custGeom>
          <a:solidFill>
            <a:srgbClr val="525252"/>
          </a:solidFill>
          <a:ln>
            <a:noFill/>
          </a:ln>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97" name="phone"/>
          <p:cNvSpPr>
            <a:spLocks noChangeAspect="1" noEditPoints="1"/>
          </p:cNvSpPr>
          <p:nvPr/>
        </p:nvSpPr>
        <p:spPr bwMode="auto">
          <a:xfrm>
            <a:off x="10565291" y="3133108"/>
            <a:ext cx="150542" cy="241070"/>
          </a:xfrm>
          <a:custGeom>
            <a:avLst/>
            <a:gdLst>
              <a:gd name="T0" fmla="*/ 148 w 148"/>
              <a:gd name="T1" fmla="*/ 112 h 237"/>
              <a:gd name="T2" fmla="*/ 148 w 148"/>
              <a:gd name="T3" fmla="*/ 237 h 237"/>
              <a:gd name="T4" fmla="*/ 0 w 148"/>
              <a:gd name="T5" fmla="*/ 237 h 237"/>
              <a:gd name="T6" fmla="*/ 0 w 148"/>
              <a:gd name="T7" fmla="*/ 0 h 237"/>
              <a:gd name="T8" fmla="*/ 148 w 148"/>
              <a:gd name="T9" fmla="*/ 0 h 237"/>
              <a:gd name="T10" fmla="*/ 148 w 148"/>
              <a:gd name="T11" fmla="*/ 112 h 237"/>
              <a:gd name="T12" fmla="*/ 0 w 148"/>
              <a:gd name="T13" fmla="*/ 29 h 237"/>
              <a:gd name="T14" fmla="*/ 148 w 148"/>
              <a:gd name="T15" fmla="*/ 29 h 237"/>
              <a:gd name="T16" fmla="*/ 0 w 148"/>
              <a:gd name="T17" fmla="*/ 172 h 237"/>
              <a:gd name="T18" fmla="*/ 148 w 148"/>
              <a:gd name="T19" fmla="*/ 172 h 237"/>
              <a:gd name="T20" fmla="*/ 66 w 148"/>
              <a:gd name="T21" fmla="*/ 204 h 237"/>
              <a:gd name="T22" fmla="*/ 82 w 148"/>
              <a:gd name="T23" fmla="*/ 20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8" h="237">
                <a:moveTo>
                  <a:pt x="148" y="112"/>
                </a:moveTo>
                <a:lnTo>
                  <a:pt x="148" y="237"/>
                </a:lnTo>
                <a:lnTo>
                  <a:pt x="0" y="237"/>
                </a:lnTo>
                <a:lnTo>
                  <a:pt x="0" y="0"/>
                </a:lnTo>
                <a:lnTo>
                  <a:pt x="148" y="0"/>
                </a:lnTo>
                <a:lnTo>
                  <a:pt x="148" y="112"/>
                </a:lnTo>
                <a:moveTo>
                  <a:pt x="0" y="29"/>
                </a:moveTo>
                <a:lnTo>
                  <a:pt x="148" y="29"/>
                </a:lnTo>
                <a:moveTo>
                  <a:pt x="0" y="172"/>
                </a:moveTo>
                <a:lnTo>
                  <a:pt x="148" y="172"/>
                </a:lnTo>
                <a:moveTo>
                  <a:pt x="66" y="204"/>
                </a:moveTo>
                <a:lnTo>
                  <a:pt x="82" y="204"/>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98" name="globe_2"/>
          <p:cNvSpPr>
            <a:spLocks noChangeAspect="1" noEditPoints="1"/>
          </p:cNvSpPr>
          <p:nvPr/>
        </p:nvSpPr>
        <p:spPr bwMode="auto">
          <a:xfrm>
            <a:off x="10506837" y="2558209"/>
            <a:ext cx="261970" cy="261970"/>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a:ea typeface="+mn-ea"/>
              <a:cs typeface="+mn-cs"/>
            </a:endParaRPr>
          </a:p>
        </p:txBody>
      </p:sp>
      <p:sp>
        <p:nvSpPr>
          <p:cNvPr id="99" name="website_3"/>
          <p:cNvSpPr>
            <a:spLocks noChangeAspect="1" noEditPoints="1"/>
          </p:cNvSpPr>
          <p:nvPr/>
        </p:nvSpPr>
        <p:spPr bwMode="auto">
          <a:xfrm>
            <a:off x="10501285" y="4323114"/>
            <a:ext cx="288259" cy="251509"/>
          </a:xfrm>
          <a:custGeom>
            <a:avLst/>
            <a:gdLst>
              <a:gd name="T0" fmla="*/ 0 w 251"/>
              <a:gd name="T1" fmla="*/ 104 h 219"/>
              <a:gd name="T2" fmla="*/ 0 w 251"/>
              <a:gd name="T3" fmla="*/ 0 h 219"/>
              <a:gd name="T4" fmla="*/ 0 w 251"/>
              <a:gd name="T5" fmla="*/ 0 h 219"/>
              <a:gd name="T6" fmla="*/ 251 w 251"/>
              <a:gd name="T7" fmla="*/ 0 h 219"/>
              <a:gd name="T8" fmla="*/ 251 w 251"/>
              <a:gd name="T9" fmla="*/ 219 h 219"/>
              <a:gd name="T10" fmla="*/ 0 w 251"/>
              <a:gd name="T11" fmla="*/ 219 h 219"/>
              <a:gd name="T12" fmla="*/ 0 w 251"/>
              <a:gd name="T13" fmla="*/ 104 h 219"/>
              <a:gd name="T14" fmla="*/ 133 w 251"/>
              <a:gd name="T15" fmla="*/ 72 h 219"/>
              <a:gd name="T16" fmla="*/ 133 w 251"/>
              <a:gd name="T17" fmla="*/ 36 h 219"/>
              <a:gd name="T18" fmla="*/ 31 w 251"/>
              <a:gd name="T19" fmla="*/ 36 h 219"/>
              <a:gd name="T20" fmla="*/ 31 w 251"/>
              <a:gd name="T21" fmla="*/ 102 h 219"/>
              <a:gd name="T22" fmla="*/ 52 w 251"/>
              <a:gd name="T23" fmla="*/ 102 h 219"/>
              <a:gd name="T24" fmla="*/ 133 w 251"/>
              <a:gd name="T25" fmla="*/ 102 h 219"/>
              <a:gd name="T26" fmla="*/ 133 w 251"/>
              <a:gd name="T27" fmla="*/ 102 h 219"/>
              <a:gd name="T28" fmla="*/ 133 w 251"/>
              <a:gd name="T29" fmla="*/ 102 h 219"/>
              <a:gd name="T30" fmla="*/ 133 w 251"/>
              <a:gd name="T31" fmla="*/ 72 h 219"/>
              <a:gd name="T32" fmla="*/ 57 w 251"/>
              <a:gd name="T33" fmla="*/ 104 h 219"/>
              <a:gd name="T34" fmla="*/ 57 w 251"/>
              <a:gd name="T35" fmla="*/ 148 h 219"/>
              <a:gd name="T36" fmla="*/ 210 w 251"/>
              <a:gd name="T37" fmla="*/ 148 h 219"/>
              <a:gd name="T38" fmla="*/ 210 w 251"/>
              <a:gd name="T39" fmla="*/ 67 h 219"/>
              <a:gd name="T40" fmla="*/ 133 w 251"/>
              <a:gd name="T41" fmla="*/ 67 h 219"/>
              <a:gd name="T42" fmla="*/ 0 w 251"/>
              <a:gd name="T43" fmla="*/ 184 h 219"/>
              <a:gd name="T44" fmla="*/ 251 w 251"/>
              <a:gd name="T45" fmla="*/ 184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1" h="219">
                <a:moveTo>
                  <a:pt x="0" y="104"/>
                </a:moveTo>
                <a:lnTo>
                  <a:pt x="0" y="0"/>
                </a:lnTo>
                <a:lnTo>
                  <a:pt x="0" y="0"/>
                </a:lnTo>
                <a:lnTo>
                  <a:pt x="251" y="0"/>
                </a:lnTo>
                <a:lnTo>
                  <a:pt x="251" y="219"/>
                </a:lnTo>
                <a:lnTo>
                  <a:pt x="0" y="219"/>
                </a:lnTo>
                <a:lnTo>
                  <a:pt x="0" y="104"/>
                </a:lnTo>
                <a:moveTo>
                  <a:pt x="133" y="72"/>
                </a:moveTo>
                <a:lnTo>
                  <a:pt x="133" y="36"/>
                </a:lnTo>
                <a:lnTo>
                  <a:pt x="31" y="36"/>
                </a:lnTo>
                <a:lnTo>
                  <a:pt x="31" y="102"/>
                </a:lnTo>
                <a:lnTo>
                  <a:pt x="52" y="102"/>
                </a:lnTo>
                <a:lnTo>
                  <a:pt x="133" y="102"/>
                </a:lnTo>
                <a:lnTo>
                  <a:pt x="133" y="102"/>
                </a:lnTo>
                <a:lnTo>
                  <a:pt x="133" y="102"/>
                </a:lnTo>
                <a:lnTo>
                  <a:pt x="133" y="72"/>
                </a:lnTo>
                <a:moveTo>
                  <a:pt x="57" y="104"/>
                </a:moveTo>
                <a:lnTo>
                  <a:pt x="57" y="148"/>
                </a:lnTo>
                <a:lnTo>
                  <a:pt x="210" y="148"/>
                </a:lnTo>
                <a:lnTo>
                  <a:pt x="210" y="67"/>
                </a:lnTo>
                <a:lnTo>
                  <a:pt x="133" y="67"/>
                </a:lnTo>
                <a:moveTo>
                  <a:pt x="0" y="184"/>
                </a:moveTo>
                <a:lnTo>
                  <a:pt x="251" y="184"/>
                </a:lnTo>
              </a:path>
            </a:pathLst>
          </a:custGeom>
          <a:noFill/>
          <a:ln w="15875"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a:ea typeface="+mn-ea"/>
              <a:cs typeface="+mn-cs"/>
            </a:endParaRPr>
          </a:p>
        </p:txBody>
      </p:sp>
      <p:sp>
        <p:nvSpPr>
          <p:cNvPr id="15" name="Freeform 5"/>
          <p:cNvSpPr>
            <a:spLocks noEditPoints="1"/>
          </p:cNvSpPr>
          <p:nvPr/>
        </p:nvSpPr>
        <p:spPr bwMode="auto">
          <a:xfrm>
            <a:off x="10482522" y="5523774"/>
            <a:ext cx="323332" cy="166865"/>
          </a:xfrm>
          <a:custGeom>
            <a:avLst/>
            <a:gdLst>
              <a:gd name="T0" fmla="*/ 9 w 2215"/>
              <a:gd name="T1" fmla="*/ 526 h 1139"/>
              <a:gd name="T2" fmla="*/ 42 w 2215"/>
              <a:gd name="T3" fmla="*/ 361 h 1139"/>
              <a:gd name="T4" fmla="*/ 204 w 2215"/>
              <a:gd name="T5" fmla="*/ 117 h 1139"/>
              <a:gd name="T6" fmla="*/ 631 w 2215"/>
              <a:gd name="T7" fmla="*/ 50 h 1139"/>
              <a:gd name="T8" fmla="*/ 923 w 2215"/>
              <a:gd name="T9" fmla="*/ 261 h 1139"/>
              <a:gd name="T10" fmla="*/ 1081 w 2215"/>
              <a:gd name="T11" fmla="*/ 460 h 1139"/>
              <a:gd name="T12" fmla="*/ 1101 w 2215"/>
              <a:gd name="T13" fmla="*/ 461 h 1139"/>
              <a:gd name="T14" fmla="*/ 1359 w 2215"/>
              <a:gd name="T15" fmla="*/ 185 h 1139"/>
              <a:gd name="T16" fmla="*/ 1548 w 2215"/>
              <a:gd name="T17" fmla="*/ 62 h 1139"/>
              <a:gd name="T18" fmla="*/ 1964 w 2215"/>
              <a:gd name="T19" fmla="*/ 111 h 1139"/>
              <a:gd name="T20" fmla="*/ 2154 w 2215"/>
              <a:gd name="T21" fmla="*/ 367 h 1139"/>
              <a:gd name="T22" fmla="*/ 2112 w 2215"/>
              <a:gd name="T23" fmla="*/ 892 h 1139"/>
              <a:gd name="T24" fmla="*/ 1779 w 2215"/>
              <a:gd name="T25" fmla="*/ 1127 h 1139"/>
              <a:gd name="T26" fmla="*/ 1440 w 2215"/>
              <a:gd name="T27" fmla="*/ 1037 h 1139"/>
              <a:gd name="T28" fmla="*/ 1228 w 2215"/>
              <a:gd name="T29" fmla="*/ 834 h 1139"/>
              <a:gd name="T30" fmla="*/ 1142 w 2215"/>
              <a:gd name="T31" fmla="*/ 721 h 1139"/>
              <a:gd name="T32" fmla="*/ 1122 w 2215"/>
              <a:gd name="T33" fmla="*/ 721 h 1139"/>
              <a:gd name="T34" fmla="*/ 916 w 2215"/>
              <a:gd name="T35" fmla="*/ 934 h 1139"/>
              <a:gd name="T36" fmla="*/ 714 w 2215"/>
              <a:gd name="T37" fmla="*/ 1075 h 1139"/>
              <a:gd name="T38" fmla="*/ 492 w 2215"/>
              <a:gd name="T39" fmla="*/ 1130 h 1139"/>
              <a:gd name="T40" fmla="*/ 271 w 2215"/>
              <a:gd name="T41" fmla="*/ 1066 h 1139"/>
              <a:gd name="T42" fmla="*/ 90 w 2215"/>
              <a:gd name="T43" fmla="*/ 886 h 1139"/>
              <a:gd name="T44" fmla="*/ 9 w 2215"/>
              <a:gd name="T45" fmla="*/ 526 h 1139"/>
              <a:gd name="T46" fmla="*/ 1022 w 2215"/>
              <a:gd name="T47" fmla="*/ 554 h 1139"/>
              <a:gd name="T48" fmla="*/ 1012 w 2215"/>
              <a:gd name="T49" fmla="*/ 539 h 1139"/>
              <a:gd name="T50" fmla="*/ 861 w 2215"/>
              <a:gd name="T51" fmla="*/ 354 h 1139"/>
              <a:gd name="T52" fmla="*/ 638 w 2215"/>
              <a:gd name="T53" fmla="*/ 209 h 1139"/>
              <a:gd name="T54" fmla="*/ 560 w 2215"/>
              <a:gd name="T55" fmla="*/ 191 h 1139"/>
              <a:gd name="T56" fmla="*/ 401 w 2215"/>
              <a:gd name="T57" fmla="*/ 209 h 1139"/>
              <a:gd name="T58" fmla="*/ 199 w 2215"/>
              <a:gd name="T59" fmla="*/ 377 h 1139"/>
              <a:gd name="T60" fmla="*/ 137 w 2215"/>
              <a:gd name="T61" fmla="*/ 712 h 1139"/>
              <a:gd name="T62" fmla="*/ 167 w 2215"/>
              <a:gd name="T63" fmla="*/ 812 h 1139"/>
              <a:gd name="T64" fmla="*/ 385 w 2215"/>
              <a:gd name="T65" fmla="*/ 977 h 1139"/>
              <a:gd name="T66" fmla="*/ 581 w 2215"/>
              <a:gd name="T67" fmla="*/ 945 h 1139"/>
              <a:gd name="T68" fmla="*/ 745 w 2215"/>
              <a:gd name="T69" fmla="*/ 842 h 1139"/>
              <a:gd name="T70" fmla="*/ 965 w 2215"/>
              <a:gd name="T71" fmla="*/ 621 h 1139"/>
              <a:gd name="T72" fmla="*/ 1022 w 2215"/>
              <a:gd name="T73" fmla="*/ 554 h 1139"/>
              <a:gd name="T74" fmla="*/ 2063 w 2215"/>
              <a:gd name="T75" fmla="*/ 459 h 1139"/>
              <a:gd name="T76" fmla="*/ 2020 w 2215"/>
              <a:gd name="T77" fmla="*/ 313 h 1139"/>
              <a:gd name="T78" fmla="*/ 1732 w 2215"/>
              <a:gd name="T79" fmla="*/ 179 h 1139"/>
              <a:gd name="T80" fmla="*/ 1588 w 2215"/>
              <a:gd name="T81" fmla="*/ 242 h 1139"/>
              <a:gd name="T82" fmla="*/ 1412 w 2215"/>
              <a:gd name="T83" fmla="*/ 391 h 1139"/>
              <a:gd name="T84" fmla="*/ 1211 w 2215"/>
              <a:gd name="T85" fmla="*/ 616 h 1139"/>
              <a:gd name="T86" fmla="*/ 1210 w 2215"/>
              <a:gd name="T87" fmla="*/ 638 h 1139"/>
              <a:gd name="T88" fmla="*/ 1292 w 2215"/>
              <a:gd name="T89" fmla="*/ 745 h 1139"/>
              <a:gd name="T90" fmla="*/ 1448 w 2215"/>
              <a:gd name="T91" fmla="*/ 899 h 1139"/>
              <a:gd name="T92" fmla="*/ 1650 w 2215"/>
              <a:gd name="T93" fmla="*/ 971 h 1139"/>
              <a:gd name="T94" fmla="*/ 1736 w 2215"/>
              <a:gd name="T95" fmla="*/ 964 h 1139"/>
              <a:gd name="T96" fmla="*/ 1788 w 2215"/>
              <a:gd name="T97" fmla="*/ 954 h 1139"/>
              <a:gd name="T98" fmla="*/ 1916 w 2215"/>
              <a:gd name="T99" fmla="*/ 882 h 1139"/>
              <a:gd name="T100" fmla="*/ 2062 w 2215"/>
              <a:gd name="T101" fmla="*/ 585 h 1139"/>
              <a:gd name="T102" fmla="*/ 2063 w 2215"/>
              <a:gd name="T103" fmla="*/ 459 h 1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215" h="1139">
                <a:moveTo>
                  <a:pt x="9" y="526"/>
                </a:moveTo>
                <a:cubicBezTo>
                  <a:pt x="14" y="470"/>
                  <a:pt x="25" y="415"/>
                  <a:pt x="42" y="361"/>
                </a:cubicBezTo>
                <a:cubicBezTo>
                  <a:pt x="72" y="266"/>
                  <a:pt x="127" y="181"/>
                  <a:pt x="204" y="117"/>
                </a:cubicBezTo>
                <a:cubicBezTo>
                  <a:pt x="320" y="19"/>
                  <a:pt x="491" y="0"/>
                  <a:pt x="631" y="50"/>
                </a:cubicBezTo>
                <a:cubicBezTo>
                  <a:pt x="749" y="92"/>
                  <a:pt x="842" y="169"/>
                  <a:pt x="923" y="261"/>
                </a:cubicBezTo>
                <a:cubicBezTo>
                  <a:pt x="978" y="325"/>
                  <a:pt x="1029" y="393"/>
                  <a:pt x="1081" y="460"/>
                </a:cubicBezTo>
                <a:cubicBezTo>
                  <a:pt x="1089" y="470"/>
                  <a:pt x="1093" y="470"/>
                  <a:pt x="1101" y="461"/>
                </a:cubicBezTo>
                <a:cubicBezTo>
                  <a:pt x="1182" y="364"/>
                  <a:pt x="1264" y="268"/>
                  <a:pt x="1359" y="185"/>
                </a:cubicBezTo>
                <a:cubicBezTo>
                  <a:pt x="1417" y="136"/>
                  <a:pt x="1478" y="93"/>
                  <a:pt x="1548" y="62"/>
                </a:cubicBezTo>
                <a:cubicBezTo>
                  <a:pt x="1686" y="2"/>
                  <a:pt x="1843" y="23"/>
                  <a:pt x="1964" y="111"/>
                </a:cubicBezTo>
                <a:cubicBezTo>
                  <a:pt x="2055" y="177"/>
                  <a:pt x="2117" y="263"/>
                  <a:pt x="2154" y="367"/>
                </a:cubicBezTo>
                <a:cubicBezTo>
                  <a:pt x="2215" y="539"/>
                  <a:pt x="2200" y="732"/>
                  <a:pt x="2112" y="892"/>
                </a:cubicBezTo>
                <a:cubicBezTo>
                  <a:pt x="2042" y="1018"/>
                  <a:pt x="1925" y="1111"/>
                  <a:pt x="1779" y="1127"/>
                </a:cubicBezTo>
                <a:cubicBezTo>
                  <a:pt x="1660" y="1139"/>
                  <a:pt x="1539" y="1103"/>
                  <a:pt x="1440" y="1037"/>
                </a:cubicBezTo>
                <a:cubicBezTo>
                  <a:pt x="1358" y="981"/>
                  <a:pt x="1290" y="911"/>
                  <a:pt x="1228" y="834"/>
                </a:cubicBezTo>
                <a:cubicBezTo>
                  <a:pt x="1198" y="797"/>
                  <a:pt x="1170" y="759"/>
                  <a:pt x="1142" y="721"/>
                </a:cubicBezTo>
                <a:cubicBezTo>
                  <a:pt x="1134" y="711"/>
                  <a:pt x="1130" y="711"/>
                  <a:pt x="1122" y="721"/>
                </a:cubicBezTo>
                <a:cubicBezTo>
                  <a:pt x="1054" y="792"/>
                  <a:pt x="987" y="865"/>
                  <a:pt x="916" y="934"/>
                </a:cubicBezTo>
                <a:cubicBezTo>
                  <a:pt x="857" y="991"/>
                  <a:pt x="788" y="1038"/>
                  <a:pt x="714" y="1075"/>
                </a:cubicBezTo>
                <a:cubicBezTo>
                  <a:pt x="645" y="1109"/>
                  <a:pt x="569" y="1129"/>
                  <a:pt x="492" y="1130"/>
                </a:cubicBezTo>
                <a:cubicBezTo>
                  <a:pt x="414" y="1131"/>
                  <a:pt x="339" y="1104"/>
                  <a:pt x="271" y="1066"/>
                </a:cubicBezTo>
                <a:cubicBezTo>
                  <a:pt x="194" y="1024"/>
                  <a:pt x="136" y="961"/>
                  <a:pt x="90" y="886"/>
                </a:cubicBezTo>
                <a:cubicBezTo>
                  <a:pt x="24" y="777"/>
                  <a:pt x="0" y="651"/>
                  <a:pt x="9" y="526"/>
                </a:cubicBezTo>
                <a:close/>
                <a:moveTo>
                  <a:pt x="1022" y="554"/>
                </a:moveTo>
                <a:cubicBezTo>
                  <a:pt x="1018" y="548"/>
                  <a:pt x="1015" y="543"/>
                  <a:pt x="1012" y="539"/>
                </a:cubicBezTo>
                <a:cubicBezTo>
                  <a:pt x="965" y="475"/>
                  <a:pt x="918" y="411"/>
                  <a:pt x="861" y="354"/>
                </a:cubicBezTo>
                <a:cubicBezTo>
                  <a:pt x="798" y="290"/>
                  <a:pt x="729" y="231"/>
                  <a:pt x="638" y="209"/>
                </a:cubicBezTo>
                <a:cubicBezTo>
                  <a:pt x="612" y="202"/>
                  <a:pt x="587" y="193"/>
                  <a:pt x="560" y="191"/>
                </a:cubicBezTo>
                <a:cubicBezTo>
                  <a:pt x="506" y="185"/>
                  <a:pt x="452" y="191"/>
                  <a:pt x="401" y="209"/>
                </a:cubicBezTo>
                <a:cubicBezTo>
                  <a:pt x="312" y="239"/>
                  <a:pt x="246" y="297"/>
                  <a:pt x="199" y="377"/>
                </a:cubicBezTo>
                <a:cubicBezTo>
                  <a:pt x="138" y="481"/>
                  <a:pt x="118" y="593"/>
                  <a:pt x="137" y="712"/>
                </a:cubicBezTo>
                <a:cubicBezTo>
                  <a:pt x="143" y="746"/>
                  <a:pt x="154" y="780"/>
                  <a:pt x="167" y="812"/>
                </a:cubicBezTo>
                <a:cubicBezTo>
                  <a:pt x="208" y="907"/>
                  <a:pt x="282" y="964"/>
                  <a:pt x="385" y="977"/>
                </a:cubicBezTo>
                <a:cubicBezTo>
                  <a:pt x="453" y="985"/>
                  <a:pt x="518" y="971"/>
                  <a:pt x="581" y="945"/>
                </a:cubicBezTo>
                <a:cubicBezTo>
                  <a:pt x="641" y="919"/>
                  <a:pt x="695" y="883"/>
                  <a:pt x="745" y="842"/>
                </a:cubicBezTo>
                <a:cubicBezTo>
                  <a:pt x="826" y="775"/>
                  <a:pt x="896" y="699"/>
                  <a:pt x="965" y="621"/>
                </a:cubicBezTo>
                <a:cubicBezTo>
                  <a:pt x="984" y="599"/>
                  <a:pt x="1002" y="576"/>
                  <a:pt x="1022" y="554"/>
                </a:cubicBezTo>
                <a:close/>
                <a:moveTo>
                  <a:pt x="2063" y="459"/>
                </a:moveTo>
                <a:cubicBezTo>
                  <a:pt x="2058" y="414"/>
                  <a:pt x="2045" y="362"/>
                  <a:pt x="2020" y="313"/>
                </a:cubicBezTo>
                <a:cubicBezTo>
                  <a:pt x="1956" y="192"/>
                  <a:pt x="1853" y="153"/>
                  <a:pt x="1732" y="179"/>
                </a:cubicBezTo>
                <a:cubicBezTo>
                  <a:pt x="1680" y="190"/>
                  <a:pt x="1633" y="213"/>
                  <a:pt x="1588" y="242"/>
                </a:cubicBezTo>
                <a:cubicBezTo>
                  <a:pt x="1523" y="284"/>
                  <a:pt x="1464" y="335"/>
                  <a:pt x="1412" y="391"/>
                </a:cubicBezTo>
                <a:cubicBezTo>
                  <a:pt x="1344" y="465"/>
                  <a:pt x="1278" y="541"/>
                  <a:pt x="1211" y="616"/>
                </a:cubicBezTo>
                <a:cubicBezTo>
                  <a:pt x="1204" y="624"/>
                  <a:pt x="1204" y="630"/>
                  <a:pt x="1210" y="638"/>
                </a:cubicBezTo>
                <a:cubicBezTo>
                  <a:pt x="1238" y="673"/>
                  <a:pt x="1264" y="710"/>
                  <a:pt x="1292" y="745"/>
                </a:cubicBezTo>
                <a:cubicBezTo>
                  <a:pt x="1338" y="802"/>
                  <a:pt x="1388" y="856"/>
                  <a:pt x="1448" y="899"/>
                </a:cubicBezTo>
                <a:cubicBezTo>
                  <a:pt x="1509" y="942"/>
                  <a:pt x="1574" y="973"/>
                  <a:pt x="1650" y="971"/>
                </a:cubicBezTo>
                <a:cubicBezTo>
                  <a:pt x="1679" y="970"/>
                  <a:pt x="1707" y="977"/>
                  <a:pt x="1736" y="964"/>
                </a:cubicBezTo>
                <a:cubicBezTo>
                  <a:pt x="1752" y="957"/>
                  <a:pt x="1771" y="958"/>
                  <a:pt x="1788" y="954"/>
                </a:cubicBezTo>
                <a:cubicBezTo>
                  <a:pt x="1836" y="941"/>
                  <a:pt x="1879" y="915"/>
                  <a:pt x="1916" y="882"/>
                </a:cubicBezTo>
                <a:cubicBezTo>
                  <a:pt x="2005" y="803"/>
                  <a:pt x="2049" y="701"/>
                  <a:pt x="2062" y="585"/>
                </a:cubicBezTo>
                <a:cubicBezTo>
                  <a:pt x="2067" y="547"/>
                  <a:pt x="2063" y="507"/>
                  <a:pt x="2063" y="459"/>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72" name="TextBox 71">
            <a:extLst>
              <a:ext uri="{FF2B5EF4-FFF2-40B4-BE49-F238E27FC236}">
                <a16:creationId xmlns:a16="http://schemas.microsoft.com/office/drawing/2014/main" id="{57340B61-DA2E-4910-A310-4DBCDC2D3BA9}"/>
              </a:ext>
            </a:extLst>
          </p:cNvPr>
          <p:cNvSpPr txBox="1"/>
          <p:nvPr/>
        </p:nvSpPr>
        <p:spPr>
          <a:xfrm>
            <a:off x="10740107" y="4749295"/>
            <a:ext cx="1084974" cy="479475"/>
          </a:xfrm>
          <a:prstGeom prst="rect">
            <a:avLst/>
          </a:prstGeom>
          <a:noFill/>
        </p:spPr>
        <p:txBody>
          <a:bodyPr wrap="none" lIns="179259" tIns="143407" rIns="179259" bIns="143407" rtlCol="0" anchor="ctr" anchorCtr="0">
            <a:spAutoFit/>
          </a:bodyPr>
          <a:lstStyle/>
          <a:p>
            <a:pPr marL="0" marR="0" lvl="0" indent="0" algn="l" defTabSz="861250" rtl="0" eaLnBrk="1" fontAlgn="auto" latinLnBrk="0" hangingPunct="1">
              <a:lnSpc>
                <a:spcPct val="90000"/>
              </a:lnSpc>
              <a:spcBef>
                <a:spcPts val="0"/>
              </a:spcBef>
              <a:spcAft>
                <a:spcPts val="565"/>
              </a:spcAft>
              <a:buClrTx/>
              <a:buSzTx/>
              <a:buFontTx/>
              <a:buNone/>
              <a:tabLst/>
              <a:defRPr/>
            </a:pPr>
            <a:r>
              <a:rPr kumimoji="0" lang="en-US" sz="1371" b="0" i="0" u="none" strike="noStrike" kern="0" cap="none" spc="0" normalizeH="0" baseline="0" noProof="0">
                <a:ln>
                  <a:noFill/>
                </a:ln>
                <a:gradFill>
                  <a:gsLst>
                    <a:gs pos="2917">
                      <a:srgbClr val="353535"/>
                    </a:gs>
                    <a:gs pos="100000">
                      <a:srgbClr val="353535"/>
                    </a:gs>
                  </a:gsLst>
                  <a:lin ang="5400000" scaled="0"/>
                </a:gradFill>
                <a:effectLst/>
                <a:uLnTx/>
                <a:uFillTx/>
                <a:latin typeface="Segoe UI"/>
                <a:ea typeface="+mn-ea"/>
                <a:cs typeface="Segoe UI Semilight" panose="020B0402040204020203" pitchFamily="34" charset="0"/>
              </a:rPr>
              <a:t>HoloLens</a:t>
            </a:r>
          </a:p>
        </p:txBody>
      </p:sp>
      <p:pic>
        <p:nvPicPr>
          <p:cNvPr id="4" name="Picture 3">
            <a:extLst>
              <a:ext uri="{FF2B5EF4-FFF2-40B4-BE49-F238E27FC236}">
                <a16:creationId xmlns:a16="http://schemas.microsoft.com/office/drawing/2014/main" id="{957E9301-131A-4F76-8D19-4C2F843908A0}"/>
              </a:ext>
            </a:extLst>
          </p:cNvPr>
          <p:cNvPicPr>
            <a:picLocks noChangeAspect="1"/>
          </p:cNvPicPr>
          <p:nvPr/>
        </p:nvPicPr>
        <p:blipFill>
          <a:blip r:embed="rId3">
            <a:duotone>
              <a:schemeClr val="accent3">
                <a:shade val="45000"/>
                <a:satMod val="135000"/>
              </a:schemeClr>
              <a:prstClr val="white"/>
            </a:duotone>
          </a:blip>
          <a:stretch>
            <a:fillRect/>
          </a:stretch>
        </p:blipFill>
        <p:spPr>
          <a:xfrm>
            <a:off x="10383679" y="4824309"/>
            <a:ext cx="508286" cy="317679"/>
          </a:xfrm>
          <a:prstGeom prst="rect">
            <a:avLst/>
          </a:prstGeom>
        </p:spPr>
      </p:pic>
    </p:spTree>
    <p:extLst>
      <p:ext uri="{BB962C8B-B14F-4D97-AF65-F5344CB8AC3E}">
        <p14:creationId xmlns:p14="http://schemas.microsoft.com/office/powerpoint/2010/main" val="137994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a16="http://schemas.microsoft.com/office/drawing/2014/main"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35" presetClass="path" presetSubtype="0" decel="100000" fill="hold" nodeType="withEffect">
                                  <p:stCondLst>
                                    <p:cond delay="0"/>
                                  </p:stCondLst>
                                  <p:childTnLst>
                                    <p:animMotion origin="layout" path="M -2.41511E-6 4.92056E-6 L -0.01506 4.92056E-6 " pathEditMode="relative" rAng="0" ptsTypes="AA">
                                      <p:cBhvr>
                                        <p:cTn id="9" dur="600" spd="-100000" fill="hold"/>
                                        <p:tgtEl>
                                          <p:spTgt spid="7"/>
                                        </p:tgtEl>
                                        <p:attrNameLst>
                                          <p:attrName>ppt_x</p:attrName>
                                          <p:attrName>ppt_y</p:attrName>
                                        </p:attrNameLst>
                                      </p:cBhvr>
                                      <p:rCtr x="-753" y="0"/>
                                    </p:animMotion>
                                  </p:childTnLst>
                                </p:cTn>
                              </p:par>
                              <p:par>
                                <p:cTn id="10" presetID="10" presetClass="entr" presetSubtype="0" fill="hold" grpId="0" nodeType="withEffect">
                                  <p:stCondLst>
                                    <p:cond delay="200"/>
                                  </p:stCondLst>
                                  <p:childTnLst>
                                    <p:set>
                                      <p:cBhvr>
                                        <p:cTn id="11" dur="1" fill="hold">
                                          <p:stCondLst>
                                            <p:cond delay="0"/>
                                          </p:stCondLst>
                                        </p:cTn>
                                        <p:tgtEl>
                                          <p:spTgt spid="84"/>
                                        </p:tgtEl>
                                        <p:attrNameLst>
                                          <p:attrName>style.visibility</p:attrName>
                                        </p:attrNameLst>
                                      </p:cBhvr>
                                      <p:to>
                                        <p:strVal val="visible"/>
                                      </p:to>
                                    </p:set>
                                    <p:animEffect transition="in" filter="fade">
                                      <p:cBhvr>
                                        <p:cTn id="12" dur="500"/>
                                        <p:tgtEl>
                                          <p:spTgt spid="84"/>
                                        </p:tgtEl>
                                      </p:cBhvr>
                                    </p:animEffect>
                                  </p:childTnLst>
                                </p:cTn>
                              </p:par>
                              <p:par>
                                <p:cTn id="13" presetID="35" presetClass="path" presetSubtype="0" decel="100000" fill="hold" grpId="1" nodeType="withEffect">
                                  <p:stCondLst>
                                    <p:cond delay="200"/>
                                  </p:stCondLst>
                                  <p:childTnLst>
                                    <p:animMotion origin="layout" path="M -2.01685E-6 -2.81434E-6 L -0.01506 -2.81434E-6 " pathEditMode="relative" rAng="0" ptsTypes="AA">
                                      <p:cBhvr>
                                        <p:cTn id="14" dur="600" spd="-100000" fill="hold"/>
                                        <p:tgtEl>
                                          <p:spTgt spid="84"/>
                                        </p:tgtEl>
                                        <p:attrNameLst>
                                          <p:attrName>ppt_x</p:attrName>
                                          <p:attrName>ppt_y</p:attrName>
                                        </p:attrNameLst>
                                      </p:cBhvr>
                                      <p:rCtr x="-753" y="0"/>
                                    </p:animMotion>
                                  </p:childTnLst>
                                </p:cTn>
                              </p:par>
                              <p:par>
                                <p:cTn id="15" presetID="10" presetClass="entr" presetSubtype="0" fill="hold" nodeType="withEffect">
                                  <p:stCondLst>
                                    <p:cond delay="40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par>
                                <p:cTn id="18" presetID="35" presetClass="path" presetSubtype="0" decel="100000" fill="hold" nodeType="withEffect">
                                  <p:stCondLst>
                                    <p:cond delay="400"/>
                                  </p:stCondLst>
                                  <p:childTnLst>
                                    <p:animMotion origin="layout" path="M -2.08333E-6 -2.96296E-6 L -0.0151 -2.96296E-6 " pathEditMode="relative" rAng="0" ptsTypes="AA">
                                      <p:cBhvr>
                                        <p:cTn id="19" dur="600" spd="-100000" fill="hold"/>
                                        <p:tgtEl>
                                          <p:spTgt spid="17"/>
                                        </p:tgtEl>
                                        <p:attrNameLst>
                                          <p:attrName>ppt_x</p:attrName>
                                          <p:attrName>ppt_y</p:attrName>
                                        </p:attrNameLst>
                                      </p:cBhvr>
                                      <p:rCtr x="-755" y="0"/>
                                    </p:animMotion>
                                  </p:childTnLst>
                                </p:cTn>
                              </p:par>
                              <p:par>
                                <p:cTn id="20" presetID="10" presetClass="entr" presetSubtype="0" fill="hold" grpId="0" nodeType="withEffect">
                                  <p:stCondLst>
                                    <p:cond delay="600"/>
                                  </p:stCondLst>
                                  <p:childTnLst>
                                    <p:set>
                                      <p:cBhvr>
                                        <p:cTn id="21" dur="1" fill="hold">
                                          <p:stCondLst>
                                            <p:cond delay="0"/>
                                          </p:stCondLst>
                                        </p:cTn>
                                        <p:tgtEl>
                                          <p:spTgt spid="85"/>
                                        </p:tgtEl>
                                        <p:attrNameLst>
                                          <p:attrName>style.visibility</p:attrName>
                                        </p:attrNameLst>
                                      </p:cBhvr>
                                      <p:to>
                                        <p:strVal val="visible"/>
                                      </p:to>
                                    </p:set>
                                    <p:animEffect transition="in" filter="fade">
                                      <p:cBhvr>
                                        <p:cTn id="22" dur="500"/>
                                        <p:tgtEl>
                                          <p:spTgt spid="85"/>
                                        </p:tgtEl>
                                      </p:cBhvr>
                                    </p:animEffect>
                                  </p:childTnLst>
                                </p:cTn>
                              </p:par>
                              <p:par>
                                <p:cTn id="23" presetID="35" presetClass="path" presetSubtype="0" decel="100000" fill="hold" grpId="1" nodeType="withEffect">
                                  <p:stCondLst>
                                    <p:cond delay="600"/>
                                  </p:stCondLst>
                                  <p:childTnLst>
                                    <p:animMotion origin="layout" path="M -2.32065E-6 -2.81434E-6 L -0.01506 -2.81434E-6 " pathEditMode="relative" rAng="0" ptsTypes="AA">
                                      <p:cBhvr>
                                        <p:cTn id="24" dur="600" spd="-100000" fill="hold"/>
                                        <p:tgtEl>
                                          <p:spTgt spid="85"/>
                                        </p:tgtEl>
                                        <p:attrNameLst>
                                          <p:attrName>ppt_x</p:attrName>
                                          <p:attrName>ppt_y</p:attrName>
                                        </p:attrNameLst>
                                      </p:cBhvr>
                                      <p:rCtr x="-75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 grpId="0" animBg="1"/>
      <p:bldP spid="85" grpId="1" animBg="1"/>
      <p:bldP spid="84" grpId="0" animBg="1"/>
      <p:bldP spid="84" grpId="1"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028B79-18A5-40F9-8867-09DC8C3EAF5C}"/>
              </a:ext>
            </a:extLst>
          </p:cNvPr>
          <p:cNvSpPr>
            <a:spLocks noGrp="1"/>
          </p:cNvSpPr>
          <p:nvPr>
            <p:ph type="title"/>
          </p:nvPr>
        </p:nvSpPr>
        <p:spPr>
          <a:xfrm>
            <a:off x="838281" y="365172"/>
            <a:ext cx="11058067" cy="1325542"/>
          </a:xfrm>
        </p:spPr>
        <p:txBody>
          <a:bodyPr>
            <a:normAutofit/>
          </a:bodyPr>
          <a:lstStyle/>
          <a:p>
            <a:r>
              <a:rPr lang="en-US" dirty="0"/>
              <a:t>But I Don’t Have Azure Data Lake Subscription!</a:t>
            </a:r>
            <a:endParaRPr lang="en-NZ" dirty="0"/>
          </a:p>
        </p:txBody>
      </p:sp>
      <p:sp>
        <p:nvSpPr>
          <p:cNvPr id="3" name="Content Placeholder 2">
            <a:extLst>
              <a:ext uri="{FF2B5EF4-FFF2-40B4-BE49-F238E27FC236}">
                <a16:creationId xmlns:a16="http://schemas.microsoft.com/office/drawing/2014/main" id="{70FFD0A7-597F-4D94-B875-81ED15A43C23}"/>
              </a:ext>
            </a:extLst>
          </p:cNvPr>
          <p:cNvSpPr>
            <a:spLocks noGrp="1"/>
          </p:cNvSpPr>
          <p:nvPr>
            <p:ph idx="1"/>
          </p:nvPr>
        </p:nvSpPr>
        <p:spPr>
          <a:xfrm>
            <a:off x="838281" y="1825649"/>
            <a:ext cx="3797749" cy="4351272"/>
          </a:xfrm>
        </p:spPr>
        <p:txBody>
          <a:bodyPr>
            <a:normAutofit/>
          </a:bodyPr>
          <a:lstStyle/>
          <a:p>
            <a:r>
              <a:rPr lang="en-US" sz="2000"/>
              <a:t>Dataflow manages the Data Lake configurations internally. You won’t need anything except your Power BI accounts and subscriptions.</a:t>
            </a:r>
            <a:endParaRPr lang="en-NZ" sz="2000"/>
          </a:p>
        </p:txBody>
      </p:sp>
      <p:pic>
        <p:nvPicPr>
          <p:cNvPr id="5" name="Picture 4" descr="A person standing posing for the camera&#10;&#10;Description generated with very high confidence">
            <a:extLst>
              <a:ext uri="{FF2B5EF4-FFF2-40B4-BE49-F238E27FC236}">
                <a16:creationId xmlns:a16="http://schemas.microsoft.com/office/drawing/2014/main" id="{20F84362-0004-4625-91B5-BA9D55B09A18}"/>
              </a:ext>
            </a:extLst>
          </p:cNvPr>
          <p:cNvPicPr>
            <a:picLocks noChangeAspect="1"/>
          </p:cNvPicPr>
          <p:nvPr/>
        </p:nvPicPr>
        <p:blipFill rotWithShape="1">
          <a:blip r:embed="rId2">
            <a:extLst>
              <a:ext uri="{28A0092B-C50C-407E-A947-70E740481C1C}">
                <a14:useLocalDpi xmlns:a14="http://schemas.microsoft.com/office/drawing/2010/main" val="0"/>
              </a:ext>
            </a:extLst>
          </a:blip>
          <a:srcRect l="8949" r="8992" b="2"/>
          <a:stretch/>
        </p:blipFill>
        <p:spPr>
          <a:xfrm>
            <a:off x="5120655" y="1904304"/>
            <a:ext cx="6233065" cy="4272616"/>
          </a:xfrm>
          <a:prstGeom prst="rect">
            <a:avLst/>
          </a:prstGeom>
        </p:spPr>
      </p:pic>
    </p:spTree>
    <p:extLst>
      <p:ext uri="{BB962C8B-B14F-4D97-AF65-F5344CB8AC3E}">
        <p14:creationId xmlns:p14="http://schemas.microsoft.com/office/powerpoint/2010/main" val="150413001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FDE66B-F55A-4D4A-835A-A72A95170A33}"/>
              </a:ext>
            </a:extLst>
          </p:cNvPr>
          <p:cNvSpPr>
            <a:spLocks noGrp="1"/>
          </p:cNvSpPr>
          <p:nvPr>
            <p:ph type="title"/>
          </p:nvPr>
        </p:nvSpPr>
        <p:spPr>
          <a:xfrm>
            <a:off x="526159" y="466624"/>
            <a:ext cx="11139684" cy="930432"/>
          </a:xfrm>
        </p:spPr>
        <p:txBody>
          <a:bodyPr vert="horz" wrap="square" lIns="91438" tIns="45719" rIns="91438" bIns="45719" rtlCol="0" anchor="b">
            <a:normAutofit/>
          </a:bodyPr>
          <a:lstStyle/>
          <a:p>
            <a:pPr algn="ctr"/>
            <a:r>
              <a:rPr lang="en-US" sz="5000" dirty="0"/>
              <a:t>Power BI Can Do Get Data from Dataflow</a:t>
            </a:r>
          </a:p>
        </p:txBody>
      </p:sp>
      <p:pic>
        <p:nvPicPr>
          <p:cNvPr id="5" name="Content Placeholder 4" descr="A screenshot of a cell phone&#10;&#10;Description generated with very high confidence">
            <a:extLst>
              <a:ext uri="{FF2B5EF4-FFF2-40B4-BE49-F238E27FC236}">
                <a16:creationId xmlns:a16="http://schemas.microsoft.com/office/drawing/2014/main" id="{4746F3FA-79A0-4400-8C06-ACD59A9A2B5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085653" y="1859831"/>
            <a:ext cx="3677769" cy="3997576"/>
          </a:xfrm>
          <a:prstGeom prst="rect">
            <a:avLst/>
          </a:prstGeom>
        </p:spPr>
      </p:pic>
    </p:spTree>
    <p:extLst>
      <p:ext uri="{BB962C8B-B14F-4D97-AF65-F5344CB8AC3E}">
        <p14:creationId xmlns:p14="http://schemas.microsoft.com/office/powerpoint/2010/main" val="185161063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35035A-4491-4D7C-9398-D56908CFE711}"/>
              </a:ext>
            </a:extLst>
          </p:cNvPr>
          <p:cNvSpPr>
            <a:spLocks noGrp="1"/>
          </p:cNvSpPr>
          <p:nvPr>
            <p:ph type="title"/>
          </p:nvPr>
        </p:nvSpPr>
        <p:spPr>
          <a:xfrm>
            <a:off x="643550" y="643511"/>
            <a:ext cx="3363923" cy="1597291"/>
          </a:xfrm>
          <a:noFill/>
          <a:ln w="19050">
            <a:solidFill>
              <a:schemeClr val="bg1"/>
            </a:solidFill>
          </a:ln>
        </p:spPr>
        <p:txBody>
          <a:bodyPr wrap="square">
            <a:normAutofit/>
          </a:bodyPr>
          <a:lstStyle/>
          <a:p>
            <a:pPr algn="ctr"/>
            <a:r>
              <a:rPr lang="en-US" sz="2600" dirty="0"/>
              <a:t>Using One Power Query Table in Multiple Power BI Reports</a:t>
            </a:r>
            <a:endParaRPr lang="en-NZ" sz="2600" dirty="0"/>
          </a:p>
        </p:txBody>
      </p:sp>
      <p:sp>
        <p:nvSpPr>
          <p:cNvPr id="3" name="Content Placeholder 2">
            <a:extLst>
              <a:ext uri="{FF2B5EF4-FFF2-40B4-BE49-F238E27FC236}">
                <a16:creationId xmlns:a16="http://schemas.microsoft.com/office/drawing/2014/main" id="{FCB1F7F4-05D3-4DAD-824F-CCBBAE573685}"/>
              </a:ext>
            </a:extLst>
          </p:cNvPr>
          <p:cNvSpPr>
            <a:spLocks noGrp="1"/>
          </p:cNvSpPr>
          <p:nvPr>
            <p:ph idx="1"/>
          </p:nvPr>
        </p:nvSpPr>
        <p:spPr>
          <a:xfrm>
            <a:off x="643551" y="2638057"/>
            <a:ext cx="3363923" cy="3415570"/>
          </a:xfrm>
        </p:spPr>
        <p:txBody>
          <a:bodyPr>
            <a:normAutofit/>
          </a:bodyPr>
          <a:lstStyle/>
          <a:p>
            <a:r>
              <a:rPr lang="en-US" sz="2000" dirty="0">
                <a:solidFill>
                  <a:schemeClr val="tx1"/>
                </a:solidFill>
              </a:rPr>
              <a:t>Re-usable tables or queries across multiple Power BI files, are one of the best candidates for Dataflow.</a:t>
            </a:r>
            <a:endParaRPr lang="en-NZ" sz="2000" dirty="0">
              <a:solidFill>
                <a:schemeClr val="tx1"/>
              </a:solidFill>
            </a:endParaRPr>
          </a:p>
        </p:txBody>
      </p:sp>
      <p:pic>
        <p:nvPicPr>
          <p:cNvPr id="5" name="Picture 4" descr="A screenshot of a cell phone&#10;&#10;Description generated with high confidence">
            <a:extLst>
              <a:ext uri="{FF2B5EF4-FFF2-40B4-BE49-F238E27FC236}">
                <a16:creationId xmlns:a16="http://schemas.microsoft.com/office/drawing/2014/main" id="{0707EC4D-702D-43FD-8901-C600BD098F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97775" y="1543684"/>
            <a:ext cx="6250673" cy="3609765"/>
          </a:xfrm>
          <a:prstGeom prst="rect">
            <a:avLst/>
          </a:prstGeom>
        </p:spPr>
      </p:pic>
    </p:spTree>
    <p:extLst>
      <p:ext uri="{BB962C8B-B14F-4D97-AF65-F5344CB8AC3E}">
        <p14:creationId xmlns:p14="http://schemas.microsoft.com/office/powerpoint/2010/main" val="88289790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0B4AC1-6ADA-4F79-89BC-A33D8679259F}"/>
              </a:ext>
            </a:extLst>
          </p:cNvPr>
          <p:cNvSpPr>
            <a:spLocks noGrp="1"/>
          </p:cNvSpPr>
          <p:nvPr>
            <p:ph type="title"/>
          </p:nvPr>
        </p:nvSpPr>
        <p:spPr>
          <a:xfrm>
            <a:off x="674320" y="914439"/>
            <a:ext cx="3657544" cy="2887535"/>
          </a:xfrm>
        </p:spPr>
        <p:txBody>
          <a:bodyPr vert="horz" wrap="square" lIns="91438" tIns="45719" rIns="91438" bIns="45719" rtlCol="0" anchor="b">
            <a:normAutofit/>
          </a:bodyPr>
          <a:lstStyle/>
          <a:p>
            <a:pPr algn="ctr"/>
            <a:r>
              <a:rPr lang="en-US" sz="4800" dirty="0"/>
              <a:t>FASTER refresh time</a:t>
            </a:r>
          </a:p>
        </p:txBody>
      </p:sp>
      <p:pic>
        <p:nvPicPr>
          <p:cNvPr id="1026" name="Picture 2" descr="https://radacad.com/wp-content/uploads/2019/04/2019-04-17_09h27_46.png">
            <a:extLst>
              <a:ext uri="{FF2B5EF4-FFF2-40B4-BE49-F238E27FC236}">
                <a16:creationId xmlns:a16="http://schemas.microsoft.com/office/drawing/2014/main" id="{02BBAF7C-A688-47EF-B232-32E5756A61C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153838" y="1589815"/>
            <a:ext cx="6553444" cy="36863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342776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1949A0-7C6E-4746-B7C0-401171AC5D36}"/>
              </a:ext>
            </a:extLst>
          </p:cNvPr>
          <p:cNvSpPr>
            <a:spLocks noGrp="1"/>
          </p:cNvSpPr>
          <p:nvPr>
            <p:ph type="title"/>
          </p:nvPr>
        </p:nvSpPr>
        <p:spPr>
          <a:xfrm>
            <a:off x="2370725" y="2187763"/>
            <a:ext cx="5293368" cy="2482477"/>
          </a:xfrm>
        </p:spPr>
        <p:txBody>
          <a:bodyPr vert="horz" wrap="square" lIns="91438" tIns="45719" rIns="91438" bIns="45719" rtlCol="0" anchor="ctr">
            <a:normAutofit fontScale="90000"/>
          </a:bodyPr>
          <a:lstStyle/>
          <a:p>
            <a:r>
              <a:rPr lang="en-US" sz="6000" dirty="0"/>
              <a:t>Using a Calculation (DAX) in multiple files</a:t>
            </a:r>
          </a:p>
        </p:txBody>
      </p:sp>
      <p:pic>
        <p:nvPicPr>
          <p:cNvPr id="7" name="Graphic 6" descr="Document">
            <a:extLst>
              <a:ext uri="{FF2B5EF4-FFF2-40B4-BE49-F238E27FC236}">
                <a16:creationId xmlns:a16="http://schemas.microsoft.com/office/drawing/2014/main" id="{BAEF3698-7031-4A75-A1E1-9FE83307B8F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38282" y="2743212"/>
            <a:ext cx="1371579" cy="1371579"/>
          </a:xfrm>
          <a:prstGeom prst="rect">
            <a:avLst/>
          </a:prstGeom>
        </p:spPr>
      </p:pic>
    </p:spTree>
    <p:extLst>
      <p:ext uri="{BB962C8B-B14F-4D97-AF65-F5344CB8AC3E}">
        <p14:creationId xmlns:p14="http://schemas.microsoft.com/office/powerpoint/2010/main" val="52906177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F00186-1A78-4F07-818B-CDCFED536A8F}"/>
              </a:ext>
            </a:extLst>
          </p:cNvPr>
          <p:cNvSpPr>
            <a:spLocks noGrp="1"/>
          </p:cNvSpPr>
          <p:nvPr>
            <p:ph type="title"/>
          </p:nvPr>
        </p:nvSpPr>
        <p:spPr/>
        <p:txBody>
          <a:bodyPr/>
          <a:lstStyle/>
          <a:p>
            <a:r>
              <a:rPr lang="en-NZ" dirty="0"/>
              <a:t>Shared Dataset</a:t>
            </a:r>
          </a:p>
        </p:txBody>
      </p:sp>
      <p:sp>
        <p:nvSpPr>
          <p:cNvPr id="3" name="Content Placeholder 2">
            <a:extLst>
              <a:ext uri="{FF2B5EF4-FFF2-40B4-BE49-F238E27FC236}">
                <a16:creationId xmlns:a16="http://schemas.microsoft.com/office/drawing/2014/main" id="{60F319DC-6188-44D1-BC08-24CE3F2E9136}"/>
              </a:ext>
            </a:extLst>
          </p:cNvPr>
          <p:cNvSpPr>
            <a:spLocks noGrp="1"/>
          </p:cNvSpPr>
          <p:nvPr>
            <p:ph idx="1"/>
          </p:nvPr>
        </p:nvSpPr>
        <p:spPr>
          <a:xfrm>
            <a:off x="584200" y="1435503"/>
            <a:ext cx="11018520" cy="430887"/>
          </a:xfrm>
        </p:spPr>
        <p:txBody>
          <a:bodyPr>
            <a:normAutofit fontScale="92500" lnSpcReduction="10000"/>
          </a:bodyPr>
          <a:lstStyle/>
          <a:p>
            <a:r>
              <a:rPr lang="en-NZ" dirty="0"/>
              <a:t>Dataset used in multiple reports</a:t>
            </a:r>
          </a:p>
        </p:txBody>
      </p:sp>
      <p:pic>
        <p:nvPicPr>
          <p:cNvPr id="3074" name="Picture 2" descr="https://radacad.com/wp-content/uploads/2019/07/2019-07-01_09h36_39-1024x260.png">
            <a:extLst>
              <a:ext uri="{FF2B5EF4-FFF2-40B4-BE49-F238E27FC236}">
                <a16:creationId xmlns:a16="http://schemas.microsoft.com/office/drawing/2014/main" id="{01C7F082-29F1-4FD6-97B8-C2B71D398E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5795" y="4056481"/>
            <a:ext cx="6973472" cy="1770608"/>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s://radacad.com/wp-content/uploads/2019/07/2019-07-01_09h39_52.png">
            <a:extLst>
              <a:ext uri="{FF2B5EF4-FFF2-40B4-BE49-F238E27FC236}">
                <a16:creationId xmlns:a16="http://schemas.microsoft.com/office/drawing/2014/main" id="{AED2D505-628C-4E2C-86F6-5446D7286F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96154" y="365173"/>
            <a:ext cx="4048063" cy="60959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107588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838200" y="149843"/>
            <a:ext cx="10797988" cy="553998"/>
          </a:xfrm>
        </p:spPr>
        <p:txBody>
          <a:bodyPr>
            <a:normAutofit fontScale="90000"/>
          </a:bodyPr>
          <a:lstStyle/>
          <a:p>
            <a:r>
              <a:rPr lang="en-US" dirty="0"/>
              <a:t>Paginated reporting vs. analytics</a:t>
            </a:r>
          </a:p>
        </p:txBody>
      </p:sp>
      <p:sp>
        <p:nvSpPr>
          <p:cNvPr id="10" name="Content Placeholder 9"/>
          <p:cNvSpPr>
            <a:spLocks noGrp="1"/>
          </p:cNvSpPr>
          <p:nvPr>
            <p:ph sz="half" idx="1"/>
          </p:nvPr>
        </p:nvSpPr>
        <p:spPr>
          <a:xfrm>
            <a:off x="525972" y="5099329"/>
            <a:ext cx="5088466" cy="1378839"/>
          </a:xfrm>
        </p:spPr>
        <p:txBody>
          <a:bodyPr anchor="b"/>
          <a:lstStyle/>
          <a:p>
            <a:pPr marL="0" indent="0" algn="ctr">
              <a:buNone/>
            </a:pPr>
            <a:r>
              <a:rPr lang="en-US" b="1" dirty="0"/>
              <a:t>Paginated reports (RDL)</a:t>
            </a:r>
          </a:p>
          <a:p>
            <a:pPr marL="0" indent="0">
              <a:buNone/>
            </a:pPr>
            <a:r>
              <a:rPr lang="en-US" dirty="0"/>
              <a:t>Documents generated from data and used in business processes</a:t>
            </a:r>
          </a:p>
        </p:txBody>
      </p:sp>
      <p:sp>
        <p:nvSpPr>
          <p:cNvPr id="12" name="Content Placeholder 11"/>
          <p:cNvSpPr>
            <a:spLocks noGrp="1"/>
          </p:cNvSpPr>
          <p:nvPr>
            <p:ph sz="half" idx="2"/>
          </p:nvPr>
        </p:nvSpPr>
        <p:spPr>
          <a:xfrm>
            <a:off x="6206067" y="4945994"/>
            <a:ext cx="5702918" cy="1532174"/>
          </a:xfrm>
        </p:spPr>
        <p:txBody>
          <a:bodyPr anchor="b"/>
          <a:lstStyle/>
          <a:p>
            <a:pPr marL="0" indent="0" algn="ctr">
              <a:buNone/>
            </a:pPr>
            <a:r>
              <a:rPr lang="en-US" b="1" dirty="0"/>
              <a:t>Analytical reports (PBIX)</a:t>
            </a:r>
          </a:p>
          <a:p>
            <a:pPr marL="0" indent="0" algn="ctr">
              <a:buNone/>
            </a:pPr>
            <a:r>
              <a:rPr lang="en-US" dirty="0"/>
              <a:t>On-screen interactive data analysis to discover insights, inform decisions</a:t>
            </a:r>
          </a:p>
        </p:txBody>
      </p:sp>
      <p:pic>
        <p:nvPicPr>
          <p:cNvPr id="2" name="Picture 1">
            <a:extLs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6574983" y="1008296"/>
            <a:ext cx="4731633" cy="3657600"/>
          </a:xfrm>
          <a:prstGeom prst="rect">
            <a:avLst/>
          </a:prstGeom>
          <a:ln>
            <a:solidFill>
              <a:schemeClr val="tx2"/>
            </a:solidFill>
          </a:ln>
        </p:spPr>
      </p:pic>
      <p:pic>
        <p:nvPicPr>
          <p:cNvPr id="13" name="Picture 12">
            <a:extLs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1466392" y="1008220"/>
            <a:ext cx="2581095" cy="3657600"/>
          </a:xfrm>
          <a:prstGeom prst="rect">
            <a:avLst/>
          </a:prstGeom>
          <a:ln w="12700">
            <a:solidFill>
              <a:schemeClr val="tx2"/>
            </a:solidFill>
          </a:ln>
        </p:spPr>
      </p:pic>
      <p:pic>
        <p:nvPicPr>
          <p:cNvPr id="14" name="Picture 13">
            <a:extLs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1823831" y="1137349"/>
            <a:ext cx="2583809" cy="3657600"/>
          </a:xfrm>
          <a:prstGeom prst="rect">
            <a:avLst/>
          </a:prstGeom>
          <a:ln w="12700">
            <a:solidFill>
              <a:schemeClr val="tx2"/>
            </a:solidFill>
          </a:ln>
        </p:spPr>
      </p:pic>
    </p:spTree>
    <p:extLst>
      <p:ext uri="{BB962C8B-B14F-4D97-AF65-F5344CB8AC3E}">
        <p14:creationId xmlns:p14="http://schemas.microsoft.com/office/powerpoint/2010/main" val="251485024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744D23-89BC-494C-8E08-0D5BC4913F64}"/>
              </a:ext>
            </a:extLst>
          </p:cNvPr>
          <p:cNvSpPr>
            <a:spLocks noGrp="1"/>
          </p:cNvSpPr>
          <p:nvPr>
            <p:ph type="title"/>
          </p:nvPr>
        </p:nvSpPr>
        <p:spPr>
          <a:xfrm>
            <a:off x="0" y="1"/>
            <a:ext cx="10515600" cy="637674"/>
          </a:xfrm>
        </p:spPr>
        <p:txBody>
          <a:bodyPr>
            <a:normAutofit fontScale="90000"/>
          </a:bodyPr>
          <a:lstStyle/>
          <a:p>
            <a:r>
              <a:rPr lang="en-NZ" dirty="0"/>
              <a:t>Paginated Reports</a:t>
            </a:r>
          </a:p>
        </p:txBody>
      </p:sp>
      <p:sp>
        <p:nvSpPr>
          <p:cNvPr id="3" name="Content Placeholder 2">
            <a:extLst>
              <a:ext uri="{FF2B5EF4-FFF2-40B4-BE49-F238E27FC236}">
                <a16:creationId xmlns:a16="http://schemas.microsoft.com/office/drawing/2014/main" id="{F521FEDA-BEB3-41FE-996B-AA5951889A09}"/>
              </a:ext>
            </a:extLst>
          </p:cNvPr>
          <p:cNvSpPr>
            <a:spLocks noGrp="1"/>
          </p:cNvSpPr>
          <p:nvPr>
            <p:ph idx="1"/>
          </p:nvPr>
        </p:nvSpPr>
        <p:spPr>
          <a:xfrm>
            <a:off x="716547" y="637675"/>
            <a:ext cx="11018520" cy="430887"/>
          </a:xfrm>
        </p:spPr>
        <p:txBody>
          <a:bodyPr>
            <a:normAutofit fontScale="92500" lnSpcReduction="10000"/>
          </a:bodyPr>
          <a:lstStyle/>
          <a:p>
            <a:r>
              <a:rPr lang="en-NZ" dirty="0"/>
              <a:t>Build for printing, export to PDF, paginated…</a:t>
            </a:r>
          </a:p>
        </p:txBody>
      </p:sp>
      <p:pic>
        <p:nvPicPr>
          <p:cNvPr id="1026" name="Picture 2" descr="Image result for paginated power bi reports">
            <a:extLst>
              <a:ext uri="{FF2B5EF4-FFF2-40B4-BE49-F238E27FC236}">
                <a16:creationId xmlns:a16="http://schemas.microsoft.com/office/drawing/2014/main" id="{BDAACC09-A4A3-451C-B3DD-F919AEC930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63886" y="1746121"/>
            <a:ext cx="5859145" cy="46546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126269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C7EA41-2836-40DF-9F79-14BF5B46ABBF}"/>
              </a:ext>
            </a:extLst>
          </p:cNvPr>
          <p:cNvSpPr>
            <a:spLocks noGrp="1"/>
          </p:cNvSpPr>
          <p:nvPr>
            <p:ph type="title"/>
          </p:nvPr>
        </p:nvSpPr>
        <p:spPr/>
        <p:txBody>
          <a:bodyPr/>
          <a:lstStyle/>
          <a:p>
            <a:r>
              <a:rPr lang="en-US" dirty="0"/>
              <a:t>Paginated in Power BI: Medium term vision</a:t>
            </a:r>
            <a:endParaRPr lang="en-AU" dirty="0"/>
          </a:p>
        </p:txBody>
      </p:sp>
      <p:pic>
        <p:nvPicPr>
          <p:cNvPr id="7" name="Picture 6" descr="Diagram showing flow from authoring to publishing then consumption. Both report types will eventually be able to be published to Power BI, Power BI Embedded and the on premises report server">
            <a:extLst>
              <a:ext uri="{FF2B5EF4-FFF2-40B4-BE49-F238E27FC236}">
                <a16:creationId xmlns:a16="http://schemas.microsoft.com/office/drawing/2014/main" id="{906D9C65-8121-4686-9184-90EE93FC854B}"/>
              </a:ext>
            </a:extLst>
          </p:cNvPr>
          <p:cNvPicPr>
            <a:picLocks noChangeAspect="1"/>
          </p:cNvPicPr>
          <p:nvPr/>
        </p:nvPicPr>
        <p:blipFill>
          <a:blip r:embed="rId3"/>
          <a:stretch>
            <a:fillRect/>
          </a:stretch>
        </p:blipFill>
        <p:spPr>
          <a:xfrm>
            <a:off x="513754" y="1342212"/>
            <a:ext cx="11097166" cy="5231654"/>
          </a:xfrm>
          <a:prstGeom prst="rect">
            <a:avLst/>
          </a:prstGeom>
        </p:spPr>
      </p:pic>
    </p:spTree>
    <p:extLst>
      <p:ext uri="{BB962C8B-B14F-4D97-AF65-F5344CB8AC3E}">
        <p14:creationId xmlns:p14="http://schemas.microsoft.com/office/powerpoint/2010/main" val="338054247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62F31-735A-4585-9E8F-287AB78E490B}"/>
              </a:ext>
            </a:extLst>
          </p:cNvPr>
          <p:cNvSpPr>
            <a:spLocks noGrp="1"/>
          </p:cNvSpPr>
          <p:nvPr>
            <p:ph type="title"/>
          </p:nvPr>
        </p:nvSpPr>
        <p:spPr>
          <a:xfrm>
            <a:off x="381242" y="345891"/>
            <a:ext cx="11429516" cy="761968"/>
          </a:xfrm>
        </p:spPr>
        <p:txBody>
          <a:bodyPr>
            <a:normAutofit fontScale="90000"/>
          </a:bodyPr>
          <a:lstStyle/>
          <a:p>
            <a:r>
              <a:rPr lang="en-US" b="1" dirty="0"/>
              <a:t>Power BI Architecture for Multi-Developer Tenant Using Dataflows and Shared Datasets</a:t>
            </a:r>
            <a:br>
              <a:rPr lang="en-US" b="1" dirty="0"/>
            </a:br>
            <a:endParaRPr lang="en-NZ" dirty="0"/>
          </a:p>
        </p:txBody>
      </p:sp>
      <p:pic>
        <p:nvPicPr>
          <p:cNvPr id="4" name="Picture 3">
            <a:extLst>
              <a:ext uri="{FF2B5EF4-FFF2-40B4-BE49-F238E27FC236}">
                <a16:creationId xmlns:a16="http://schemas.microsoft.com/office/drawing/2014/main" id="{68E76C17-E20C-4781-8B2F-C87681D3E7FD}"/>
              </a:ext>
            </a:extLst>
          </p:cNvPr>
          <p:cNvPicPr>
            <a:picLocks noChangeAspect="1"/>
          </p:cNvPicPr>
          <p:nvPr/>
        </p:nvPicPr>
        <p:blipFill>
          <a:blip r:embed="rId2"/>
          <a:stretch>
            <a:fillRect/>
          </a:stretch>
        </p:blipFill>
        <p:spPr>
          <a:xfrm>
            <a:off x="1463474" y="1356780"/>
            <a:ext cx="9265052" cy="5114955"/>
          </a:xfrm>
          <a:prstGeom prst="rect">
            <a:avLst/>
          </a:prstGeom>
        </p:spPr>
      </p:pic>
    </p:spTree>
    <p:extLst>
      <p:ext uri="{BB962C8B-B14F-4D97-AF65-F5344CB8AC3E}">
        <p14:creationId xmlns:p14="http://schemas.microsoft.com/office/powerpoint/2010/main" val="31726607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421483CE-A85E-468D-A83B-495D0501A3D8}"/>
              </a:ext>
            </a:extLst>
          </p:cNvPr>
          <p:cNvSpPr txBox="1"/>
          <p:nvPr/>
        </p:nvSpPr>
        <p:spPr>
          <a:xfrm>
            <a:off x="2940975" y="2154714"/>
            <a:ext cx="6310050" cy="1043363"/>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5400" b="0"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Light" panose="020B0502040204020203" pitchFamily="34" charset="0"/>
                <a:ea typeface="+mn-ea"/>
                <a:cs typeface="Segoe UI Light" panose="020B0502040204020203" pitchFamily="34" charset="0"/>
              </a:rPr>
              <a:t>The </a:t>
            </a:r>
            <a:r>
              <a:rPr kumimoji="0" lang="en-US" sz="5400" b="0" i="0" u="none" strike="noStrike" kern="1200" cap="none" spc="-50" normalizeH="0" baseline="0" noProof="0" dirty="0">
                <a:ln w="3175">
                  <a:noFill/>
                </a:ln>
                <a:gradFill>
                  <a:gsLst>
                    <a:gs pos="1250">
                      <a:srgbClr val="0078D7"/>
                    </a:gs>
                    <a:gs pos="100000">
                      <a:srgbClr val="0078D7"/>
                    </a:gs>
                  </a:gsLst>
                  <a:lin ang="5400000" scaled="0"/>
                </a:gradFill>
                <a:effectLst/>
                <a:uLnTx/>
                <a:uFillTx/>
                <a:latin typeface="Segoe UI Semibold" panose="020B0702040204020203" pitchFamily="34" charset="0"/>
                <a:ea typeface="+mn-ea"/>
                <a:cs typeface="Segoe UI Semibold" panose="020B0702040204020203" pitchFamily="34" charset="0"/>
              </a:rPr>
              <a:t>5x5</a:t>
            </a:r>
            <a:r>
              <a:rPr kumimoji="0" lang="en-US" sz="5400" b="0"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Light" panose="020B0502040204020203" pitchFamily="34" charset="0"/>
                <a:ea typeface="+mn-ea"/>
                <a:cs typeface="Segoe UI Light" panose="020B0502040204020203" pitchFamily="34" charset="0"/>
              </a:rPr>
              <a:t> Principle</a:t>
            </a:r>
          </a:p>
        </p:txBody>
      </p:sp>
      <p:sp>
        <p:nvSpPr>
          <p:cNvPr id="15" name="TextBox 14">
            <a:extLst>
              <a:ext uri="{FF2B5EF4-FFF2-40B4-BE49-F238E27FC236}">
                <a16:creationId xmlns:a16="http://schemas.microsoft.com/office/drawing/2014/main" id="{18B71F69-11C9-4DD8-8816-B720BF01F547}"/>
              </a:ext>
            </a:extLst>
          </p:cNvPr>
          <p:cNvSpPr txBox="1"/>
          <p:nvPr/>
        </p:nvSpPr>
        <p:spPr>
          <a:xfrm>
            <a:off x="169333" y="3352166"/>
            <a:ext cx="6310050" cy="918713"/>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4500" b="0" i="0" u="none" strike="noStrike" kern="1200" cap="none" spc="-50" normalizeH="0" baseline="0" noProof="0">
                <a:ln w="3175">
                  <a:noFill/>
                </a:ln>
                <a:gradFill>
                  <a:gsLst>
                    <a:gs pos="1250">
                      <a:srgbClr val="0078D7"/>
                    </a:gs>
                    <a:gs pos="100000">
                      <a:srgbClr val="0078D7"/>
                    </a:gs>
                  </a:gsLst>
                  <a:lin ang="5400000" scaled="0"/>
                </a:gradFill>
                <a:effectLst/>
                <a:uLnTx/>
                <a:uFillTx/>
                <a:latin typeface="Segoe UI Semibold" panose="020B0702040204020203" pitchFamily="34" charset="0"/>
                <a:ea typeface="+mn-ea"/>
                <a:cs typeface="Segoe UI Semibold" panose="020B0702040204020203" pitchFamily="34" charset="0"/>
              </a:rPr>
              <a:t>5 </a:t>
            </a:r>
            <a:r>
              <a:rPr kumimoji="0" lang="en-US" sz="4500" b="0" i="0" u="none" strike="noStrike" kern="1200" cap="none" spc="-50" normalizeH="0" baseline="0" noProof="0">
                <a:ln w="3175">
                  <a:noFill/>
                </a:ln>
                <a:gradFill>
                  <a:gsLst>
                    <a:gs pos="1250">
                      <a:srgbClr val="1A1A1A"/>
                    </a:gs>
                    <a:gs pos="100000">
                      <a:srgbClr val="1A1A1A"/>
                    </a:gs>
                  </a:gsLst>
                  <a:lin ang="5400000" scaled="0"/>
                </a:gradFill>
                <a:effectLst/>
                <a:uLnTx/>
                <a:uFillTx/>
                <a:latin typeface="Segoe UI Light" panose="020B0502040204020203" pitchFamily="34" charset="0"/>
                <a:ea typeface="+mn-ea"/>
                <a:cs typeface="Segoe UI Light" panose="020B0502040204020203" pitchFamily="34" charset="0"/>
              </a:rPr>
              <a:t>Seconds to Signup</a:t>
            </a:r>
          </a:p>
        </p:txBody>
      </p:sp>
      <p:sp>
        <p:nvSpPr>
          <p:cNvPr id="9" name="Oval 8">
            <a:extLst>
              <a:ext uri="{FF2B5EF4-FFF2-40B4-BE49-F238E27FC236}">
                <a16:creationId xmlns:a16="http://schemas.microsoft.com/office/drawing/2014/main" id="{EE7A2712-9A04-4C91-AD9C-789A79AABAB0}"/>
              </a:ext>
            </a:extLst>
          </p:cNvPr>
          <p:cNvSpPr/>
          <p:nvPr/>
        </p:nvSpPr>
        <p:spPr bwMode="auto">
          <a:xfrm>
            <a:off x="266577" y="261577"/>
            <a:ext cx="317704" cy="317704"/>
          </a:xfrm>
          <a:prstGeom prst="ellipse">
            <a:avLst/>
          </a:prstGeom>
          <a:solidFill>
            <a:schemeClr val="accent6"/>
          </a:solidFill>
          <a:ln w="22225">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1</a:t>
            </a:r>
          </a:p>
        </p:txBody>
      </p:sp>
      <p:sp>
        <p:nvSpPr>
          <p:cNvPr id="10" name="Oval 9">
            <a:extLst>
              <a:ext uri="{FF2B5EF4-FFF2-40B4-BE49-F238E27FC236}">
                <a16:creationId xmlns:a16="http://schemas.microsoft.com/office/drawing/2014/main" id="{BE00462B-AF87-48A6-9C59-6728EFCD49C4}"/>
              </a:ext>
            </a:extLst>
          </p:cNvPr>
          <p:cNvSpPr/>
          <p:nvPr/>
        </p:nvSpPr>
        <p:spPr bwMode="auto">
          <a:xfrm flipH="1">
            <a:off x="1029025" y="279948"/>
            <a:ext cx="280960" cy="280962"/>
          </a:xfrm>
          <a:prstGeom prst="ellipse">
            <a:avLst/>
          </a:prstGeom>
          <a:solidFill>
            <a:schemeClr val="bg1"/>
          </a:solidFill>
          <a:ln w="22225">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500" b="0" i="0" u="none" strike="noStrike" kern="1200" cap="none" spc="0" normalizeH="0" baseline="0" noProof="0">
                <a:ln>
                  <a:noFill/>
                </a:ln>
                <a:gradFill>
                  <a:gsLst>
                    <a:gs pos="0">
                      <a:srgbClr val="DCDCDC"/>
                    </a:gs>
                    <a:gs pos="100000">
                      <a:srgbClr val="DCDCDC"/>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3</a:t>
            </a:r>
          </a:p>
        </p:txBody>
      </p:sp>
      <p:sp>
        <p:nvSpPr>
          <p:cNvPr id="16" name="Oval 15">
            <a:extLst>
              <a:ext uri="{FF2B5EF4-FFF2-40B4-BE49-F238E27FC236}">
                <a16:creationId xmlns:a16="http://schemas.microsoft.com/office/drawing/2014/main" id="{0DAC7994-1771-40E2-B85C-46F1FE97AC65}"/>
              </a:ext>
            </a:extLst>
          </p:cNvPr>
          <p:cNvSpPr/>
          <p:nvPr/>
        </p:nvSpPr>
        <p:spPr bwMode="auto">
          <a:xfrm flipH="1">
            <a:off x="666173" y="279948"/>
            <a:ext cx="280960" cy="280962"/>
          </a:xfrm>
          <a:prstGeom prst="ellipse">
            <a:avLst/>
          </a:prstGeom>
          <a:solidFill>
            <a:schemeClr val="bg1"/>
          </a:solidFill>
          <a:ln w="22225">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500" b="0" i="0" u="none" strike="noStrike" kern="1200" cap="none" spc="0" normalizeH="0" baseline="0" noProof="0">
                <a:ln>
                  <a:noFill/>
                </a:ln>
                <a:gradFill>
                  <a:gsLst>
                    <a:gs pos="0">
                      <a:srgbClr val="DCDCDC"/>
                    </a:gs>
                    <a:gs pos="100000">
                      <a:srgbClr val="DCDCDC"/>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2</a:t>
            </a:r>
          </a:p>
        </p:txBody>
      </p:sp>
      <p:sp>
        <p:nvSpPr>
          <p:cNvPr id="4" name="Rectangle 3">
            <a:extLst>
              <a:ext uri="{FF2B5EF4-FFF2-40B4-BE49-F238E27FC236}">
                <a16:creationId xmlns:a16="http://schemas.microsoft.com/office/drawing/2014/main" id="{0059D09F-D2B7-48EF-B666-C1527C291CD2}"/>
              </a:ext>
            </a:extLst>
          </p:cNvPr>
          <p:cNvSpPr/>
          <p:nvPr/>
        </p:nvSpPr>
        <p:spPr>
          <a:xfrm>
            <a:off x="6654191" y="3460616"/>
            <a:ext cx="4490332" cy="715581"/>
          </a:xfrm>
          <a:prstGeom prst="rect">
            <a:avLst/>
          </a:prstGeom>
        </p:spPr>
        <p:txBody>
          <a:bodyPr wrap="none">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4500" b="0" i="0" u="none" strike="noStrike" kern="1200" cap="none" spc="-50" normalizeH="0" baseline="0" noProof="0">
                <a:ln w="3175">
                  <a:noFill/>
                </a:ln>
                <a:gradFill>
                  <a:gsLst>
                    <a:gs pos="1250">
                      <a:srgbClr val="0078D7"/>
                    </a:gs>
                    <a:gs pos="100000">
                      <a:srgbClr val="0078D7"/>
                    </a:gs>
                  </a:gsLst>
                  <a:lin ang="5400000" scaled="0"/>
                </a:gradFill>
                <a:effectLst/>
                <a:uLnTx/>
                <a:uFillTx/>
                <a:latin typeface="Segoe UI Semibold" panose="020B0702040204020203" pitchFamily="34" charset="0"/>
                <a:ea typeface="+mn-ea"/>
                <a:cs typeface="Segoe UI Semibold" panose="020B0702040204020203" pitchFamily="34" charset="0"/>
              </a:rPr>
              <a:t>5 </a:t>
            </a:r>
            <a:r>
              <a:rPr kumimoji="0" lang="en-US" sz="4500" b="0" i="0" u="none" strike="noStrike" kern="1200" cap="none" spc="-50" normalizeH="0" baseline="0" noProof="0">
                <a:ln w="3175">
                  <a:noFill/>
                </a:ln>
                <a:gradFill>
                  <a:gsLst>
                    <a:gs pos="1250">
                      <a:srgbClr val="1A1A1A"/>
                    </a:gs>
                    <a:gs pos="100000">
                      <a:srgbClr val="1A1A1A"/>
                    </a:gs>
                  </a:gsLst>
                  <a:lin ang="5400000" scaled="0"/>
                </a:gradFill>
                <a:effectLst/>
                <a:uLnTx/>
                <a:uFillTx/>
                <a:latin typeface="Segoe UI Light" panose="020B0502040204020203" pitchFamily="34" charset="0"/>
                <a:ea typeface="+mn-ea"/>
                <a:cs typeface="Segoe UI Light" panose="020B0502040204020203" pitchFamily="34" charset="0"/>
              </a:rPr>
              <a:t>Minutes to Wow</a:t>
            </a:r>
          </a:p>
        </p:txBody>
      </p:sp>
      <p:cxnSp>
        <p:nvCxnSpPr>
          <p:cNvPr id="17" name="Straight Connector 16">
            <a:extLst>
              <a:ext uri="{FF2B5EF4-FFF2-40B4-BE49-F238E27FC236}">
                <a16:creationId xmlns:a16="http://schemas.microsoft.com/office/drawing/2014/main" id="{0D759C8E-4FB5-4ADB-8A14-564A3CD8B0F4}"/>
              </a:ext>
            </a:extLst>
          </p:cNvPr>
          <p:cNvCxnSpPr>
            <a:cxnSpLocks/>
          </p:cNvCxnSpPr>
          <p:nvPr/>
        </p:nvCxnSpPr>
        <p:spPr>
          <a:xfrm>
            <a:off x="6205449" y="3543848"/>
            <a:ext cx="0" cy="505326"/>
          </a:xfrm>
          <a:prstGeom prst="line">
            <a:avLst/>
          </a:prstGeom>
          <a:ln w="22225">
            <a:solidFill>
              <a:schemeClr val="accent5">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71309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p14="http://schemas.microsoft.com/office/powerpoint/2010/main" xmlns:a16="http://schemas.microsoft.com/office/drawing/2014/main"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par>
                          <p:cTn id="8" fill="hold">
                            <p:stCondLst>
                              <p:cond delay="500"/>
                            </p:stCondLst>
                            <p:childTnLst>
                              <p:par>
                                <p:cTn id="9" presetID="16" presetClass="entr" presetSubtype="26"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barn(inHorizontal)">
                                      <p:cBhvr>
                                        <p:cTn id="11" dur="500"/>
                                        <p:tgtEl>
                                          <p:spTgt spid="17"/>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5"/>
                                        </p:tgtEl>
                                        <p:attrNameLst>
                                          <p:attrName>style.visibility</p:attrName>
                                        </p:attrNameLst>
                                      </p:cBhvr>
                                      <p:to>
                                        <p:strVal val="visible"/>
                                      </p:to>
                                    </p:set>
                                    <p:animEffect transition="in" filter="fade">
                                      <p:cBhvr>
                                        <p:cTn id="14" dur="500"/>
                                        <p:tgtEl>
                                          <p:spTgt spid="15"/>
                                        </p:tgtEl>
                                      </p:cBhvr>
                                    </p:animEffect>
                                  </p:childTnLst>
                                </p:cTn>
                              </p:par>
                              <p:par>
                                <p:cTn id="15" presetID="42" presetClass="path" presetSubtype="0" decel="100000" fill="hold" grpId="1" nodeType="withEffect">
                                  <p:stCondLst>
                                    <p:cond delay="0"/>
                                  </p:stCondLst>
                                  <p:childTnLst>
                                    <p:animMotion origin="layout" path="M 3.75E-6 2.96296E-6 L 0.03672 2.96296E-6 " pathEditMode="relative" rAng="0" ptsTypes="AA">
                                      <p:cBhvr>
                                        <p:cTn id="16" dur="500" spd="-100000" fill="hold"/>
                                        <p:tgtEl>
                                          <p:spTgt spid="15"/>
                                        </p:tgtEl>
                                        <p:attrNameLst>
                                          <p:attrName>ppt_x</p:attrName>
                                          <p:attrName>ppt_y</p:attrName>
                                        </p:attrNameLst>
                                      </p:cBhvr>
                                      <p:rCtr x="1836" y="0"/>
                                    </p:animMotion>
                                  </p:childTnLst>
                                </p:cTn>
                              </p:par>
                              <p:par>
                                <p:cTn id="17" presetID="10" presetClass="entr"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par>
                                <p:cTn id="20" presetID="42" presetClass="path" presetSubtype="0" decel="100000" fill="hold" grpId="1" nodeType="withEffect">
                                  <p:stCondLst>
                                    <p:cond delay="0"/>
                                  </p:stCondLst>
                                  <p:childTnLst>
                                    <p:animMotion origin="layout" path="M 2.08333E-6 -2.96296E-6 L -0.03672 -2.96296E-6 " pathEditMode="relative" rAng="0" ptsTypes="AA">
                                      <p:cBhvr>
                                        <p:cTn id="21" dur="500" spd="-100000" fill="hold"/>
                                        <p:tgtEl>
                                          <p:spTgt spid="4"/>
                                        </p:tgtEl>
                                        <p:attrNameLst>
                                          <p:attrName>ppt_x</p:attrName>
                                          <p:attrName>ppt_y</p:attrName>
                                        </p:attrNameLst>
                                      </p:cBhvr>
                                      <p:rCtr x="-183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5" grpId="1"/>
      <p:bldP spid="4" grpId="0"/>
      <p:bldP spid="4" grpId="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FEAD61-6957-4B3E-8DDE-E635B09B6585}"/>
              </a:ext>
            </a:extLst>
          </p:cNvPr>
          <p:cNvSpPr>
            <a:spLocks noGrp="1"/>
          </p:cNvSpPr>
          <p:nvPr>
            <p:ph type="title"/>
          </p:nvPr>
        </p:nvSpPr>
        <p:spPr/>
        <p:txBody>
          <a:bodyPr/>
          <a:lstStyle/>
          <a:p>
            <a:r>
              <a:rPr lang="en-NZ" dirty="0"/>
              <a:t>Benefits of this architecture</a:t>
            </a:r>
          </a:p>
        </p:txBody>
      </p:sp>
      <p:sp>
        <p:nvSpPr>
          <p:cNvPr id="3" name="Content Placeholder 2">
            <a:extLst>
              <a:ext uri="{FF2B5EF4-FFF2-40B4-BE49-F238E27FC236}">
                <a16:creationId xmlns:a16="http://schemas.microsoft.com/office/drawing/2014/main" id="{F65D5D45-D77A-46F9-B329-AB58572AC38B}"/>
              </a:ext>
            </a:extLst>
          </p:cNvPr>
          <p:cNvSpPr>
            <a:spLocks noGrp="1"/>
          </p:cNvSpPr>
          <p:nvPr>
            <p:ph idx="1"/>
          </p:nvPr>
        </p:nvSpPr>
        <p:spPr>
          <a:xfrm>
            <a:off x="584200" y="1435503"/>
            <a:ext cx="11018520" cy="4442057"/>
          </a:xfrm>
        </p:spPr>
        <p:txBody>
          <a:bodyPr>
            <a:normAutofit/>
          </a:bodyPr>
          <a:lstStyle/>
          <a:p>
            <a:r>
              <a:rPr lang="en-NZ" sz="3200" dirty="0"/>
              <a:t>Decoupling Data preparation, Modelling, Visualization</a:t>
            </a:r>
          </a:p>
          <a:p>
            <a:r>
              <a:rPr lang="en-US" sz="3200" dirty="0"/>
              <a:t>Faster Refresh Time for Power BI model</a:t>
            </a:r>
          </a:p>
          <a:p>
            <a:r>
              <a:rPr lang="en-US" sz="3200" dirty="0"/>
              <a:t>Dataflow is not a core developer tool</a:t>
            </a:r>
          </a:p>
          <a:p>
            <a:r>
              <a:rPr lang="en-NZ" sz="3200" dirty="0"/>
              <a:t>Multi-Developer Environment</a:t>
            </a:r>
          </a:p>
          <a:p>
            <a:r>
              <a:rPr lang="en-US" sz="3200" dirty="0"/>
              <a:t>Re-use of Calculations and Modeling</a:t>
            </a:r>
          </a:p>
        </p:txBody>
      </p:sp>
    </p:spTree>
    <p:extLst>
      <p:ext uri="{BB962C8B-B14F-4D97-AF65-F5344CB8AC3E}">
        <p14:creationId xmlns:p14="http://schemas.microsoft.com/office/powerpoint/2010/main" val="103612916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D38CF4-18A2-4E3A-B484-CF30A7FBA38B}"/>
              </a:ext>
            </a:extLst>
          </p:cNvPr>
          <p:cNvSpPr>
            <a:spLocks noGrp="1"/>
          </p:cNvSpPr>
          <p:nvPr>
            <p:ph type="title"/>
          </p:nvPr>
        </p:nvSpPr>
        <p:spPr/>
        <p:txBody>
          <a:bodyPr/>
          <a:lstStyle/>
          <a:p>
            <a:r>
              <a:rPr lang="en-NZ" dirty="0"/>
              <a:t>Sharing via Workspaces and Apps</a:t>
            </a:r>
          </a:p>
        </p:txBody>
      </p:sp>
      <p:pic>
        <p:nvPicPr>
          <p:cNvPr id="4101" name="Picture 2" descr="http://radacad.com/wp-content/uploads/2019/02/2019-02-05_10h36_47.png">
            <a:extLst>
              <a:ext uri="{FF2B5EF4-FFF2-40B4-BE49-F238E27FC236}">
                <a16:creationId xmlns:a16="http://schemas.microsoft.com/office/drawing/2014/main" id="{BB01819A-82D5-448C-B3D2-EE4FC99FC060}"/>
              </a:ext>
            </a:extLst>
          </p:cNvPr>
          <p:cNvPicPr>
            <a:picLocks noGrp="1" noChangeAspect="1" noChangeArrowheads="1"/>
          </p:cNvPicPr>
          <p:nvPr>
            <p:ph sz="quarter" idx="10"/>
          </p:nvPr>
        </p:nvPicPr>
        <p:blipFill rotWithShape="1">
          <a:blip r:embed="rId3">
            <a:extLst>
              <a:ext uri="{28A0092B-C50C-407E-A947-70E740481C1C}">
                <a14:useLocalDpi xmlns:a14="http://schemas.microsoft.com/office/drawing/2010/main" val="0"/>
              </a:ext>
            </a:extLst>
          </a:blip>
          <a:srcRect t="26463"/>
          <a:stretch/>
        </p:blipFill>
        <p:spPr bwMode="auto">
          <a:xfrm>
            <a:off x="405210" y="1320800"/>
            <a:ext cx="11201573" cy="47805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2489386"/>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A066B56-3E6C-42F1-805D-23068020C516}"/>
              </a:ext>
            </a:extLst>
          </p:cNvPr>
          <p:cNvSpPr>
            <a:spLocks noGrp="1"/>
          </p:cNvSpPr>
          <p:nvPr>
            <p:ph type="title"/>
          </p:nvPr>
        </p:nvSpPr>
        <p:spPr>
          <a:xfrm>
            <a:off x="0" y="37347"/>
            <a:ext cx="10515600" cy="782021"/>
          </a:xfrm>
        </p:spPr>
        <p:txBody>
          <a:bodyPr/>
          <a:lstStyle/>
          <a:p>
            <a:r>
              <a:rPr lang="en-US" dirty="0"/>
              <a:t>Power BI Admin Portal enables your control </a:t>
            </a:r>
          </a:p>
        </p:txBody>
      </p:sp>
      <p:sp>
        <p:nvSpPr>
          <p:cNvPr id="4" name="Text Placeholder 3">
            <a:extLst>
              <a:ext uri="{FF2B5EF4-FFF2-40B4-BE49-F238E27FC236}">
                <a16:creationId xmlns:a16="http://schemas.microsoft.com/office/drawing/2014/main" id="{3FC40195-376E-4DD7-A3C6-D2457865DB7A}"/>
              </a:ext>
            </a:extLst>
          </p:cNvPr>
          <p:cNvSpPr>
            <a:spLocks noGrp="1"/>
          </p:cNvSpPr>
          <p:nvPr>
            <p:ph type="body" sz="quarter" idx="10"/>
          </p:nvPr>
        </p:nvSpPr>
        <p:spPr>
          <a:xfrm>
            <a:off x="584200" y="1435100"/>
            <a:ext cx="4585480" cy="4524315"/>
          </a:xfrm>
        </p:spPr>
        <p:txBody>
          <a:bodyPr/>
          <a:lstStyle/>
          <a:p>
            <a:r>
              <a:rPr lang="en-US" dirty="0"/>
              <a:t>A portal to configure Power BI for your organization’s needs.</a:t>
            </a:r>
          </a:p>
          <a:p>
            <a:endParaRPr lang="en-US" dirty="0"/>
          </a:p>
          <a:p>
            <a:r>
              <a:rPr lang="en-US" dirty="0"/>
              <a:t>Control exposure of your data</a:t>
            </a:r>
          </a:p>
          <a:p>
            <a:pPr lvl="1"/>
            <a:r>
              <a:rPr lang="en-US" dirty="0"/>
              <a:t>Disable Publish to web</a:t>
            </a:r>
          </a:p>
          <a:p>
            <a:pPr lvl="1"/>
            <a:r>
              <a:rPr lang="en-US" dirty="0"/>
              <a:t>Set who can share externally</a:t>
            </a:r>
          </a:p>
          <a:p>
            <a:pPr lvl="1"/>
            <a:r>
              <a:rPr lang="en-US" dirty="0"/>
              <a:t>Set who can export data</a:t>
            </a:r>
          </a:p>
          <a:p>
            <a:pPr lvl="1"/>
            <a:endParaRPr lang="en-US" dirty="0"/>
          </a:p>
          <a:p>
            <a:r>
              <a:rPr lang="en-US" dirty="0"/>
              <a:t>and many more…</a:t>
            </a:r>
          </a:p>
        </p:txBody>
      </p:sp>
      <p:sp>
        <p:nvSpPr>
          <p:cNvPr id="5" name="Text Placeholder 4">
            <a:extLst>
              <a:ext uri="{FF2B5EF4-FFF2-40B4-BE49-F238E27FC236}">
                <a16:creationId xmlns:a16="http://schemas.microsoft.com/office/drawing/2014/main" id="{06822500-6214-467D-A2B8-E9839578A8E9}"/>
              </a:ext>
            </a:extLst>
          </p:cNvPr>
          <p:cNvSpPr>
            <a:spLocks noGrp="1"/>
          </p:cNvSpPr>
          <p:nvPr>
            <p:ph type="body" sz="quarter" idx="12"/>
          </p:nvPr>
        </p:nvSpPr>
        <p:spPr/>
        <p:txBody>
          <a:bodyPr/>
          <a:lstStyle/>
          <a:p>
            <a:endParaRPr lang="en-US" dirty="0"/>
          </a:p>
        </p:txBody>
      </p:sp>
      <p:pic>
        <p:nvPicPr>
          <p:cNvPr id="7" name="Picture 6">
            <a:extLst>
              <a:ext uri="{FF2B5EF4-FFF2-40B4-BE49-F238E27FC236}">
                <a16:creationId xmlns:a16="http://schemas.microsoft.com/office/drawing/2014/main" id="{E8F7B504-25EF-40C9-801B-8D0804779FEA}"/>
              </a:ext>
            </a:extLst>
          </p:cNvPr>
          <p:cNvPicPr>
            <a:picLocks noChangeAspect="1"/>
          </p:cNvPicPr>
          <p:nvPr/>
        </p:nvPicPr>
        <p:blipFill rotWithShape="1">
          <a:blip r:embed="rId2"/>
          <a:srcRect r="18001"/>
          <a:stretch/>
        </p:blipFill>
        <p:spPr>
          <a:xfrm>
            <a:off x="5573967" y="1193953"/>
            <a:ext cx="6324346" cy="5287173"/>
          </a:xfrm>
          <a:prstGeom prst="rect">
            <a:avLst/>
          </a:prstGeom>
        </p:spPr>
      </p:pic>
      <p:pic>
        <p:nvPicPr>
          <p:cNvPr id="8" name="Picture 7">
            <a:extLst>
              <a:ext uri="{FF2B5EF4-FFF2-40B4-BE49-F238E27FC236}">
                <a16:creationId xmlns:a16="http://schemas.microsoft.com/office/drawing/2014/main" id="{2AEF2190-AECE-4B2E-AFA0-69B1A260E2DA}"/>
              </a:ext>
            </a:extLst>
          </p:cNvPr>
          <p:cNvPicPr>
            <a:picLocks noChangeAspect="1"/>
          </p:cNvPicPr>
          <p:nvPr/>
        </p:nvPicPr>
        <p:blipFill>
          <a:blip r:embed="rId3"/>
          <a:stretch>
            <a:fillRect/>
          </a:stretch>
        </p:blipFill>
        <p:spPr>
          <a:xfrm>
            <a:off x="10338156" y="222577"/>
            <a:ext cx="1354926" cy="2329586"/>
          </a:xfrm>
          <a:prstGeom prst="rect">
            <a:avLst/>
          </a:prstGeom>
        </p:spPr>
      </p:pic>
      <p:cxnSp>
        <p:nvCxnSpPr>
          <p:cNvPr id="10" name="Straight Connector 9">
            <a:extLst>
              <a:ext uri="{FF2B5EF4-FFF2-40B4-BE49-F238E27FC236}">
                <a16:creationId xmlns:a16="http://schemas.microsoft.com/office/drawing/2014/main" id="{A0EA897B-46FB-4297-BC56-BF9B7B055862}"/>
              </a:ext>
            </a:extLst>
          </p:cNvPr>
          <p:cNvCxnSpPr/>
          <p:nvPr/>
        </p:nvCxnSpPr>
        <p:spPr>
          <a:xfrm>
            <a:off x="10472179" y="1685765"/>
            <a:ext cx="664089" cy="0"/>
          </a:xfrm>
          <a:prstGeom prst="line">
            <a:avLst/>
          </a:prstGeom>
          <a:ln w="28575">
            <a:solidFill>
              <a:srgbClr val="FF000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54913293"/>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6A0B7B-1565-4759-909E-DDD187FE9FCB}"/>
              </a:ext>
            </a:extLst>
          </p:cNvPr>
          <p:cNvSpPr>
            <a:spLocks noGrp="1"/>
          </p:cNvSpPr>
          <p:nvPr>
            <p:ph type="title"/>
          </p:nvPr>
        </p:nvSpPr>
        <p:spPr/>
        <p:txBody>
          <a:bodyPr/>
          <a:lstStyle/>
          <a:p>
            <a:r>
              <a:rPr lang="en-US" dirty="0"/>
              <a:t>Administrator roles related to Power BI</a:t>
            </a:r>
          </a:p>
        </p:txBody>
      </p:sp>
      <p:graphicFrame>
        <p:nvGraphicFramePr>
          <p:cNvPr id="4" name="Table 3">
            <a:extLst>
              <a:ext uri="{FF2B5EF4-FFF2-40B4-BE49-F238E27FC236}">
                <a16:creationId xmlns:a16="http://schemas.microsoft.com/office/drawing/2014/main" id="{987D3C94-2480-4F8D-81C3-E0CE64CC9811}"/>
              </a:ext>
            </a:extLst>
          </p:cNvPr>
          <p:cNvGraphicFramePr>
            <a:graphicFrameLocks noGrp="1"/>
          </p:cNvGraphicFramePr>
          <p:nvPr/>
        </p:nvGraphicFramePr>
        <p:xfrm>
          <a:off x="2186857" y="1943781"/>
          <a:ext cx="8100143" cy="3918702"/>
        </p:xfrm>
        <a:graphic>
          <a:graphicData uri="http://schemas.openxmlformats.org/drawingml/2006/table">
            <a:tbl>
              <a:tblPr firstRow="1" bandRow="1">
                <a:tableStyleId>{5C22544A-7EE6-4342-B048-85BDC9FD1C3A}</a:tableStyleId>
              </a:tblPr>
              <a:tblGrid>
                <a:gridCol w="4125452">
                  <a:extLst>
                    <a:ext uri="{9D8B030D-6E8A-4147-A177-3AD203B41FA5}">
                      <a16:colId xmlns:a16="http://schemas.microsoft.com/office/drawing/2014/main" val="911352819"/>
                    </a:ext>
                  </a:extLst>
                </a:gridCol>
                <a:gridCol w="3974691">
                  <a:extLst>
                    <a:ext uri="{9D8B030D-6E8A-4147-A177-3AD203B41FA5}">
                      <a16:colId xmlns:a16="http://schemas.microsoft.com/office/drawing/2014/main" val="1241843996"/>
                    </a:ext>
                  </a:extLst>
                </a:gridCol>
              </a:tblGrid>
              <a:tr h="653117">
                <a:tc>
                  <a:txBody>
                    <a:bodyPr/>
                    <a:lstStyle/>
                    <a:p>
                      <a:r>
                        <a:rPr lang="en-US" dirty="0"/>
                        <a:t>Administrator type</a:t>
                      </a:r>
                    </a:p>
                  </a:txBody>
                  <a:tcPr/>
                </a:tc>
                <a:tc>
                  <a:txBody>
                    <a:bodyPr/>
                    <a:lstStyle/>
                    <a:p>
                      <a:r>
                        <a:rPr lang="en-US" dirty="0"/>
                        <a:t>Scope</a:t>
                      </a:r>
                    </a:p>
                  </a:txBody>
                  <a:tcPr/>
                </a:tc>
                <a:extLst>
                  <a:ext uri="{0D108BD9-81ED-4DB2-BD59-A6C34878D82A}">
                    <a16:rowId xmlns:a16="http://schemas.microsoft.com/office/drawing/2014/main" val="1269211590"/>
                  </a:ext>
                </a:extLst>
              </a:tr>
              <a:tr h="653117">
                <a:tc>
                  <a:txBody>
                    <a:bodyPr/>
                    <a:lstStyle/>
                    <a:p>
                      <a:r>
                        <a:rPr lang="en-US" dirty="0"/>
                        <a:t>Office 365 Global Administrator</a:t>
                      </a:r>
                    </a:p>
                  </a:txBody>
                  <a:tcPr/>
                </a:tc>
                <a:tc>
                  <a:txBody>
                    <a:bodyPr/>
                    <a:lstStyle/>
                    <a:p>
                      <a:r>
                        <a:rPr lang="en-US" dirty="0"/>
                        <a:t>Office 365</a:t>
                      </a:r>
                    </a:p>
                  </a:txBody>
                  <a:tcPr/>
                </a:tc>
                <a:extLst>
                  <a:ext uri="{0D108BD9-81ED-4DB2-BD59-A6C34878D82A}">
                    <a16:rowId xmlns:a16="http://schemas.microsoft.com/office/drawing/2014/main" val="3833870885"/>
                  </a:ext>
                </a:extLst>
              </a:tr>
              <a:tr h="653117">
                <a:tc>
                  <a:txBody>
                    <a:bodyPr/>
                    <a:lstStyle/>
                    <a:p>
                      <a:r>
                        <a:rPr lang="en-US" dirty="0"/>
                        <a:t>Office 365 Billing Administrator</a:t>
                      </a:r>
                    </a:p>
                  </a:txBody>
                  <a:tcPr/>
                </a:tc>
                <a:tc>
                  <a:txBody>
                    <a:bodyPr/>
                    <a:lstStyle/>
                    <a:p>
                      <a:r>
                        <a:rPr lang="en-US" dirty="0"/>
                        <a:t>Office 365</a:t>
                      </a:r>
                    </a:p>
                  </a:txBody>
                  <a:tcPr/>
                </a:tc>
                <a:extLst>
                  <a:ext uri="{0D108BD9-81ED-4DB2-BD59-A6C34878D82A}">
                    <a16:rowId xmlns:a16="http://schemas.microsoft.com/office/drawing/2014/main" val="2267731941"/>
                  </a:ext>
                </a:extLst>
              </a:tr>
              <a:tr h="653117">
                <a:tc>
                  <a:txBody>
                    <a:bodyPr/>
                    <a:lstStyle/>
                    <a:p>
                      <a:r>
                        <a:rPr lang="en-US" dirty="0"/>
                        <a:t>Power BI Service Administrator</a:t>
                      </a:r>
                    </a:p>
                  </a:txBody>
                  <a:tcPr/>
                </a:tc>
                <a:tc>
                  <a:txBody>
                    <a:bodyPr/>
                    <a:lstStyle/>
                    <a:p>
                      <a:r>
                        <a:rPr lang="en-US" dirty="0"/>
                        <a:t>Power BI (Defined in Azure AD/O365)</a:t>
                      </a:r>
                    </a:p>
                  </a:txBody>
                  <a:tcPr/>
                </a:tc>
                <a:extLst>
                  <a:ext uri="{0D108BD9-81ED-4DB2-BD59-A6C34878D82A}">
                    <a16:rowId xmlns:a16="http://schemas.microsoft.com/office/drawing/2014/main" val="1827592381"/>
                  </a:ext>
                </a:extLst>
              </a:tr>
              <a:tr h="653117">
                <a:tc>
                  <a:txBody>
                    <a:bodyPr/>
                    <a:lstStyle/>
                    <a:p>
                      <a:r>
                        <a:rPr lang="en-US" dirty="0"/>
                        <a:t>Power BI Capacity Administrator</a:t>
                      </a:r>
                    </a:p>
                  </a:txBody>
                  <a:tcPr/>
                </a:tc>
                <a:tc>
                  <a:txBody>
                    <a:bodyPr/>
                    <a:lstStyle/>
                    <a:p>
                      <a:r>
                        <a:rPr lang="en-US" dirty="0"/>
                        <a:t>A single capacity (Premium or Azure)</a:t>
                      </a:r>
                    </a:p>
                  </a:txBody>
                  <a:tcPr/>
                </a:tc>
                <a:extLst>
                  <a:ext uri="{0D108BD9-81ED-4DB2-BD59-A6C34878D82A}">
                    <a16:rowId xmlns:a16="http://schemas.microsoft.com/office/drawing/2014/main" val="3663278270"/>
                  </a:ext>
                </a:extLst>
              </a:tr>
              <a:tr h="653117">
                <a:tc>
                  <a:txBody>
                    <a:bodyPr/>
                    <a:lstStyle/>
                    <a:p>
                      <a:r>
                        <a:rPr lang="en-US" dirty="0"/>
                        <a:t>Power BI App Workspace Administrator</a:t>
                      </a:r>
                    </a:p>
                  </a:txBody>
                  <a:tcPr/>
                </a:tc>
                <a:tc>
                  <a:txBody>
                    <a:bodyPr/>
                    <a:lstStyle/>
                    <a:p>
                      <a:r>
                        <a:rPr lang="en-US" dirty="0"/>
                        <a:t>A single app workspace</a:t>
                      </a:r>
                    </a:p>
                  </a:txBody>
                  <a:tcPr/>
                </a:tc>
                <a:extLst>
                  <a:ext uri="{0D108BD9-81ED-4DB2-BD59-A6C34878D82A}">
                    <a16:rowId xmlns:a16="http://schemas.microsoft.com/office/drawing/2014/main" val="1000421317"/>
                  </a:ext>
                </a:extLst>
              </a:tr>
            </a:tbl>
          </a:graphicData>
        </a:graphic>
      </p:graphicFrame>
    </p:spTree>
    <p:extLst>
      <p:ext uri="{BB962C8B-B14F-4D97-AF65-F5344CB8AC3E}">
        <p14:creationId xmlns:p14="http://schemas.microsoft.com/office/powerpoint/2010/main" val="337997284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D55049-EDAA-41A7-9BCF-DFC6B494CB93}"/>
              </a:ext>
            </a:extLst>
          </p:cNvPr>
          <p:cNvSpPr>
            <a:spLocks noGrp="1"/>
          </p:cNvSpPr>
          <p:nvPr>
            <p:ph type="title"/>
          </p:nvPr>
        </p:nvSpPr>
        <p:spPr/>
        <p:txBody>
          <a:bodyPr/>
          <a:lstStyle/>
          <a:p>
            <a:r>
              <a:rPr lang="en-US" dirty="0"/>
              <a:t>Usage Metrics</a:t>
            </a:r>
          </a:p>
        </p:txBody>
      </p:sp>
      <p:pic>
        <p:nvPicPr>
          <p:cNvPr id="3" name="Picture 2">
            <a:extLst>
              <a:ext uri="{FF2B5EF4-FFF2-40B4-BE49-F238E27FC236}">
                <a16:creationId xmlns:a16="http://schemas.microsoft.com/office/drawing/2014/main" id="{80C66E99-126B-4F9B-8ED5-C82067FDC406}"/>
              </a:ext>
            </a:extLst>
          </p:cNvPr>
          <p:cNvPicPr>
            <a:picLocks noChangeAspect="1"/>
          </p:cNvPicPr>
          <p:nvPr/>
        </p:nvPicPr>
        <p:blipFill>
          <a:blip r:embed="rId3"/>
          <a:stretch>
            <a:fillRect/>
          </a:stretch>
        </p:blipFill>
        <p:spPr>
          <a:xfrm>
            <a:off x="3942986" y="1747405"/>
            <a:ext cx="7973335" cy="4445738"/>
          </a:xfrm>
          <a:prstGeom prst="rect">
            <a:avLst/>
          </a:prstGeom>
        </p:spPr>
      </p:pic>
      <p:sp>
        <p:nvSpPr>
          <p:cNvPr id="4" name="TextBox 3">
            <a:extLst>
              <a:ext uri="{FF2B5EF4-FFF2-40B4-BE49-F238E27FC236}">
                <a16:creationId xmlns:a16="http://schemas.microsoft.com/office/drawing/2014/main" id="{9772A0EE-A28A-4D45-84C0-87E417829056}"/>
              </a:ext>
            </a:extLst>
          </p:cNvPr>
          <p:cNvSpPr txBox="1"/>
          <p:nvPr/>
        </p:nvSpPr>
        <p:spPr>
          <a:xfrm>
            <a:off x="547475" y="1857921"/>
            <a:ext cx="3121773" cy="2308324"/>
          </a:xfrm>
          <a:prstGeom prst="rect">
            <a:avLst/>
          </a:prstGeom>
          <a:noFill/>
        </p:spPr>
        <p:txBody>
          <a:bodyPr wrap="square" rtlCol="0">
            <a:spAutoFit/>
          </a:bodyPr>
          <a:lstStyle/>
          <a:p>
            <a:pPr marL="285750" indent="-285750">
              <a:buFont typeface="Arial" panose="020B0604020202020204" pitchFamily="34" charset="0"/>
              <a:buChar char="•"/>
            </a:pPr>
            <a:r>
              <a:rPr lang="en-US" dirty="0"/>
              <a:t>Ability to see usage of individual dashboards and reports</a:t>
            </a:r>
          </a:p>
          <a:p>
            <a:pPr marL="285750" indent="-285750">
              <a:buFont typeface="Arial" panose="020B0604020202020204" pitchFamily="34" charset="0"/>
              <a:buChar char="•"/>
            </a:pPr>
            <a:r>
              <a:rPr lang="en-US" dirty="0"/>
              <a:t>May differ from audit log numbers due to how it is collected</a:t>
            </a:r>
          </a:p>
          <a:p>
            <a:pPr marL="285750" indent="-285750">
              <a:buFont typeface="Arial" panose="020B0604020202020204" pitchFamily="34" charset="0"/>
              <a:buChar char="•"/>
            </a:pPr>
            <a:r>
              <a:rPr lang="en-US" dirty="0"/>
              <a:t>Can work with underlying dataset</a:t>
            </a:r>
          </a:p>
        </p:txBody>
      </p:sp>
    </p:spTree>
    <p:extLst>
      <p:ext uri="{BB962C8B-B14F-4D97-AF65-F5344CB8AC3E}">
        <p14:creationId xmlns:p14="http://schemas.microsoft.com/office/powerpoint/2010/main" val="50552108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A2EF1-05A2-4F6E-BA42-EA0F38C98A33}"/>
              </a:ext>
            </a:extLst>
          </p:cNvPr>
          <p:cNvSpPr>
            <a:spLocks noGrp="1"/>
          </p:cNvSpPr>
          <p:nvPr>
            <p:ph type="title"/>
          </p:nvPr>
        </p:nvSpPr>
        <p:spPr/>
        <p:txBody>
          <a:bodyPr/>
          <a:lstStyle/>
          <a:p>
            <a:r>
              <a:rPr lang="en-US" dirty="0"/>
              <a:t>Audit logs</a:t>
            </a:r>
          </a:p>
        </p:txBody>
      </p:sp>
      <p:pic>
        <p:nvPicPr>
          <p:cNvPr id="3" name="Picture 2">
            <a:extLst>
              <a:ext uri="{FF2B5EF4-FFF2-40B4-BE49-F238E27FC236}">
                <a16:creationId xmlns:a16="http://schemas.microsoft.com/office/drawing/2014/main" id="{EF4016AC-6326-45A1-90E5-C4C6FCE9438E}"/>
              </a:ext>
            </a:extLst>
          </p:cNvPr>
          <p:cNvPicPr>
            <a:picLocks noChangeAspect="1"/>
          </p:cNvPicPr>
          <p:nvPr/>
        </p:nvPicPr>
        <p:blipFill>
          <a:blip r:embed="rId3"/>
          <a:stretch>
            <a:fillRect/>
          </a:stretch>
        </p:blipFill>
        <p:spPr>
          <a:xfrm>
            <a:off x="3919689" y="1627708"/>
            <a:ext cx="7767081" cy="4865167"/>
          </a:xfrm>
          <a:prstGeom prst="rect">
            <a:avLst/>
          </a:prstGeom>
        </p:spPr>
      </p:pic>
      <p:sp>
        <p:nvSpPr>
          <p:cNvPr id="5" name="TextBox 4">
            <a:extLst>
              <a:ext uri="{FF2B5EF4-FFF2-40B4-BE49-F238E27FC236}">
                <a16:creationId xmlns:a16="http://schemas.microsoft.com/office/drawing/2014/main" id="{A18525DA-B62E-401D-9BFF-B7A574A441C0}"/>
              </a:ext>
            </a:extLst>
          </p:cNvPr>
          <p:cNvSpPr txBox="1"/>
          <p:nvPr/>
        </p:nvSpPr>
        <p:spPr>
          <a:xfrm>
            <a:off x="693082" y="1627708"/>
            <a:ext cx="3081004" cy="2308324"/>
          </a:xfrm>
          <a:prstGeom prst="rect">
            <a:avLst/>
          </a:prstGeom>
          <a:noFill/>
        </p:spPr>
        <p:txBody>
          <a:bodyPr wrap="square" rtlCol="0">
            <a:spAutoFit/>
          </a:bodyPr>
          <a:lstStyle/>
          <a:p>
            <a:pPr marL="285750" indent="-285750">
              <a:buFont typeface="Arial" panose="020B0604020202020204" pitchFamily="34" charset="0"/>
              <a:buChar char="•"/>
            </a:pPr>
            <a:r>
              <a:rPr lang="en-US" dirty="0"/>
              <a:t>Requires Exchange Online license</a:t>
            </a:r>
          </a:p>
          <a:p>
            <a:pPr marL="285750" indent="-285750">
              <a:buFont typeface="Arial" panose="020B0604020202020204" pitchFamily="34" charset="0"/>
              <a:buChar char="•"/>
            </a:pPr>
            <a:r>
              <a:rPr lang="en-US" dirty="0"/>
              <a:t>Disabled by default</a:t>
            </a:r>
          </a:p>
          <a:p>
            <a:pPr marL="285750" indent="-285750">
              <a:buFont typeface="Arial" panose="020B0604020202020204" pitchFamily="34" charset="0"/>
              <a:buChar char="•"/>
            </a:pPr>
            <a:r>
              <a:rPr lang="en-US" dirty="0"/>
              <a:t>Can use data to understand usage in Power BI Tenant</a:t>
            </a:r>
          </a:p>
          <a:p>
            <a:pPr marL="285750" indent="-285750">
              <a:buFont typeface="Arial" panose="020B0604020202020204" pitchFamily="34" charset="0"/>
              <a:buChar char="•"/>
            </a:pPr>
            <a:r>
              <a:rPr lang="en-US" dirty="0"/>
              <a:t>Data is retained for 90 days</a:t>
            </a:r>
          </a:p>
          <a:p>
            <a:pPr marL="285750" indent="-285750">
              <a:buFont typeface="Arial" panose="020B0604020202020204" pitchFamily="34" charset="0"/>
              <a:buChar char="•"/>
            </a:pPr>
            <a:r>
              <a:rPr lang="en-US" dirty="0"/>
              <a:t>In-Region Auditing</a:t>
            </a:r>
          </a:p>
          <a:p>
            <a:pPr marL="285750" indent="-285750">
              <a:buFont typeface="Arial" panose="020B0604020202020204" pitchFamily="34" charset="0"/>
              <a:buChar char="•"/>
            </a:pPr>
            <a:r>
              <a:rPr lang="en-US" dirty="0"/>
              <a:t>PowerShell access</a:t>
            </a:r>
          </a:p>
        </p:txBody>
      </p:sp>
    </p:spTree>
    <p:extLst>
      <p:ext uri="{BB962C8B-B14F-4D97-AF65-F5344CB8AC3E}">
        <p14:creationId xmlns:p14="http://schemas.microsoft.com/office/powerpoint/2010/main" val="299129886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A2EF1-05A2-4F6E-BA42-EA0F38C98A33}"/>
              </a:ext>
            </a:extLst>
          </p:cNvPr>
          <p:cNvSpPr>
            <a:spLocks noGrp="1"/>
          </p:cNvSpPr>
          <p:nvPr>
            <p:ph type="title"/>
          </p:nvPr>
        </p:nvSpPr>
        <p:spPr/>
        <p:txBody>
          <a:bodyPr/>
          <a:lstStyle/>
          <a:p>
            <a:r>
              <a:rPr lang="en-US" dirty="0"/>
              <a:t>Power BI Usage Metrics Solution Template</a:t>
            </a:r>
          </a:p>
        </p:txBody>
      </p:sp>
      <p:pic>
        <p:nvPicPr>
          <p:cNvPr id="4" name="Picture 3">
            <a:extLst>
              <a:ext uri="{FF2B5EF4-FFF2-40B4-BE49-F238E27FC236}">
                <a16:creationId xmlns:a16="http://schemas.microsoft.com/office/drawing/2014/main" id="{6B4C8238-6F3A-4B1E-BBDE-075AF4EF161D}"/>
              </a:ext>
            </a:extLst>
          </p:cNvPr>
          <p:cNvPicPr>
            <a:picLocks noChangeAspect="1"/>
          </p:cNvPicPr>
          <p:nvPr/>
        </p:nvPicPr>
        <p:blipFill>
          <a:blip r:embed="rId3"/>
          <a:stretch>
            <a:fillRect/>
          </a:stretch>
        </p:blipFill>
        <p:spPr>
          <a:xfrm>
            <a:off x="3883880" y="1828799"/>
            <a:ext cx="8086800" cy="4394551"/>
          </a:xfrm>
          <a:prstGeom prst="rect">
            <a:avLst/>
          </a:prstGeom>
        </p:spPr>
      </p:pic>
      <p:sp>
        <p:nvSpPr>
          <p:cNvPr id="6" name="TextBox 5">
            <a:extLst>
              <a:ext uri="{FF2B5EF4-FFF2-40B4-BE49-F238E27FC236}">
                <a16:creationId xmlns:a16="http://schemas.microsoft.com/office/drawing/2014/main" id="{17AEE674-BD8B-499C-AB91-C03DB1F24E57}"/>
              </a:ext>
            </a:extLst>
          </p:cNvPr>
          <p:cNvSpPr txBox="1"/>
          <p:nvPr/>
        </p:nvSpPr>
        <p:spPr>
          <a:xfrm>
            <a:off x="588245" y="1834688"/>
            <a:ext cx="3104300" cy="1754326"/>
          </a:xfrm>
          <a:prstGeom prst="rect">
            <a:avLst/>
          </a:prstGeom>
          <a:noFill/>
        </p:spPr>
        <p:txBody>
          <a:bodyPr wrap="square" rtlCol="0">
            <a:spAutoFit/>
          </a:bodyPr>
          <a:lstStyle/>
          <a:p>
            <a:pPr marL="285750" indent="-285750">
              <a:buFont typeface="Arial" panose="020B0604020202020204" pitchFamily="34" charset="0"/>
              <a:buChar char="•"/>
            </a:pPr>
            <a:r>
              <a:rPr lang="en-US" dirty="0"/>
              <a:t>Based on O365 Management API</a:t>
            </a:r>
          </a:p>
          <a:p>
            <a:pPr marL="285750" indent="-285750">
              <a:buFont typeface="Arial" panose="020B0604020202020204" pitchFamily="34" charset="0"/>
              <a:buChar char="•"/>
            </a:pPr>
            <a:r>
              <a:rPr lang="en-US" dirty="0"/>
              <a:t>Curated data model and report</a:t>
            </a:r>
          </a:p>
          <a:p>
            <a:pPr marL="285750" indent="-285750">
              <a:buFont typeface="Arial" panose="020B0604020202020204" pitchFamily="34" charset="0"/>
              <a:buChar char="•"/>
            </a:pPr>
            <a:r>
              <a:rPr lang="en-US" dirty="0"/>
              <a:t>NOTE: Azure and Licensing costs apply!</a:t>
            </a:r>
          </a:p>
        </p:txBody>
      </p:sp>
    </p:spTree>
    <p:extLst>
      <p:ext uri="{BB962C8B-B14F-4D97-AF65-F5344CB8AC3E}">
        <p14:creationId xmlns:p14="http://schemas.microsoft.com/office/powerpoint/2010/main" val="380416462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06803-D45A-46EB-8B30-95B70908A407}"/>
              </a:ext>
            </a:extLst>
          </p:cNvPr>
          <p:cNvSpPr>
            <a:spLocks noGrp="1"/>
          </p:cNvSpPr>
          <p:nvPr>
            <p:ph type="title"/>
          </p:nvPr>
        </p:nvSpPr>
        <p:spPr/>
        <p:txBody>
          <a:bodyPr/>
          <a:lstStyle/>
          <a:p>
            <a:r>
              <a:rPr lang="en-US" dirty="0"/>
              <a:t>REST APIs</a:t>
            </a:r>
          </a:p>
        </p:txBody>
      </p:sp>
      <p:sp>
        <p:nvSpPr>
          <p:cNvPr id="3" name="TextBox 2">
            <a:extLst>
              <a:ext uri="{FF2B5EF4-FFF2-40B4-BE49-F238E27FC236}">
                <a16:creationId xmlns:a16="http://schemas.microsoft.com/office/drawing/2014/main" id="{D16A3315-A652-4D67-9DB0-9C2875FA612E}"/>
              </a:ext>
            </a:extLst>
          </p:cNvPr>
          <p:cNvSpPr txBox="1"/>
          <p:nvPr/>
        </p:nvSpPr>
        <p:spPr>
          <a:xfrm>
            <a:off x="1603488" y="5754053"/>
            <a:ext cx="8985024" cy="646331"/>
          </a:xfrm>
          <a:prstGeom prst="rect">
            <a:avLst/>
          </a:prstGeom>
          <a:noFill/>
        </p:spPr>
        <p:txBody>
          <a:bodyPr wrap="none" rtlCol="0">
            <a:spAutoFit/>
          </a:bodyPr>
          <a:lstStyle/>
          <a:p>
            <a:r>
              <a:rPr lang="en-US" sz="3600" dirty="0"/>
              <a:t>https://docs.microsoft.com/rest/api/power-bi/</a:t>
            </a:r>
          </a:p>
        </p:txBody>
      </p:sp>
      <p:pic>
        <p:nvPicPr>
          <p:cNvPr id="4" name="Picture 3">
            <a:extLst>
              <a:ext uri="{FF2B5EF4-FFF2-40B4-BE49-F238E27FC236}">
                <a16:creationId xmlns:a16="http://schemas.microsoft.com/office/drawing/2014/main" id="{C139D02D-E920-495A-87C3-E765230EA721}"/>
              </a:ext>
            </a:extLst>
          </p:cNvPr>
          <p:cNvPicPr>
            <a:picLocks noChangeAspect="1"/>
          </p:cNvPicPr>
          <p:nvPr/>
        </p:nvPicPr>
        <p:blipFill>
          <a:blip r:embed="rId3"/>
          <a:stretch>
            <a:fillRect/>
          </a:stretch>
        </p:blipFill>
        <p:spPr>
          <a:xfrm>
            <a:off x="6336360" y="1079510"/>
            <a:ext cx="5267331" cy="4283324"/>
          </a:xfrm>
          <a:prstGeom prst="rect">
            <a:avLst/>
          </a:prstGeom>
        </p:spPr>
      </p:pic>
      <p:sp>
        <p:nvSpPr>
          <p:cNvPr id="5" name="TextBox 4">
            <a:extLst>
              <a:ext uri="{FF2B5EF4-FFF2-40B4-BE49-F238E27FC236}">
                <a16:creationId xmlns:a16="http://schemas.microsoft.com/office/drawing/2014/main" id="{392ED3FA-473A-448F-B0B6-1E0B71FC8613}"/>
              </a:ext>
            </a:extLst>
          </p:cNvPr>
          <p:cNvSpPr txBox="1"/>
          <p:nvPr/>
        </p:nvSpPr>
        <p:spPr>
          <a:xfrm>
            <a:off x="661087" y="1578461"/>
            <a:ext cx="5194554" cy="4031873"/>
          </a:xfrm>
          <a:prstGeom prst="rect">
            <a:avLst/>
          </a:prstGeom>
          <a:noFill/>
        </p:spPr>
        <p:txBody>
          <a:bodyPr wrap="square" rtlCol="0">
            <a:spAutoFit/>
          </a:bodyPr>
          <a:lstStyle/>
          <a:p>
            <a:pPr marL="285750" indent="-285750">
              <a:buFont typeface="Arial" panose="020B0604020202020204" pitchFamily="34" charset="0"/>
              <a:buChar char="•"/>
            </a:pPr>
            <a:r>
              <a:rPr lang="en-US" sz="3200" dirty="0"/>
              <a:t>Used to interact with the service</a:t>
            </a:r>
          </a:p>
          <a:p>
            <a:pPr marL="285750" indent="-285750">
              <a:buFont typeface="Arial" panose="020B0604020202020204" pitchFamily="34" charset="0"/>
              <a:buChar char="•"/>
            </a:pPr>
            <a:r>
              <a:rPr lang="en-US" sz="3200" dirty="0"/>
              <a:t>Embedding</a:t>
            </a:r>
          </a:p>
          <a:p>
            <a:pPr marL="285750" indent="-285750">
              <a:buFont typeface="Arial" panose="020B0604020202020204" pitchFamily="34" charset="0"/>
              <a:buChar char="•"/>
            </a:pPr>
            <a:r>
              <a:rPr lang="en-US" sz="3200" dirty="0"/>
              <a:t>DevOps </a:t>
            </a:r>
          </a:p>
          <a:p>
            <a:pPr marL="742950" lvl="1" indent="-285750">
              <a:buFont typeface="Arial" panose="020B0604020202020204" pitchFamily="34" charset="0"/>
              <a:buChar char="•"/>
            </a:pPr>
            <a:r>
              <a:rPr lang="en-US" sz="3200" dirty="0"/>
              <a:t>(Trigger refresh, Clone items, </a:t>
            </a:r>
            <a:r>
              <a:rPr lang="en-US" sz="3200" dirty="0" err="1"/>
              <a:t>etc</a:t>
            </a:r>
            <a:r>
              <a:rPr lang="en-US" sz="3200" dirty="0"/>
              <a:t>…)</a:t>
            </a:r>
          </a:p>
          <a:p>
            <a:pPr marL="285750" indent="-285750">
              <a:buFont typeface="Arial" panose="020B0604020202020204" pitchFamily="34" charset="0"/>
              <a:buChar char="•"/>
            </a:pPr>
            <a:r>
              <a:rPr lang="en-US" sz="3200" dirty="0"/>
              <a:t>Administration </a:t>
            </a:r>
          </a:p>
          <a:p>
            <a:pPr marL="742950" lvl="1" indent="-285750">
              <a:buFont typeface="Arial" panose="020B0604020202020204" pitchFamily="34" charset="0"/>
              <a:buChar char="•"/>
            </a:pPr>
            <a:r>
              <a:rPr lang="en-US" sz="3200" dirty="0"/>
              <a:t>(See all assets)</a:t>
            </a:r>
          </a:p>
        </p:txBody>
      </p:sp>
    </p:spTree>
    <p:extLst>
      <p:ext uri="{BB962C8B-B14F-4D97-AF65-F5344CB8AC3E}">
        <p14:creationId xmlns:p14="http://schemas.microsoft.com/office/powerpoint/2010/main" val="285652735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0EC856-E98D-451B-9A11-F73E85A63A6B}"/>
              </a:ext>
            </a:extLst>
          </p:cNvPr>
          <p:cNvSpPr>
            <a:spLocks noGrp="1"/>
          </p:cNvSpPr>
          <p:nvPr>
            <p:ph type="title"/>
          </p:nvPr>
        </p:nvSpPr>
        <p:spPr/>
        <p:txBody>
          <a:bodyPr/>
          <a:lstStyle/>
          <a:p>
            <a:r>
              <a:rPr lang="en-US" dirty="0"/>
              <a:t>PowerShell</a:t>
            </a:r>
          </a:p>
        </p:txBody>
      </p:sp>
      <p:pic>
        <p:nvPicPr>
          <p:cNvPr id="3" name="Picture 2">
            <a:extLst>
              <a:ext uri="{FF2B5EF4-FFF2-40B4-BE49-F238E27FC236}">
                <a16:creationId xmlns:a16="http://schemas.microsoft.com/office/drawing/2014/main" id="{87B6D400-77E5-4F83-A9F9-2F6A20088849}"/>
              </a:ext>
            </a:extLst>
          </p:cNvPr>
          <p:cNvPicPr>
            <a:picLocks noChangeAspect="1"/>
          </p:cNvPicPr>
          <p:nvPr/>
        </p:nvPicPr>
        <p:blipFill>
          <a:blip r:embed="rId2"/>
          <a:stretch>
            <a:fillRect/>
          </a:stretch>
        </p:blipFill>
        <p:spPr>
          <a:xfrm>
            <a:off x="6528901" y="1469781"/>
            <a:ext cx="5061736" cy="3476132"/>
          </a:xfrm>
          <a:prstGeom prst="rect">
            <a:avLst/>
          </a:prstGeom>
        </p:spPr>
      </p:pic>
      <p:sp>
        <p:nvSpPr>
          <p:cNvPr id="4" name="TextBox 3">
            <a:extLst>
              <a:ext uri="{FF2B5EF4-FFF2-40B4-BE49-F238E27FC236}">
                <a16:creationId xmlns:a16="http://schemas.microsoft.com/office/drawing/2014/main" id="{FE5443D0-757B-4720-B235-2B748D79639C}"/>
              </a:ext>
            </a:extLst>
          </p:cNvPr>
          <p:cNvSpPr txBox="1"/>
          <p:nvPr/>
        </p:nvSpPr>
        <p:spPr>
          <a:xfrm>
            <a:off x="1956726" y="5424617"/>
            <a:ext cx="8278548" cy="1200329"/>
          </a:xfrm>
          <a:prstGeom prst="rect">
            <a:avLst/>
          </a:prstGeom>
          <a:noFill/>
        </p:spPr>
        <p:txBody>
          <a:bodyPr wrap="none" rtlCol="0">
            <a:spAutoFit/>
          </a:bodyPr>
          <a:lstStyle/>
          <a:p>
            <a:r>
              <a:rPr lang="en-US" sz="3600" dirty="0"/>
              <a:t>https://docs.microsoft.com/powershell</a:t>
            </a:r>
          </a:p>
          <a:p>
            <a:r>
              <a:rPr lang="en-US" sz="3600" dirty="0"/>
              <a:t>	/power-bi/</a:t>
            </a:r>
            <a:r>
              <a:rPr lang="en-US" sz="3600" dirty="0" err="1"/>
              <a:t>overview?view</a:t>
            </a:r>
            <a:r>
              <a:rPr lang="en-US" sz="3600" dirty="0"/>
              <a:t>=</a:t>
            </a:r>
            <a:r>
              <a:rPr lang="en-US" sz="3600" dirty="0" err="1"/>
              <a:t>powerbi-ps</a:t>
            </a:r>
            <a:endParaRPr lang="en-US" sz="3600" dirty="0"/>
          </a:p>
        </p:txBody>
      </p:sp>
      <p:sp>
        <p:nvSpPr>
          <p:cNvPr id="7" name="TextBox 6">
            <a:extLst>
              <a:ext uri="{FF2B5EF4-FFF2-40B4-BE49-F238E27FC236}">
                <a16:creationId xmlns:a16="http://schemas.microsoft.com/office/drawing/2014/main" id="{EE7061A7-5814-45F8-A8D6-411E7CE72741}"/>
              </a:ext>
            </a:extLst>
          </p:cNvPr>
          <p:cNvSpPr txBox="1"/>
          <p:nvPr/>
        </p:nvSpPr>
        <p:spPr>
          <a:xfrm>
            <a:off x="838200" y="2176796"/>
            <a:ext cx="5690701" cy="2062103"/>
          </a:xfrm>
          <a:prstGeom prst="rect">
            <a:avLst/>
          </a:prstGeom>
          <a:noFill/>
        </p:spPr>
        <p:txBody>
          <a:bodyPr wrap="square" rtlCol="0">
            <a:spAutoFit/>
          </a:bodyPr>
          <a:lstStyle/>
          <a:p>
            <a:pPr marL="285750" indent="-285750">
              <a:buFont typeface="Arial" panose="020B0604020202020204" pitchFamily="34" charset="0"/>
              <a:buChar char="•"/>
            </a:pPr>
            <a:r>
              <a:rPr lang="en-US" sz="3200" dirty="0" err="1"/>
              <a:t>MicrosoftPowerBIMgmt</a:t>
            </a:r>
            <a:r>
              <a:rPr lang="en-US" sz="3200" dirty="0"/>
              <a:t> cmdlet</a:t>
            </a:r>
          </a:p>
          <a:p>
            <a:pPr marL="285750" indent="-285750">
              <a:buFont typeface="Arial" panose="020B0604020202020204" pitchFamily="34" charset="0"/>
              <a:buChar char="•"/>
            </a:pPr>
            <a:r>
              <a:rPr lang="en-US" sz="3200" dirty="0"/>
              <a:t>Individuals or Admins</a:t>
            </a:r>
          </a:p>
          <a:p>
            <a:pPr marL="285750" indent="-285750">
              <a:buFont typeface="Arial" panose="020B0604020202020204" pitchFamily="34" charset="0"/>
              <a:buChar char="•"/>
            </a:pPr>
            <a:r>
              <a:rPr lang="en-US" sz="3200" dirty="0"/>
              <a:t>Call a REST API directly without App registration!</a:t>
            </a:r>
          </a:p>
        </p:txBody>
      </p:sp>
    </p:spTree>
    <p:extLst>
      <p:ext uri="{BB962C8B-B14F-4D97-AF65-F5344CB8AC3E}">
        <p14:creationId xmlns:p14="http://schemas.microsoft.com/office/powerpoint/2010/main" val="218102255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89F745-1835-44C8-9CD5-3A803F42363D}"/>
              </a:ext>
            </a:extLst>
          </p:cNvPr>
          <p:cNvSpPr/>
          <p:nvPr/>
        </p:nvSpPr>
        <p:spPr>
          <a:xfrm>
            <a:off x="-13369" y="775098"/>
            <a:ext cx="7366000" cy="2185214"/>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1" i="0" u="none" strike="noStrike" kern="1200" cap="none" spc="0" normalizeH="0" baseline="0" noProof="0" dirty="0">
                <a:ln>
                  <a:noFill/>
                </a:ln>
                <a:solidFill>
                  <a:srgbClr val="7030A0"/>
                </a:solidFill>
                <a:effectLst/>
                <a:uLnTx/>
                <a:uFillTx/>
                <a:latin typeface="Calibri" panose="020F0502020204030204"/>
                <a:ea typeface="+mn-ea"/>
                <a:cs typeface="+mn-cs"/>
              </a:rPr>
              <a:t>Demo</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5400" b="1" dirty="0">
              <a:solidFill>
                <a:srgbClr val="7030A0"/>
              </a:solidFill>
              <a:latin typeface="Calibri" panose="020F0502020204030204"/>
            </a:endParaRPr>
          </a:p>
          <a:p>
            <a:pPr lvl="0" algn="ctr">
              <a:defRPr/>
            </a:pPr>
            <a:r>
              <a:rPr lang="en-US" sz="2800" b="1" dirty="0">
                <a:solidFill>
                  <a:srgbClr val="7030A0"/>
                </a:solidFill>
              </a:rPr>
              <a:t>Building your Power BI report</a:t>
            </a:r>
            <a:endParaRPr kumimoji="0" lang="en-US" sz="2800" b="1" i="0" u="none" strike="noStrike" kern="1200" cap="none" spc="0" normalizeH="0" baseline="0" noProof="0" dirty="0">
              <a:ln>
                <a:noFill/>
              </a:ln>
              <a:solidFill>
                <a:srgbClr val="7030A0"/>
              </a:solidFill>
              <a:effectLst/>
              <a:uLnTx/>
              <a:uFillTx/>
              <a:latin typeface="Calibri" panose="020F0502020204030204"/>
              <a:ea typeface="+mn-ea"/>
              <a:cs typeface="+mn-cs"/>
            </a:endParaRPr>
          </a:p>
        </p:txBody>
      </p:sp>
      <p:pic>
        <p:nvPicPr>
          <p:cNvPr id="7" name="Picture 6">
            <a:extLst>
              <a:ext uri="{FF2B5EF4-FFF2-40B4-BE49-F238E27FC236}">
                <a16:creationId xmlns:a16="http://schemas.microsoft.com/office/drawing/2014/main" id="{450667ED-F370-42BF-B39A-6D8439AA9CAA}"/>
              </a:ext>
            </a:extLst>
          </p:cNvPr>
          <p:cNvPicPr>
            <a:picLocks noChangeAspect="1"/>
          </p:cNvPicPr>
          <p:nvPr/>
        </p:nvPicPr>
        <p:blipFill>
          <a:blip r:embed="rId3"/>
          <a:stretch>
            <a:fillRect/>
          </a:stretch>
        </p:blipFill>
        <p:spPr>
          <a:xfrm>
            <a:off x="7523747" y="0"/>
            <a:ext cx="6915150" cy="6858000"/>
          </a:xfrm>
          <a:prstGeom prst="rect">
            <a:avLst/>
          </a:prstGeom>
        </p:spPr>
      </p:pic>
    </p:spTree>
    <p:extLst>
      <p:ext uri="{BB962C8B-B14F-4D97-AF65-F5344CB8AC3E}">
        <p14:creationId xmlns:p14="http://schemas.microsoft.com/office/powerpoint/2010/main" val="450581136"/>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microsoft"/>
          <p:cNvSpPr/>
          <p:nvPr/>
        </p:nvSpPr>
        <p:spPr>
          <a:xfrm>
            <a:off x="270895" y="2809857"/>
            <a:ext cx="6909754" cy="1238288"/>
          </a:xfrm>
          <a:prstGeom prst="rect">
            <a:avLst/>
          </a:prstGeom>
        </p:spPr>
        <p:txBody>
          <a:bodyPr wrap="square" lIns="143387" anchor="ctr">
            <a:spAutoFit/>
          </a:bodyPr>
          <a:lstStyle/>
          <a:p>
            <a:pPr marL="0" marR="0" lvl="0" indent="0" algn="l" defTabSz="913751" rtl="0" eaLnBrk="1" fontAlgn="base" latinLnBrk="0" hangingPunct="1">
              <a:lnSpc>
                <a:spcPct val="95000"/>
              </a:lnSpc>
              <a:spcBef>
                <a:spcPct val="0"/>
              </a:spcBef>
              <a:spcAft>
                <a:spcPts val="0"/>
              </a:spcAft>
              <a:buClrTx/>
              <a:buSzTx/>
              <a:buFontTx/>
              <a:buNone/>
              <a:tabLst/>
              <a:defRPr/>
            </a:pPr>
            <a:r>
              <a:rPr kumimoji="0" lang="en-US" sz="3919" b="0" i="0" u="none" strike="noStrike" kern="1200" cap="none" spc="-98" normalizeH="0" baseline="0" noProof="0">
                <a:ln w="3175">
                  <a:noFill/>
                </a:ln>
                <a:gradFill>
                  <a:gsLst>
                    <a:gs pos="24479">
                      <a:srgbClr val="505050"/>
                    </a:gs>
                    <a:gs pos="94000">
                      <a:srgbClr val="505050"/>
                    </a:gs>
                  </a:gsLst>
                  <a:lin ang="5400000" scaled="1"/>
                </a:gradFill>
                <a:effectLst/>
                <a:uLnTx/>
                <a:uFillTx/>
                <a:latin typeface="Segoe UI Light"/>
                <a:ea typeface="Segoe UI" pitchFamily="34" charset="0"/>
                <a:cs typeface="Segoe UI" pitchFamily="34" charset="0"/>
              </a:rPr>
              <a:t>Get started </a:t>
            </a:r>
          </a:p>
          <a:p>
            <a:pPr marL="0" marR="0" lvl="0" indent="0" algn="l" defTabSz="913751" rtl="0" eaLnBrk="1" fontAlgn="base" latinLnBrk="0" hangingPunct="1">
              <a:lnSpc>
                <a:spcPct val="95000"/>
              </a:lnSpc>
              <a:spcBef>
                <a:spcPct val="0"/>
              </a:spcBef>
              <a:spcAft>
                <a:spcPts val="0"/>
              </a:spcAft>
              <a:buClrTx/>
              <a:buSzTx/>
              <a:buFontTx/>
              <a:buNone/>
              <a:tabLst/>
              <a:defRPr/>
            </a:pPr>
            <a:r>
              <a:rPr kumimoji="0" lang="en-US" sz="3919" b="0" i="0" u="none" strike="noStrike" kern="1200" cap="none" spc="-98" normalizeH="0" baseline="0" noProof="0">
                <a:ln w="3175">
                  <a:noFill/>
                </a:ln>
                <a:gradFill>
                  <a:gsLst>
                    <a:gs pos="24479">
                      <a:srgbClr val="505050"/>
                    </a:gs>
                    <a:gs pos="94000">
                      <a:srgbClr val="505050"/>
                    </a:gs>
                  </a:gsLst>
                  <a:lin ang="5400000" scaled="1"/>
                </a:gradFill>
                <a:effectLst/>
                <a:uLnTx/>
                <a:uFillTx/>
                <a:latin typeface="Segoe UI Light"/>
                <a:ea typeface="Segoe UI" pitchFamily="34" charset="0"/>
                <a:cs typeface="Segoe UI" pitchFamily="34" charset="0"/>
              </a:rPr>
              <a:t>in minutes</a:t>
            </a:r>
          </a:p>
        </p:txBody>
      </p:sp>
      <p:grpSp>
        <p:nvGrpSpPr>
          <p:cNvPr id="2" name="Group 1">
            <a:extLst>
              <a:ext uri="{FF2B5EF4-FFF2-40B4-BE49-F238E27FC236}">
                <a16:creationId xmlns:a16="http://schemas.microsoft.com/office/drawing/2014/main" id="{752CE975-2AD5-4508-AE22-7DC35D757043}"/>
              </a:ext>
            </a:extLst>
          </p:cNvPr>
          <p:cNvGrpSpPr/>
          <p:nvPr/>
        </p:nvGrpSpPr>
        <p:grpSpPr>
          <a:xfrm>
            <a:off x="3722400" y="-93445"/>
            <a:ext cx="10265029" cy="6841361"/>
            <a:chOff x="3796351" y="-96837"/>
            <a:chExt cx="10473835" cy="6980525"/>
          </a:xfrm>
        </p:grpSpPr>
        <p:pic>
          <p:nvPicPr>
            <p:cNvPr id="8" name="Picture 7">
              <a:extLst>
                <a:ext uri="{FF2B5EF4-FFF2-40B4-BE49-F238E27FC236}">
                  <a16:creationId xmlns:a16="http://schemas.microsoft.com/office/drawing/2014/main" id="{4A994A81-C3F0-4C3D-A75A-29E83C8AF2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96351" y="-96837"/>
              <a:ext cx="10473835" cy="6980525"/>
            </a:xfrm>
            <a:prstGeom prst="rect">
              <a:avLst/>
            </a:prstGeom>
          </p:spPr>
        </p:pic>
        <p:pic>
          <p:nvPicPr>
            <p:cNvPr id="4" name="Picture 3">
              <a:extLst>
                <a:ext uri="{FF2B5EF4-FFF2-40B4-BE49-F238E27FC236}">
                  <a16:creationId xmlns:a16="http://schemas.microsoft.com/office/drawing/2014/main" id="{ADDFD949-ACF1-4046-BED9-DD672418EEBB}"/>
                </a:ext>
              </a:extLst>
            </p:cNvPr>
            <p:cNvPicPr>
              <a:picLocks noChangeAspect="1"/>
            </p:cNvPicPr>
            <p:nvPr/>
          </p:nvPicPr>
          <p:blipFill rotWithShape="1">
            <a:blip r:embed="rId4"/>
            <a:srcRect r="16512"/>
            <a:stretch/>
          </p:blipFill>
          <p:spPr>
            <a:xfrm>
              <a:off x="5163531" y="904673"/>
              <a:ext cx="7871962" cy="4854102"/>
            </a:xfrm>
            <a:prstGeom prst="rect">
              <a:avLst/>
            </a:prstGeom>
          </p:spPr>
        </p:pic>
      </p:grpSp>
      <p:sp>
        <p:nvSpPr>
          <p:cNvPr id="6" name="Oval 5">
            <a:extLst>
              <a:ext uri="{FF2B5EF4-FFF2-40B4-BE49-F238E27FC236}">
                <a16:creationId xmlns:a16="http://schemas.microsoft.com/office/drawing/2014/main" id="{FDD15560-4964-45F8-98E3-AE76E0AEDCD9}"/>
              </a:ext>
            </a:extLst>
          </p:cNvPr>
          <p:cNvSpPr/>
          <p:nvPr/>
        </p:nvSpPr>
        <p:spPr bwMode="auto">
          <a:xfrm>
            <a:off x="266577" y="261577"/>
            <a:ext cx="317704" cy="317704"/>
          </a:xfrm>
          <a:prstGeom prst="ellipse">
            <a:avLst/>
          </a:prstGeom>
          <a:solidFill>
            <a:schemeClr val="tx2"/>
          </a:solidFill>
          <a:ln w="2222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1</a:t>
            </a:r>
          </a:p>
        </p:txBody>
      </p:sp>
      <p:sp>
        <p:nvSpPr>
          <p:cNvPr id="7" name="Oval 6">
            <a:extLst>
              <a:ext uri="{FF2B5EF4-FFF2-40B4-BE49-F238E27FC236}">
                <a16:creationId xmlns:a16="http://schemas.microsoft.com/office/drawing/2014/main" id="{A4FD580E-3CF1-422A-A76C-382EA07BA493}"/>
              </a:ext>
            </a:extLst>
          </p:cNvPr>
          <p:cNvSpPr/>
          <p:nvPr/>
        </p:nvSpPr>
        <p:spPr bwMode="auto">
          <a:xfrm flipH="1">
            <a:off x="1029025" y="279948"/>
            <a:ext cx="280960" cy="280962"/>
          </a:xfrm>
          <a:prstGeom prst="ellipse">
            <a:avLst/>
          </a:prstGeom>
          <a:solidFill>
            <a:schemeClr val="bg1"/>
          </a:solidFill>
          <a:ln w="22225">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500" b="0" i="0" u="none" strike="noStrike" kern="1200" cap="none" spc="0" normalizeH="0" baseline="0" noProof="0">
                <a:ln>
                  <a:noFill/>
                </a:ln>
                <a:gradFill>
                  <a:gsLst>
                    <a:gs pos="0">
                      <a:srgbClr val="EAEAEA"/>
                    </a:gs>
                    <a:gs pos="100000">
                      <a:srgbClr val="EAEAEA"/>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3</a:t>
            </a:r>
          </a:p>
        </p:txBody>
      </p:sp>
      <p:sp>
        <p:nvSpPr>
          <p:cNvPr id="9" name="Oval 8">
            <a:extLst>
              <a:ext uri="{FF2B5EF4-FFF2-40B4-BE49-F238E27FC236}">
                <a16:creationId xmlns:a16="http://schemas.microsoft.com/office/drawing/2014/main" id="{CF474770-8835-45CD-B62E-0CB72DBBA226}"/>
              </a:ext>
            </a:extLst>
          </p:cNvPr>
          <p:cNvSpPr/>
          <p:nvPr/>
        </p:nvSpPr>
        <p:spPr bwMode="auto">
          <a:xfrm flipH="1">
            <a:off x="666173" y="279948"/>
            <a:ext cx="280960" cy="280962"/>
          </a:xfrm>
          <a:prstGeom prst="ellipse">
            <a:avLst/>
          </a:prstGeom>
          <a:solidFill>
            <a:schemeClr val="bg1"/>
          </a:solidFill>
          <a:ln w="22225">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500" b="0" i="0" u="none" strike="noStrike" kern="1200" cap="none" spc="0" normalizeH="0" baseline="0" noProof="0">
                <a:ln>
                  <a:noFill/>
                </a:ln>
                <a:gradFill>
                  <a:gsLst>
                    <a:gs pos="0">
                      <a:srgbClr val="EAEAEA"/>
                    </a:gs>
                    <a:gs pos="100000">
                      <a:srgbClr val="EAEAEA"/>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2</a:t>
            </a:r>
          </a:p>
        </p:txBody>
      </p:sp>
    </p:spTree>
    <p:extLst>
      <p:ext uri="{BB962C8B-B14F-4D97-AF65-F5344CB8AC3E}">
        <p14:creationId xmlns:p14="http://schemas.microsoft.com/office/powerpoint/2010/main" val="1298445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a16="http://schemas.microsoft.com/office/drawing/2014/main"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350"/>
                                        <p:tgtEl>
                                          <p:spTgt spid="28"/>
                                        </p:tgtEl>
                                      </p:cBhvr>
                                    </p:animEffect>
                                  </p:childTnLst>
                                </p:cTn>
                              </p:par>
                              <p:par>
                                <p:cTn id="8" presetID="63" presetClass="path" presetSubtype="0" decel="100000" fill="hold" grpId="1" nodeType="withEffect">
                                  <p:stCondLst>
                                    <p:cond delay="0"/>
                                  </p:stCondLst>
                                  <p:childTnLst>
                                    <p:animMotion origin="layout" path="M -0.02719 0 L -3.36482E-6 0 " pathEditMode="relative" rAng="0" ptsTypes="AA">
                                      <p:cBhvr>
                                        <p:cTn id="9" dur="650" fill="hold"/>
                                        <p:tgtEl>
                                          <p:spTgt spid="28"/>
                                        </p:tgtEl>
                                        <p:attrNameLst>
                                          <p:attrName>ppt_x</p:attrName>
                                          <p:attrName>ppt_y</p:attrName>
                                        </p:attrNameLst>
                                      </p:cBhvr>
                                      <p:rCtr x="1353" y="0"/>
                                    </p:animMotion>
                                  </p:childTnLst>
                                </p:cTn>
                              </p:par>
                              <p:par>
                                <p:cTn id="10" presetID="10" presetClass="entr" presetSubtype="0" fill="hold"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350"/>
                                        <p:tgtEl>
                                          <p:spTgt spid="2"/>
                                        </p:tgtEl>
                                      </p:cBhvr>
                                    </p:animEffect>
                                  </p:childTnLst>
                                </p:cTn>
                              </p:par>
                              <p:par>
                                <p:cTn id="13" presetID="63" presetClass="path" presetSubtype="0" decel="100000" fill="hold" nodeType="withEffect">
                                  <p:stCondLst>
                                    <p:cond delay="0"/>
                                  </p:stCondLst>
                                  <p:childTnLst>
                                    <p:animMotion origin="layout" path="M 0.02502 -3.46346E-6 L -5.69313E-7 -3.46346E-6 " pathEditMode="relative" rAng="0" ptsTypes="AA">
                                      <p:cBhvr>
                                        <p:cTn id="14" dur="650" fill="hold"/>
                                        <p:tgtEl>
                                          <p:spTgt spid="2"/>
                                        </p:tgtEl>
                                        <p:attrNameLst>
                                          <p:attrName>ppt_x</p:attrName>
                                          <p:attrName>ppt_y</p:attrName>
                                        </p:attrNameLst>
                                      </p:cBhvr>
                                      <p:rCtr x="-12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8" grpId="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60307054"/>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5AFA7C6-129C-4BFE-86EA-4313F20CF5AF}"/>
              </a:ext>
            </a:extLst>
          </p:cNvPr>
          <p:cNvPicPr>
            <a:picLocks noChangeAspect="1"/>
          </p:cNvPicPr>
          <p:nvPr/>
        </p:nvPicPr>
        <p:blipFill rotWithShape="1">
          <a:blip r:embed="rId3"/>
          <a:srcRect l="13803" r="32585"/>
          <a:stretch/>
        </p:blipFill>
        <p:spPr>
          <a:xfrm flipH="1">
            <a:off x="6675438" y="0"/>
            <a:ext cx="5516562" cy="6858000"/>
          </a:xfrm>
          <a:prstGeom prst="rect">
            <a:avLst/>
          </a:prstGeom>
        </p:spPr>
      </p:pic>
      <p:pic>
        <p:nvPicPr>
          <p:cNvPr id="7" name="Picture 6">
            <a:extLst>
              <a:ext uri="{FF2B5EF4-FFF2-40B4-BE49-F238E27FC236}">
                <a16:creationId xmlns:a16="http://schemas.microsoft.com/office/drawing/2014/main" id="{18198830-7EA7-448C-A2C7-EA3B284C7032}"/>
              </a:ext>
            </a:extLst>
          </p:cNvPr>
          <p:cNvPicPr>
            <a:picLocks noChangeAspect="1"/>
          </p:cNvPicPr>
          <p:nvPr/>
        </p:nvPicPr>
        <p:blipFill>
          <a:blip r:embed="rId4"/>
          <a:stretch>
            <a:fillRect/>
          </a:stretch>
        </p:blipFill>
        <p:spPr>
          <a:xfrm>
            <a:off x="5308014" y="593830"/>
            <a:ext cx="2668741" cy="5778715"/>
          </a:xfrm>
          <a:prstGeom prst="rect">
            <a:avLst/>
          </a:prstGeom>
        </p:spPr>
      </p:pic>
      <p:pic>
        <p:nvPicPr>
          <p:cNvPr id="5" name="Picture 4">
            <a:extLst>
              <a:ext uri="{FF2B5EF4-FFF2-40B4-BE49-F238E27FC236}">
                <a16:creationId xmlns:a16="http://schemas.microsoft.com/office/drawing/2014/main" id="{8C4408DB-D3B5-4284-B841-B3B4F5548440}"/>
              </a:ext>
            </a:extLst>
          </p:cNvPr>
          <p:cNvPicPr>
            <a:picLocks noChangeAspect="1"/>
          </p:cNvPicPr>
          <p:nvPr/>
        </p:nvPicPr>
        <p:blipFill>
          <a:blip r:embed="rId5"/>
          <a:stretch>
            <a:fillRect/>
          </a:stretch>
        </p:blipFill>
        <p:spPr>
          <a:xfrm>
            <a:off x="5309988" y="598103"/>
            <a:ext cx="2668742" cy="5778717"/>
          </a:xfrm>
          <a:prstGeom prst="rect">
            <a:avLst/>
          </a:prstGeom>
        </p:spPr>
      </p:pic>
      <p:pic>
        <p:nvPicPr>
          <p:cNvPr id="3" name="Picture 2">
            <a:extLst>
              <a:ext uri="{FF2B5EF4-FFF2-40B4-BE49-F238E27FC236}">
                <a16:creationId xmlns:a16="http://schemas.microsoft.com/office/drawing/2014/main" id="{6C5897F4-6AF3-4859-9683-3516DBDBF1F9}"/>
              </a:ext>
            </a:extLst>
          </p:cNvPr>
          <p:cNvPicPr>
            <a:picLocks noChangeAspect="1"/>
          </p:cNvPicPr>
          <p:nvPr/>
        </p:nvPicPr>
        <p:blipFill>
          <a:blip r:embed="rId6"/>
          <a:stretch>
            <a:fillRect/>
          </a:stretch>
        </p:blipFill>
        <p:spPr>
          <a:xfrm>
            <a:off x="5309988" y="598104"/>
            <a:ext cx="2670716" cy="5782989"/>
          </a:xfrm>
          <a:prstGeom prst="rect">
            <a:avLst/>
          </a:prstGeom>
        </p:spPr>
      </p:pic>
      <p:sp>
        <p:nvSpPr>
          <p:cNvPr id="28" name="microsoft"/>
          <p:cNvSpPr/>
          <p:nvPr/>
        </p:nvSpPr>
        <p:spPr>
          <a:xfrm>
            <a:off x="281690" y="2373603"/>
            <a:ext cx="3915172" cy="2110794"/>
          </a:xfrm>
          <a:prstGeom prst="rect">
            <a:avLst/>
          </a:prstGeom>
        </p:spPr>
        <p:txBody>
          <a:bodyPr wrap="square" lIns="143428" tIns="89642" rIns="143428" bIns="89642" anchor="ctr">
            <a:spAutoFit/>
          </a:bodyPr>
          <a:lstStyle/>
          <a:p>
            <a:pPr marL="0" marR="0" lvl="0" indent="0" algn="l" defTabSz="914102" rtl="0" eaLnBrk="1" fontAlgn="base" latinLnBrk="0" hangingPunct="1">
              <a:lnSpc>
                <a:spcPct val="95000"/>
              </a:lnSpc>
              <a:spcBef>
                <a:spcPct val="0"/>
              </a:spcBef>
              <a:spcAft>
                <a:spcPts val="0"/>
              </a:spcAft>
              <a:buClrTx/>
              <a:buSzTx/>
              <a:buFontTx/>
              <a:buNone/>
              <a:tabLst/>
              <a:defRPr/>
            </a:pPr>
            <a:r>
              <a:rPr kumimoji="0" lang="en-US" sz="4400" b="0" i="0" u="none" strike="noStrike" kern="1200" cap="none" spc="-100" normalizeH="0" baseline="0" noProof="0">
                <a:ln w="3175">
                  <a:noFill/>
                </a:ln>
                <a:gradFill>
                  <a:gsLst>
                    <a:gs pos="1250">
                      <a:srgbClr val="353535"/>
                    </a:gs>
                    <a:gs pos="100000">
                      <a:srgbClr val="353535"/>
                    </a:gs>
                  </a:gsLst>
                  <a:lin ang="5400000" scaled="0"/>
                </a:gradFill>
                <a:effectLst/>
                <a:uLnTx/>
                <a:uFillTx/>
                <a:latin typeface="Segoe UI Light"/>
                <a:ea typeface="+mn-ea"/>
                <a:cs typeface="Segoe UI" pitchFamily="34" charset="0"/>
              </a:rPr>
              <a:t>Stay connected to your data </a:t>
            </a:r>
            <a:br>
              <a:rPr kumimoji="0" lang="en-US" sz="4400" b="0" i="0" u="none" strike="noStrike" kern="1200" cap="none" spc="-100" normalizeH="0" baseline="0" noProof="0">
                <a:ln w="3175">
                  <a:noFill/>
                </a:ln>
                <a:gradFill>
                  <a:gsLst>
                    <a:gs pos="1250">
                      <a:srgbClr val="353535"/>
                    </a:gs>
                    <a:gs pos="100000">
                      <a:srgbClr val="353535"/>
                    </a:gs>
                  </a:gsLst>
                  <a:lin ang="5400000" scaled="0"/>
                </a:gradFill>
                <a:effectLst/>
                <a:uLnTx/>
                <a:uFillTx/>
                <a:latin typeface="Segoe UI Light"/>
                <a:ea typeface="+mn-ea"/>
                <a:cs typeface="Segoe UI" pitchFamily="34" charset="0"/>
              </a:rPr>
            </a:br>
            <a:r>
              <a:rPr kumimoji="0" lang="en-US" sz="4400" b="0" i="0" u="none" strike="noStrike" kern="1200" cap="none" spc="-100" normalizeH="0" baseline="0" noProof="0">
                <a:ln w="3175">
                  <a:noFill/>
                </a:ln>
                <a:gradFill>
                  <a:gsLst>
                    <a:gs pos="1250">
                      <a:srgbClr val="353535"/>
                    </a:gs>
                    <a:gs pos="100000">
                      <a:srgbClr val="353535"/>
                    </a:gs>
                  </a:gsLst>
                  <a:lin ang="5400000" scaled="0"/>
                </a:gradFill>
                <a:effectLst/>
                <a:uLnTx/>
                <a:uFillTx/>
                <a:latin typeface="Segoe UI Light"/>
                <a:ea typeface="+mn-ea"/>
                <a:cs typeface="Segoe UI" pitchFamily="34" charset="0"/>
              </a:rPr>
              <a:t>on the go</a:t>
            </a:r>
          </a:p>
        </p:txBody>
      </p:sp>
      <p:grpSp>
        <p:nvGrpSpPr>
          <p:cNvPr id="11" name="Group 10">
            <a:extLst>
              <a:ext uri="{FF2B5EF4-FFF2-40B4-BE49-F238E27FC236}">
                <a16:creationId xmlns:a16="http://schemas.microsoft.com/office/drawing/2014/main" id="{3EB91FF7-93D1-4E02-956B-13942612DF4E}"/>
              </a:ext>
            </a:extLst>
          </p:cNvPr>
          <p:cNvGrpSpPr/>
          <p:nvPr/>
        </p:nvGrpSpPr>
        <p:grpSpPr>
          <a:xfrm>
            <a:off x="4243754" y="48109"/>
            <a:ext cx="4912308" cy="6800654"/>
            <a:chOff x="5902336" y="316807"/>
            <a:chExt cx="3831117" cy="5303841"/>
          </a:xfrm>
        </p:grpSpPr>
        <p:pic>
          <p:nvPicPr>
            <p:cNvPr id="8" name="Picture 7">
              <a:extLst>
                <a:ext uri="{FF2B5EF4-FFF2-40B4-BE49-F238E27FC236}">
                  <a16:creationId xmlns:a16="http://schemas.microsoft.com/office/drawing/2014/main" id="{C9DC4B94-9080-4D63-A382-7F85E458FD99}"/>
                </a:ext>
              </a:extLst>
            </p:cNvPr>
            <p:cNvPicPr>
              <a:picLocks noChangeAspect="1"/>
            </p:cNvPicPr>
            <p:nvPr/>
          </p:nvPicPr>
          <p:blipFill rotWithShape="1">
            <a:blip r:embed="rId7"/>
            <a:srcRect l="15939" t="7611" r="18902" b="16994"/>
            <a:stretch/>
          </p:blipFill>
          <p:spPr>
            <a:xfrm>
              <a:off x="6278673" y="316807"/>
              <a:ext cx="2944528" cy="5273524"/>
            </a:xfrm>
            <a:prstGeom prst="rect">
              <a:avLst/>
            </a:prstGeom>
          </p:spPr>
        </p:pic>
        <p:pic>
          <p:nvPicPr>
            <p:cNvPr id="10" name="Picture 9">
              <a:extLst>
                <a:ext uri="{FF2B5EF4-FFF2-40B4-BE49-F238E27FC236}">
                  <a16:creationId xmlns:a16="http://schemas.microsoft.com/office/drawing/2014/main" id="{995461A3-5982-4899-AB68-66338329381F}"/>
                </a:ext>
              </a:extLst>
            </p:cNvPr>
            <p:cNvPicPr>
              <a:picLocks noChangeAspect="1"/>
            </p:cNvPicPr>
            <p:nvPr/>
          </p:nvPicPr>
          <p:blipFill rotWithShape="1">
            <a:blip r:embed="rId8"/>
            <a:srcRect l="7611" t="7611" r="7611" b="16463"/>
            <a:stretch/>
          </p:blipFill>
          <p:spPr>
            <a:xfrm>
              <a:off x="5902336" y="333312"/>
              <a:ext cx="3831117" cy="5287336"/>
            </a:xfrm>
            <a:prstGeom prst="rect">
              <a:avLst/>
            </a:prstGeom>
          </p:spPr>
        </p:pic>
      </p:grpSp>
      <p:sp>
        <p:nvSpPr>
          <p:cNvPr id="12" name="Oval 11">
            <a:extLst>
              <a:ext uri="{FF2B5EF4-FFF2-40B4-BE49-F238E27FC236}">
                <a16:creationId xmlns:a16="http://schemas.microsoft.com/office/drawing/2014/main" id="{E66C2080-37CC-4F12-BA0D-39722C10263F}"/>
              </a:ext>
            </a:extLst>
          </p:cNvPr>
          <p:cNvSpPr/>
          <p:nvPr/>
        </p:nvSpPr>
        <p:spPr bwMode="auto">
          <a:xfrm>
            <a:off x="266577" y="261577"/>
            <a:ext cx="317704" cy="317704"/>
          </a:xfrm>
          <a:prstGeom prst="ellipse">
            <a:avLst/>
          </a:prstGeom>
          <a:solidFill>
            <a:schemeClr val="tx2"/>
          </a:solidFill>
          <a:ln w="2222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1</a:t>
            </a:r>
          </a:p>
        </p:txBody>
      </p:sp>
      <p:sp>
        <p:nvSpPr>
          <p:cNvPr id="13" name="Oval 12">
            <a:extLst>
              <a:ext uri="{FF2B5EF4-FFF2-40B4-BE49-F238E27FC236}">
                <a16:creationId xmlns:a16="http://schemas.microsoft.com/office/drawing/2014/main" id="{A0689816-5A15-451F-AD3B-C302073A8C44}"/>
              </a:ext>
            </a:extLst>
          </p:cNvPr>
          <p:cNvSpPr/>
          <p:nvPr/>
        </p:nvSpPr>
        <p:spPr bwMode="auto">
          <a:xfrm flipH="1">
            <a:off x="1029025" y="279948"/>
            <a:ext cx="280960" cy="280962"/>
          </a:xfrm>
          <a:prstGeom prst="ellipse">
            <a:avLst/>
          </a:prstGeom>
          <a:solidFill>
            <a:schemeClr val="bg1"/>
          </a:solidFill>
          <a:ln w="22225">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500" b="0" i="0" u="none" strike="noStrike" kern="1200" cap="none" spc="0" normalizeH="0" baseline="0" noProof="0">
                <a:ln>
                  <a:noFill/>
                </a:ln>
                <a:gradFill>
                  <a:gsLst>
                    <a:gs pos="0">
                      <a:srgbClr val="EAEAEA"/>
                    </a:gs>
                    <a:gs pos="100000">
                      <a:srgbClr val="EAEAEA"/>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3</a:t>
            </a:r>
          </a:p>
        </p:txBody>
      </p:sp>
      <p:sp>
        <p:nvSpPr>
          <p:cNvPr id="14" name="Oval 13">
            <a:extLst>
              <a:ext uri="{FF2B5EF4-FFF2-40B4-BE49-F238E27FC236}">
                <a16:creationId xmlns:a16="http://schemas.microsoft.com/office/drawing/2014/main" id="{CF2C3DA5-E2DD-4099-9917-6DF180F08870}"/>
              </a:ext>
            </a:extLst>
          </p:cNvPr>
          <p:cNvSpPr/>
          <p:nvPr/>
        </p:nvSpPr>
        <p:spPr bwMode="auto">
          <a:xfrm flipH="1">
            <a:off x="666173" y="279948"/>
            <a:ext cx="280960" cy="280962"/>
          </a:xfrm>
          <a:prstGeom prst="ellipse">
            <a:avLst/>
          </a:prstGeom>
          <a:solidFill>
            <a:schemeClr val="bg1"/>
          </a:solidFill>
          <a:ln w="22225">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500" b="0" i="0" u="none" strike="noStrike" kern="1200" cap="none" spc="0" normalizeH="0" baseline="0" noProof="0">
                <a:ln>
                  <a:noFill/>
                </a:ln>
                <a:gradFill>
                  <a:gsLst>
                    <a:gs pos="0">
                      <a:srgbClr val="EAEAEA"/>
                    </a:gs>
                    <a:gs pos="100000">
                      <a:srgbClr val="EAEAEA"/>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2</a:t>
            </a:r>
          </a:p>
        </p:txBody>
      </p:sp>
    </p:spTree>
    <p:extLst>
      <p:ext uri="{BB962C8B-B14F-4D97-AF65-F5344CB8AC3E}">
        <p14:creationId xmlns:p14="http://schemas.microsoft.com/office/powerpoint/2010/main" val="261505321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p14="http://schemas.microsoft.com/office/powerpoint/2010/main" xmlns:a16="http://schemas.microsoft.com/office/drawing/2014/main"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350"/>
                                        <p:tgtEl>
                                          <p:spTgt spid="28"/>
                                        </p:tgtEl>
                                      </p:cBhvr>
                                    </p:animEffect>
                                  </p:childTnLst>
                                </p:cTn>
                              </p:par>
                              <p:par>
                                <p:cTn id="8" presetID="63" presetClass="path" presetSubtype="0" decel="100000" fill="hold" grpId="1" nodeType="withEffect">
                                  <p:stCondLst>
                                    <p:cond delay="0"/>
                                  </p:stCondLst>
                                  <p:childTnLst>
                                    <p:animMotion origin="layout" path="M -0.02721 0 L -3.75E-6 0 " pathEditMode="relative" rAng="0" ptsTypes="AA">
                                      <p:cBhvr>
                                        <p:cTn id="9" dur="650" fill="hold"/>
                                        <p:tgtEl>
                                          <p:spTgt spid="28"/>
                                        </p:tgtEl>
                                        <p:attrNameLst>
                                          <p:attrName>ppt_x</p:attrName>
                                          <p:attrName>ppt_y</p:attrName>
                                        </p:attrNameLst>
                                      </p:cBhvr>
                                      <p:rCtr x="1354" y="0"/>
                                    </p:animMotion>
                                  </p:childTnLst>
                                </p:cTn>
                              </p:par>
                              <p:par>
                                <p:cTn id="10" presetID="10" presetClass="entr" presetSubtype="0"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350"/>
                                        <p:tgtEl>
                                          <p:spTgt spid="6"/>
                                        </p:tgtEl>
                                      </p:cBhvr>
                                    </p:animEffect>
                                  </p:childTnLst>
                                </p:cTn>
                              </p:par>
                              <p:par>
                                <p:cTn id="13" presetID="63" presetClass="path" presetSubtype="0" decel="100000" fill="hold" nodeType="withEffect">
                                  <p:stCondLst>
                                    <p:cond delay="0"/>
                                  </p:stCondLst>
                                  <p:childTnLst>
                                    <p:animMotion origin="layout" path="M 0.025 -2.22222E-6 L 8.33333E-7 -2.22222E-6 " pathEditMode="relative" rAng="0" ptsTypes="AA">
                                      <p:cBhvr>
                                        <p:cTn id="14" dur="650" fill="hold"/>
                                        <p:tgtEl>
                                          <p:spTgt spid="6"/>
                                        </p:tgtEl>
                                        <p:attrNameLst>
                                          <p:attrName>ppt_x</p:attrName>
                                          <p:attrName>ppt_y</p:attrName>
                                        </p:attrNameLst>
                                      </p:cBhvr>
                                      <p:rCtr x="-1250" y="0"/>
                                    </p:animMotion>
                                  </p:childTnLst>
                                </p:cTn>
                              </p:par>
                              <p:par>
                                <p:cTn id="15" presetID="10"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350"/>
                                        <p:tgtEl>
                                          <p:spTgt spid="11"/>
                                        </p:tgtEl>
                                      </p:cBhvr>
                                    </p:animEffect>
                                  </p:childTnLst>
                                </p:cTn>
                              </p:par>
                              <p:par>
                                <p:cTn id="18" presetID="63" presetClass="path" presetSubtype="0" decel="100000" fill="hold" nodeType="withEffect">
                                  <p:stCondLst>
                                    <p:cond delay="0"/>
                                  </p:stCondLst>
                                  <p:childTnLst>
                                    <p:animMotion origin="layout" path="M 0.025 2.22222E-6 L 8.33333E-7 2.22222E-6 " pathEditMode="relative" rAng="0" ptsTypes="AA">
                                      <p:cBhvr>
                                        <p:cTn id="19" dur="650" fill="hold"/>
                                        <p:tgtEl>
                                          <p:spTgt spid="11"/>
                                        </p:tgtEl>
                                        <p:attrNameLst>
                                          <p:attrName>ppt_x</p:attrName>
                                          <p:attrName>ppt_y</p:attrName>
                                        </p:attrNameLst>
                                      </p:cBhvr>
                                      <p:rCtr x="-1250" y="0"/>
                                    </p:animMotion>
                                  </p:childTnLst>
                                </p:cTn>
                              </p:par>
                              <p:par>
                                <p:cTn id="20" presetID="10" presetClass="entr" presetSubtype="0" fill="hold"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350"/>
                                        <p:tgtEl>
                                          <p:spTgt spid="7"/>
                                        </p:tgtEl>
                                      </p:cBhvr>
                                    </p:animEffect>
                                  </p:childTnLst>
                                </p:cTn>
                              </p:par>
                              <p:par>
                                <p:cTn id="23" presetID="63" presetClass="path" presetSubtype="0" decel="100000" fill="hold" nodeType="withEffect">
                                  <p:stCondLst>
                                    <p:cond delay="0"/>
                                  </p:stCondLst>
                                  <p:childTnLst>
                                    <p:animMotion origin="layout" path="M 0.025 -3.7037E-7 L -1.66667E-6 -3.7037E-7 " pathEditMode="relative" rAng="0" ptsTypes="AA">
                                      <p:cBhvr>
                                        <p:cTn id="24" dur="650" fill="hold"/>
                                        <p:tgtEl>
                                          <p:spTgt spid="7"/>
                                        </p:tgtEl>
                                        <p:attrNameLst>
                                          <p:attrName>ppt_x</p:attrName>
                                          <p:attrName>ppt_y</p:attrName>
                                        </p:attrNameLst>
                                      </p:cBhvr>
                                      <p:rCtr x="-1250" y="0"/>
                                    </p:animMotion>
                                  </p:childTnLst>
                                </p:cTn>
                              </p:par>
                            </p:childTnLst>
                          </p:cTn>
                        </p:par>
                        <p:par>
                          <p:cTn id="25" fill="hold">
                            <p:stCondLst>
                              <p:cond delay="650"/>
                            </p:stCondLst>
                            <p:childTnLst>
                              <p:par>
                                <p:cTn id="26" presetID="10" presetClass="entr" presetSubtype="0" fill="hold" nodeType="afterEffect">
                                  <p:stCondLst>
                                    <p:cond delay="1000"/>
                                  </p:stCondLst>
                                  <p:childTnLst>
                                    <p:set>
                                      <p:cBhvr>
                                        <p:cTn id="27" dur="1" fill="hold">
                                          <p:stCondLst>
                                            <p:cond delay="0"/>
                                          </p:stCondLst>
                                        </p:cTn>
                                        <p:tgtEl>
                                          <p:spTgt spid="5"/>
                                        </p:tgtEl>
                                        <p:attrNameLst>
                                          <p:attrName>style.visibility</p:attrName>
                                        </p:attrNameLst>
                                      </p:cBhvr>
                                      <p:to>
                                        <p:strVal val="visible"/>
                                      </p:to>
                                    </p:set>
                                    <p:animEffect transition="in" filter="fade">
                                      <p:cBhvr>
                                        <p:cTn id="28" dur="1000"/>
                                        <p:tgtEl>
                                          <p:spTgt spid="5"/>
                                        </p:tgtEl>
                                      </p:cBhvr>
                                    </p:animEffect>
                                  </p:childTnLst>
                                </p:cTn>
                              </p:par>
                            </p:childTnLst>
                          </p:cTn>
                        </p:par>
                        <p:par>
                          <p:cTn id="29" fill="hold">
                            <p:stCondLst>
                              <p:cond delay="2650"/>
                            </p:stCondLst>
                            <p:childTnLst>
                              <p:par>
                                <p:cTn id="30" presetID="10" presetClass="entr" presetSubtype="0" fill="hold" nodeType="afterEffect">
                                  <p:stCondLst>
                                    <p:cond delay="1000"/>
                                  </p:stCondLst>
                                  <p:childTnLst>
                                    <p:set>
                                      <p:cBhvr>
                                        <p:cTn id="31" dur="1" fill="hold">
                                          <p:stCondLst>
                                            <p:cond delay="0"/>
                                          </p:stCondLst>
                                        </p:cTn>
                                        <p:tgtEl>
                                          <p:spTgt spid="3"/>
                                        </p:tgtEl>
                                        <p:attrNameLst>
                                          <p:attrName>style.visibility</p:attrName>
                                        </p:attrNameLst>
                                      </p:cBhvr>
                                      <p:to>
                                        <p:strVal val="visible"/>
                                      </p:to>
                                    </p:set>
                                    <p:animEffect transition="in" filter="fade">
                                      <p:cBhvr>
                                        <p:cTn id="32"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8"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7D0062DF-A207-4C11-8DC1-C91A626671BD}"/>
              </a:ext>
            </a:extLst>
          </p:cNvPr>
          <p:cNvPicPr>
            <a:picLocks noChangeAspect="1"/>
          </p:cNvPicPr>
          <p:nvPr/>
        </p:nvPicPr>
        <p:blipFill>
          <a:blip r:embed="rId3"/>
          <a:stretch>
            <a:fillRect/>
          </a:stretch>
        </p:blipFill>
        <p:spPr>
          <a:xfrm>
            <a:off x="3731773" y="-91638"/>
            <a:ext cx="10273919" cy="6837325"/>
          </a:xfrm>
          <a:prstGeom prst="rect">
            <a:avLst/>
          </a:prstGeom>
        </p:spPr>
      </p:pic>
      <p:sp>
        <p:nvSpPr>
          <p:cNvPr id="3" name="Rectangle 2"/>
          <p:cNvSpPr/>
          <p:nvPr/>
        </p:nvSpPr>
        <p:spPr bwMode="auto">
          <a:xfrm>
            <a:off x="5549443" y="1353162"/>
            <a:ext cx="4700454" cy="2215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600" b="1" i="0" u="none" strike="noStrike" kern="1200" cap="none" spc="0" normalizeH="0" baseline="0" noProof="0">
                <a:ln>
                  <a:noFill/>
                </a:ln>
                <a:gradFill>
                  <a:gsLst>
                    <a:gs pos="16364">
                      <a:srgbClr val="737373"/>
                    </a:gs>
                    <a:gs pos="47000">
                      <a:srgbClr val="737373"/>
                    </a:gs>
                  </a:gsLst>
                  <a:lin ang="5400000" scaled="0"/>
                </a:gradFill>
                <a:effectLst/>
                <a:uLnTx/>
                <a:uFillTx/>
                <a:latin typeface="Segoe UI" panose="020B0502040204020203" pitchFamily="34" charset="0"/>
                <a:ea typeface="+mn-ea"/>
                <a:cs typeface="Segoe UI" panose="020B0502040204020203" pitchFamily="34" charset="0"/>
              </a:rPr>
              <a:t>Electricity from coal, nuclear, gas per year in USA</a:t>
            </a:r>
          </a:p>
        </p:txBody>
      </p:sp>
      <p:sp>
        <p:nvSpPr>
          <p:cNvPr id="28" name="microsoft"/>
          <p:cNvSpPr/>
          <p:nvPr/>
        </p:nvSpPr>
        <p:spPr>
          <a:xfrm>
            <a:off x="269240" y="2765249"/>
            <a:ext cx="4407422" cy="1327503"/>
          </a:xfrm>
          <a:prstGeom prst="rect">
            <a:avLst/>
          </a:prstGeom>
        </p:spPr>
        <p:txBody>
          <a:bodyPr wrap="square" lIns="143428" tIns="89642" rIns="143428" bIns="89642" anchor="ctr">
            <a:spAutoFit/>
          </a:bodyPr>
          <a:lstStyle/>
          <a:p>
            <a:pPr marL="0" marR="0" lvl="0" indent="0" algn="l" defTabSz="914102" rtl="0" eaLnBrk="1" fontAlgn="base" latinLnBrk="0" hangingPunct="1">
              <a:lnSpc>
                <a:spcPct val="95000"/>
              </a:lnSpc>
              <a:spcBef>
                <a:spcPct val="0"/>
              </a:spcBef>
              <a:spcAft>
                <a:spcPts val="0"/>
              </a:spcAft>
              <a:buClrTx/>
              <a:buSzTx/>
              <a:buFontTx/>
              <a:buNone/>
              <a:tabLst/>
              <a:defRPr/>
            </a:pPr>
            <a:r>
              <a:rPr kumimoji="0" lang="en-US" sz="3921" b="0" i="0" u="none" strike="noStrike" kern="1200" cap="none" spc="-98" normalizeH="0" baseline="0" noProof="0">
                <a:ln w="3175">
                  <a:noFill/>
                </a:ln>
                <a:gradFill>
                  <a:gsLst>
                    <a:gs pos="24479">
                      <a:srgbClr val="505050"/>
                    </a:gs>
                    <a:gs pos="94000">
                      <a:srgbClr val="505050"/>
                    </a:gs>
                  </a:gsLst>
                  <a:lin ang="5400000" scaled="1"/>
                </a:gradFill>
                <a:effectLst/>
                <a:uLnTx/>
                <a:uFillTx/>
                <a:latin typeface="Segoe UI Light"/>
                <a:ea typeface="+mn-ea"/>
                <a:cs typeface="Segoe UI" pitchFamily="34" charset="0"/>
              </a:rPr>
              <a:t>Ask questions, get answers</a:t>
            </a:r>
          </a:p>
        </p:txBody>
      </p:sp>
      <p:pic>
        <p:nvPicPr>
          <p:cNvPr id="16" name="Picture 15">
            <a:extLst>
              <a:ext uri="{FF2B5EF4-FFF2-40B4-BE49-F238E27FC236}">
                <a16:creationId xmlns:a16="http://schemas.microsoft.com/office/drawing/2014/main" id="{430C85FE-B669-4A0D-ACD0-29CC7048E822}"/>
              </a:ext>
            </a:extLst>
          </p:cNvPr>
          <p:cNvPicPr>
            <a:picLocks noChangeAspect="1"/>
          </p:cNvPicPr>
          <p:nvPr/>
        </p:nvPicPr>
        <p:blipFill rotWithShape="1">
          <a:blip r:embed="rId4"/>
          <a:srcRect t="16612" r="22323"/>
          <a:stretch/>
        </p:blipFill>
        <p:spPr>
          <a:xfrm>
            <a:off x="5092421" y="1679505"/>
            <a:ext cx="5933916" cy="3973557"/>
          </a:xfrm>
          <a:prstGeom prst="rect">
            <a:avLst/>
          </a:prstGeom>
        </p:spPr>
      </p:pic>
      <p:sp>
        <p:nvSpPr>
          <p:cNvPr id="6" name="Oval 5">
            <a:extLst>
              <a:ext uri="{FF2B5EF4-FFF2-40B4-BE49-F238E27FC236}">
                <a16:creationId xmlns:a16="http://schemas.microsoft.com/office/drawing/2014/main" id="{232BAE29-9ACE-4B6E-A0B8-A60D03521DB4}"/>
              </a:ext>
            </a:extLst>
          </p:cNvPr>
          <p:cNvSpPr/>
          <p:nvPr/>
        </p:nvSpPr>
        <p:spPr bwMode="auto">
          <a:xfrm>
            <a:off x="266577" y="261577"/>
            <a:ext cx="317704" cy="317704"/>
          </a:xfrm>
          <a:prstGeom prst="ellipse">
            <a:avLst/>
          </a:prstGeom>
          <a:solidFill>
            <a:schemeClr val="tx2"/>
          </a:solidFill>
          <a:ln w="2222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1</a:t>
            </a:r>
          </a:p>
        </p:txBody>
      </p:sp>
      <p:sp>
        <p:nvSpPr>
          <p:cNvPr id="7" name="Oval 6">
            <a:extLst>
              <a:ext uri="{FF2B5EF4-FFF2-40B4-BE49-F238E27FC236}">
                <a16:creationId xmlns:a16="http://schemas.microsoft.com/office/drawing/2014/main" id="{B0458C5E-5CCD-493E-B443-F3A70D6F50C0}"/>
              </a:ext>
            </a:extLst>
          </p:cNvPr>
          <p:cNvSpPr/>
          <p:nvPr/>
        </p:nvSpPr>
        <p:spPr bwMode="auto">
          <a:xfrm flipH="1">
            <a:off x="1029025" y="279948"/>
            <a:ext cx="280960" cy="280962"/>
          </a:xfrm>
          <a:prstGeom prst="ellipse">
            <a:avLst/>
          </a:prstGeom>
          <a:solidFill>
            <a:schemeClr val="bg1"/>
          </a:solidFill>
          <a:ln w="22225">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500" b="0" i="0" u="none" strike="noStrike" kern="1200" cap="none" spc="0" normalizeH="0" baseline="0" noProof="0">
                <a:ln>
                  <a:noFill/>
                </a:ln>
                <a:gradFill>
                  <a:gsLst>
                    <a:gs pos="0">
                      <a:srgbClr val="EAEAEA"/>
                    </a:gs>
                    <a:gs pos="100000">
                      <a:srgbClr val="EAEAEA"/>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3</a:t>
            </a:r>
          </a:p>
        </p:txBody>
      </p:sp>
      <p:sp>
        <p:nvSpPr>
          <p:cNvPr id="8" name="Oval 7">
            <a:extLst>
              <a:ext uri="{FF2B5EF4-FFF2-40B4-BE49-F238E27FC236}">
                <a16:creationId xmlns:a16="http://schemas.microsoft.com/office/drawing/2014/main" id="{F955B6D1-AC6F-44A7-9593-61E010FFE9F9}"/>
              </a:ext>
            </a:extLst>
          </p:cNvPr>
          <p:cNvSpPr/>
          <p:nvPr/>
        </p:nvSpPr>
        <p:spPr bwMode="auto">
          <a:xfrm flipH="1">
            <a:off x="666173" y="279948"/>
            <a:ext cx="280960" cy="280962"/>
          </a:xfrm>
          <a:prstGeom prst="ellipse">
            <a:avLst/>
          </a:prstGeom>
          <a:solidFill>
            <a:schemeClr val="bg1"/>
          </a:solidFill>
          <a:ln w="22225">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500" b="0" i="0" u="none" strike="noStrike" kern="1200" cap="none" spc="0" normalizeH="0" baseline="0" noProof="0">
                <a:ln>
                  <a:noFill/>
                </a:ln>
                <a:gradFill>
                  <a:gsLst>
                    <a:gs pos="0">
                      <a:srgbClr val="EAEAEA"/>
                    </a:gs>
                    <a:gs pos="100000">
                      <a:srgbClr val="EAEAEA"/>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2</a:t>
            </a:r>
          </a:p>
        </p:txBody>
      </p:sp>
    </p:spTree>
    <p:extLst>
      <p:ext uri="{BB962C8B-B14F-4D97-AF65-F5344CB8AC3E}">
        <p14:creationId xmlns:p14="http://schemas.microsoft.com/office/powerpoint/2010/main" val="319822344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p14="http://schemas.microsoft.com/office/powerpoint/2010/main" xmlns:a16="http://schemas.microsoft.com/office/drawing/2014/main"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350"/>
                                        <p:tgtEl>
                                          <p:spTgt spid="28"/>
                                        </p:tgtEl>
                                      </p:cBhvr>
                                    </p:animEffect>
                                  </p:childTnLst>
                                </p:cTn>
                              </p:par>
                              <p:par>
                                <p:cTn id="8" presetID="63" presetClass="path" presetSubtype="0" decel="100000" fill="hold" grpId="1" nodeType="withEffect">
                                  <p:stCondLst>
                                    <p:cond delay="0"/>
                                  </p:stCondLst>
                                  <p:childTnLst>
                                    <p:animMotion origin="layout" path="M -0.02719 0 L -3.80138E-6 0 " pathEditMode="relative" rAng="0" ptsTypes="AA">
                                      <p:cBhvr>
                                        <p:cTn id="9" dur="650" fill="hold"/>
                                        <p:tgtEl>
                                          <p:spTgt spid="28"/>
                                        </p:tgtEl>
                                        <p:attrNameLst>
                                          <p:attrName>ppt_x</p:attrName>
                                          <p:attrName>ppt_y</p:attrName>
                                        </p:attrNameLst>
                                      </p:cBhvr>
                                      <p:rCtr x="1353" y="0"/>
                                    </p:animMotion>
                                  </p:childTnLst>
                                </p:cTn>
                              </p:par>
                              <p:par>
                                <p:cTn id="10" presetID="10" presetClass="entr" presetSubtype="0" fill="hold" nodeType="with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350"/>
                                        <p:tgtEl>
                                          <p:spTgt spid="15"/>
                                        </p:tgtEl>
                                      </p:cBhvr>
                                    </p:animEffect>
                                  </p:childTnLst>
                                </p:cTn>
                              </p:par>
                              <p:par>
                                <p:cTn id="13" presetID="63" presetClass="path" presetSubtype="0" decel="100000" fill="hold" nodeType="withEffect">
                                  <p:stCondLst>
                                    <p:cond delay="0"/>
                                  </p:stCondLst>
                                  <p:childTnLst>
                                    <p:animMotion origin="layout" path="M 0.02502 -4.26691E-7 L -2.35384E-6 -4.26691E-7 " pathEditMode="relative" rAng="0" ptsTypes="AA">
                                      <p:cBhvr>
                                        <p:cTn id="14" dur="650" fill="hold"/>
                                        <p:tgtEl>
                                          <p:spTgt spid="15"/>
                                        </p:tgtEl>
                                        <p:attrNameLst>
                                          <p:attrName>ppt_x</p:attrName>
                                          <p:attrName>ppt_y</p:attrName>
                                        </p:attrNameLst>
                                      </p:cBhvr>
                                      <p:rCtr x="-1251" y="0"/>
                                    </p:animMotion>
                                  </p:childTnLst>
                                </p:cTn>
                              </p:par>
                            </p:childTnLst>
                          </p:cTn>
                        </p:par>
                        <p:par>
                          <p:cTn id="15" fill="hold">
                            <p:stCondLst>
                              <p:cond delay="650"/>
                            </p:stCondLst>
                            <p:childTnLst>
                              <p:par>
                                <p:cTn id="16" presetID="1" presetClass="entr" presetSubtype="0" fill="hold" nodeType="afterEffect">
                                  <p:stCondLst>
                                    <p:cond delay="0"/>
                                  </p:stCondLst>
                                  <p:iterate type="lt">
                                    <p:tmAbs val="30"/>
                                  </p:iterate>
                                  <p:childTnLst>
                                    <p:set>
                                      <p:cBhvr>
                                        <p:cTn id="17" dur="1" fill="hold">
                                          <p:stCondLst>
                                            <p:cond delay="0"/>
                                          </p:stCondLst>
                                        </p:cTn>
                                        <p:tgtEl>
                                          <p:spTgt spid="3">
                                            <p:txEl>
                                              <p:pRg st="0" end="0"/>
                                            </p:txEl>
                                          </p:spTgt>
                                        </p:tgtEl>
                                        <p:attrNameLst>
                                          <p:attrName>style.visibility</p:attrName>
                                        </p:attrNameLst>
                                      </p:cBhvr>
                                      <p:to>
                                        <p:strVal val="visible"/>
                                      </p:to>
                                    </p:set>
                                  </p:childTnLst>
                                </p:cTn>
                              </p:par>
                            </p:childTnLst>
                          </p:cTn>
                        </p:par>
                        <p:par>
                          <p:cTn id="18" fill="hold">
                            <p:stCondLst>
                              <p:cond delay="1911"/>
                            </p:stCondLst>
                            <p:childTnLst>
                              <p:par>
                                <p:cTn id="19" presetID="10" presetClass="entr" presetSubtype="0" fill="hold" nodeType="afterEffect">
                                  <p:stCondLst>
                                    <p:cond delay="50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8" grpI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microsoft"/>
          <p:cNvSpPr/>
          <p:nvPr/>
        </p:nvSpPr>
        <p:spPr>
          <a:xfrm>
            <a:off x="281690" y="2478563"/>
            <a:ext cx="4332720" cy="1900875"/>
          </a:xfrm>
          <a:prstGeom prst="rect">
            <a:avLst/>
          </a:prstGeom>
        </p:spPr>
        <p:txBody>
          <a:bodyPr wrap="square" lIns="143428" tIns="89642" rIns="143428" bIns="89642" anchor="ctr">
            <a:spAutoFit/>
          </a:bodyPr>
          <a:lstStyle/>
          <a:p>
            <a:pPr marL="0" marR="0" lvl="0" indent="0" algn="l" defTabSz="914102" rtl="0" eaLnBrk="1" fontAlgn="base" latinLnBrk="0" hangingPunct="1">
              <a:lnSpc>
                <a:spcPct val="95000"/>
              </a:lnSpc>
              <a:spcBef>
                <a:spcPct val="0"/>
              </a:spcBef>
              <a:spcAft>
                <a:spcPts val="0"/>
              </a:spcAft>
              <a:buClrTx/>
              <a:buSzTx/>
              <a:buFontTx/>
              <a:buNone/>
              <a:tabLst/>
              <a:defRPr/>
            </a:pPr>
            <a:r>
              <a:rPr kumimoji="0" lang="en-US" sz="3921" b="0" i="0" u="none" strike="noStrike" kern="1200" cap="none" spc="-98" normalizeH="0" baseline="0" noProof="0" dirty="0">
                <a:ln w="3175">
                  <a:noFill/>
                </a:ln>
                <a:gradFill>
                  <a:gsLst>
                    <a:gs pos="24479">
                      <a:srgbClr val="505050"/>
                    </a:gs>
                    <a:gs pos="94000">
                      <a:srgbClr val="505050"/>
                    </a:gs>
                  </a:gsLst>
                  <a:lin ang="5400000" scaled="1"/>
                </a:gradFill>
                <a:effectLst/>
                <a:uLnTx/>
                <a:uFillTx/>
                <a:latin typeface="Segoe UI Light"/>
                <a:ea typeface="+mn-ea"/>
                <a:cs typeface="Segoe UI" pitchFamily="34" charset="0"/>
              </a:rPr>
              <a:t>Automatically discover insights from your data</a:t>
            </a:r>
          </a:p>
        </p:txBody>
      </p:sp>
      <p:pic>
        <p:nvPicPr>
          <p:cNvPr id="11" name="Picture 10">
            <a:extLst>
              <a:ext uri="{FF2B5EF4-FFF2-40B4-BE49-F238E27FC236}">
                <a16:creationId xmlns:a16="http://schemas.microsoft.com/office/drawing/2014/main" id="{DA2E42E2-0817-4BEC-BC88-4DD8DC6435AD}"/>
              </a:ext>
            </a:extLst>
          </p:cNvPr>
          <p:cNvPicPr>
            <a:picLocks noChangeAspect="1"/>
          </p:cNvPicPr>
          <p:nvPr/>
        </p:nvPicPr>
        <p:blipFill>
          <a:blip r:embed="rId3"/>
          <a:stretch>
            <a:fillRect/>
          </a:stretch>
        </p:blipFill>
        <p:spPr>
          <a:xfrm>
            <a:off x="3715156" y="-94446"/>
            <a:ext cx="10267942" cy="6843303"/>
          </a:xfrm>
          <a:prstGeom prst="rect">
            <a:avLst/>
          </a:prstGeom>
        </p:spPr>
      </p:pic>
      <p:sp>
        <p:nvSpPr>
          <p:cNvPr id="4" name="Oval 3">
            <a:extLst>
              <a:ext uri="{FF2B5EF4-FFF2-40B4-BE49-F238E27FC236}">
                <a16:creationId xmlns:a16="http://schemas.microsoft.com/office/drawing/2014/main" id="{A3844942-5E27-466F-8A60-D810CF834692}"/>
              </a:ext>
            </a:extLst>
          </p:cNvPr>
          <p:cNvSpPr/>
          <p:nvPr/>
        </p:nvSpPr>
        <p:spPr bwMode="auto">
          <a:xfrm>
            <a:off x="266577" y="261577"/>
            <a:ext cx="317704" cy="317704"/>
          </a:xfrm>
          <a:prstGeom prst="ellipse">
            <a:avLst/>
          </a:prstGeom>
          <a:solidFill>
            <a:schemeClr val="tx2"/>
          </a:solidFill>
          <a:ln w="2222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1</a:t>
            </a:r>
          </a:p>
        </p:txBody>
      </p:sp>
      <p:sp>
        <p:nvSpPr>
          <p:cNvPr id="5" name="Oval 4">
            <a:extLst>
              <a:ext uri="{FF2B5EF4-FFF2-40B4-BE49-F238E27FC236}">
                <a16:creationId xmlns:a16="http://schemas.microsoft.com/office/drawing/2014/main" id="{6E2B850E-65B3-42FC-B442-97178F75DBEF}"/>
              </a:ext>
            </a:extLst>
          </p:cNvPr>
          <p:cNvSpPr/>
          <p:nvPr/>
        </p:nvSpPr>
        <p:spPr bwMode="auto">
          <a:xfrm flipH="1">
            <a:off x="1029025" y="279948"/>
            <a:ext cx="280960" cy="280962"/>
          </a:xfrm>
          <a:prstGeom prst="ellipse">
            <a:avLst/>
          </a:prstGeom>
          <a:solidFill>
            <a:schemeClr val="bg1"/>
          </a:solidFill>
          <a:ln w="22225">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500" b="0" i="0" u="none" strike="noStrike" kern="1200" cap="none" spc="0" normalizeH="0" baseline="0" noProof="0">
                <a:ln>
                  <a:noFill/>
                </a:ln>
                <a:gradFill>
                  <a:gsLst>
                    <a:gs pos="0">
                      <a:srgbClr val="EAEAEA"/>
                    </a:gs>
                    <a:gs pos="100000">
                      <a:srgbClr val="EAEAEA"/>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3</a:t>
            </a:r>
          </a:p>
        </p:txBody>
      </p:sp>
      <p:sp>
        <p:nvSpPr>
          <p:cNvPr id="6" name="Oval 5">
            <a:extLst>
              <a:ext uri="{FF2B5EF4-FFF2-40B4-BE49-F238E27FC236}">
                <a16:creationId xmlns:a16="http://schemas.microsoft.com/office/drawing/2014/main" id="{3F9CB748-BFB9-48D3-B1DB-8C85820E9932}"/>
              </a:ext>
            </a:extLst>
          </p:cNvPr>
          <p:cNvSpPr/>
          <p:nvPr/>
        </p:nvSpPr>
        <p:spPr bwMode="auto">
          <a:xfrm flipH="1">
            <a:off x="666173" y="279948"/>
            <a:ext cx="280960" cy="280962"/>
          </a:xfrm>
          <a:prstGeom prst="ellipse">
            <a:avLst/>
          </a:prstGeom>
          <a:solidFill>
            <a:schemeClr val="bg1"/>
          </a:solidFill>
          <a:ln w="22225">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500" b="0" i="0" u="none" strike="noStrike" kern="1200" cap="none" spc="0" normalizeH="0" baseline="0" noProof="0">
                <a:ln>
                  <a:noFill/>
                </a:ln>
                <a:gradFill>
                  <a:gsLst>
                    <a:gs pos="0">
                      <a:srgbClr val="EAEAEA"/>
                    </a:gs>
                    <a:gs pos="100000">
                      <a:srgbClr val="EAEAEA"/>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2</a:t>
            </a:r>
          </a:p>
        </p:txBody>
      </p:sp>
    </p:spTree>
    <p:extLst>
      <p:ext uri="{BB962C8B-B14F-4D97-AF65-F5344CB8AC3E}">
        <p14:creationId xmlns:p14="http://schemas.microsoft.com/office/powerpoint/2010/main" val="423905921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p14="http://schemas.microsoft.com/office/powerpoint/2010/main" xmlns:a16="http://schemas.microsoft.com/office/drawing/2014/main"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350"/>
                                        <p:tgtEl>
                                          <p:spTgt spid="28"/>
                                        </p:tgtEl>
                                      </p:cBhvr>
                                    </p:animEffect>
                                  </p:childTnLst>
                                </p:cTn>
                              </p:par>
                              <p:par>
                                <p:cTn id="8" presetID="63" presetClass="path" presetSubtype="0" decel="100000" fill="hold" grpId="1" nodeType="withEffect">
                                  <p:stCondLst>
                                    <p:cond delay="0"/>
                                  </p:stCondLst>
                                  <p:childTnLst>
                                    <p:animMotion origin="layout" path="M -0.02719 0 L -1.42201E-6 0 " pathEditMode="relative" rAng="0" ptsTypes="AA">
                                      <p:cBhvr>
                                        <p:cTn id="9" dur="650" fill="hold"/>
                                        <p:tgtEl>
                                          <p:spTgt spid="28"/>
                                        </p:tgtEl>
                                        <p:attrNameLst>
                                          <p:attrName>ppt_x</p:attrName>
                                          <p:attrName>ppt_y</p:attrName>
                                        </p:attrNameLst>
                                      </p:cBhvr>
                                      <p:rCtr x="1353" y="0"/>
                                    </p:animMotion>
                                  </p:childTnLst>
                                </p:cTn>
                              </p:par>
                              <p:par>
                                <p:cTn id="10" presetID="10" presetClass="entr" presetSubtype="0" fill="hold" nodeType="with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350"/>
                                        <p:tgtEl>
                                          <p:spTgt spid="11"/>
                                        </p:tgtEl>
                                      </p:cBhvr>
                                    </p:animEffect>
                                  </p:childTnLst>
                                </p:cTn>
                              </p:par>
                              <p:par>
                                <p:cTn id="13" presetID="63" presetClass="path" presetSubtype="0" decel="100000" fill="hold" nodeType="withEffect">
                                  <p:stCondLst>
                                    <p:cond delay="0"/>
                                  </p:stCondLst>
                                  <p:childTnLst>
                                    <p:animMotion origin="layout" path="M 0.02502 -3.46346E-6 L 1.18713E-6 -3.46346E-6 " pathEditMode="relative" rAng="0" ptsTypes="AA">
                                      <p:cBhvr>
                                        <p:cTn id="14" dur="650" fill="hold"/>
                                        <p:tgtEl>
                                          <p:spTgt spid="11"/>
                                        </p:tgtEl>
                                        <p:attrNameLst>
                                          <p:attrName>ppt_x</p:attrName>
                                          <p:attrName>ppt_y</p:attrName>
                                        </p:attrNameLst>
                                      </p:cBhvr>
                                      <p:rCtr x="-12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8" grpId="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M365 PPT Template - 2017">
  <a:themeElements>
    <a:clrScheme name="Custom 15">
      <a:dk1>
        <a:srgbClr val="2F2F2F"/>
      </a:dk1>
      <a:lt1>
        <a:srgbClr val="E6E6E6"/>
      </a:lt1>
      <a:dk2>
        <a:srgbClr val="2F2F2F"/>
      </a:dk2>
      <a:lt2>
        <a:srgbClr val="FFFFFF"/>
      </a:lt2>
      <a:accent1>
        <a:srgbClr val="0078D7"/>
      </a:accent1>
      <a:accent2>
        <a:srgbClr val="2F2F2F"/>
      </a:accent2>
      <a:accent3>
        <a:srgbClr val="D2D2D2"/>
      </a:accent3>
      <a:accent4>
        <a:srgbClr val="E6E6E6"/>
      </a:accent4>
      <a:accent5>
        <a:srgbClr val="2F2F2F"/>
      </a:accent5>
      <a:accent6>
        <a:srgbClr val="D2D2D2"/>
      </a:accent6>
      <a:hlink>
        <a:srgbClr val="0078D7"/>
      </a:hlink>
      <a:folHlink>
        <a:srgbClr val="0078D7"/>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5" id="{FB5089AB-0981-461F-A323-43981932E4CD}" vid="{56B1AA26-1DBF-4ECC-A33C-29D0D70600A2}"/>
    </a:ext>
  </a:extLst>
</a:theme>
</file>

<file path=ppt/theme/theme3.xml><?xml version="1.0" encoding="utf-8"?>
<a:theme xmlns:a="http://schemas.openxmlformats.org/drawingml/2006/main" name="Black Template">
  <a:themeElements>
    <a:clrScheme name="Ignite Breakout on Black">
      <a:dk1>
        <a:srgbClr val="000000"/>
      </a:dk1>
      <a:lt1>
        <a:srgbClr val="FFFFFF"/>
      </a:lt1>
      <a:dk2>
        <a:srgbClr val="2F2F2F"/>
      </a:dk2>
      <a:lt2>
        <a:srgbClr val="E6E6E6"/>
      </a:lt2>
      <a:accent1>
        <a:srgbClr val="0078D4"/>
      </a:accent1>
      <a:accent2>
        <a:srgbClr val="50E6FF"/>
      </a:accent2>
      <a:accent3>
        <a:srgbClr val="D83B01"/>
      </a:accent3>
      <a:accent4>
        <a:srgbClr val="FFB900"/>
      </a:accent4>
      <a:accent5>
        <a:srgbClr val="737373"/>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88781569-7472-4A51-A5A8-D6848CF3D98F}" vid="{008E605A-38E6-4356-8C42-19E5ED850C2B}"/>
    </a:ext>
  </a:extLst>
</a:theme>
</file>

<file path=ppt/theme/theme4.xml><?xml version="1.0" encoding="utf-8"?>
<a:theme xmlns:a="http://schemas.openxmlformats.org/drawingml/2006/main" name="Light Gray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88781569-7472-4A51-A5A8-D6848CF3D98F}" vid="{B23890DC-ADDB-4C19-8074-C4E80379CC6C}"/>
    </a:ext>
  </a:extLst>
</a:theme>
</file>

<file path=ppt/theme/theme5.xml><?xml version="1.0" encoding="utf-8"?>
<a:theme xmlns:a="http://schemas.openxmlformats.org/drawingml/2006/main" name="9-51056_Build 2019 Breakout_White Template">
  <a:themeElements>
    <a:clrScheme name="Build Breakout 2019 Light">
      <a:dk1>
        <a:srgbClr val="000000"/>
      </a:dk1>
      <a:lt1>
        <a:srgbClr val="FFFFFF"/>
      </a:lt1>
      <a:dk2>
        <a:srgbClr val="274B47"/>
      </a:dk2>
      <a:lt2>
        <a:srgbClr val="E6E6E6"/>
      </a:lt2>
      <a:accent1>
        <a:srgbClr val="008575"/>
      </a:accent1>
      <a:accent2>
        <a:srgbClr val="274B47"/>
      </a:accent2>
      <a:accent3>
        <a:srgbClr val="8661C5"/>
      </a:accent3>
      <a:accent4>
        <a:srgbClr val="3B2E58"/>
      </a:accent4>
      <a:accent5>
        <a:srgbClr val="D83B01"/>
      </a:accent5>
      <a:accent6>
        <a:srgbClr val="FF9349"/>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9_Breakout_Template.potx" id="{E1E7FB38-D82A-4D23-8458-E42C97D86401}" vid="{A4986B77-A723-4FE8-9B7C-4FFD8CAC7D45}"/>
    </a:ext>
  </a:extLst>
</a:theme>
</file>

<file path=ppt/theme/theme6.xml><?xml version="1.0" encoding="utf-8"?>
<a:theme xmlns:a="http://schemas.openxmlformats.org/drawingml/2006/main" name="5-50203_Microsoft_Ignite_Template">
  <a:themeElements>
    <a:clrScheme name="Custom 5">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_v03" id="{F4E7AC97-C3BC-4DAC-B23A-C0D4DABB7CB5}" vid="{F1FB81AB-2433-4475-9273-C3E09225E34D}"/>
    </a:ext>
  </a:extLst>
</a:theme>
</file>

<file path=ppt/theme/theme7.xml><?xml version="1.0" encoding="utf-8"?>
<a:theme xmlns:a="http://schemas.openxmlformats.org/drawingml/2006/main" name="2_9-51038_Microsoft Buisness Applications Summit Template">
  <a:themeElements>
    <a:clrScheme name="MBAS">
      <a:dk1>
        <a:srgbClr val="000000"/>
      </a:dk1>
      <a:lt1>
        <a:srgbClr val="FFFFFF"/>
      </a:lt1>
      <a:dk2>
        <a:srgbClr val="3C3C41"/>
      </a:dk2>
      <a:lt2>
        <a:srgbClr val="E6E6E6"/>
      </a:lt2>
      <a:accent1>
        <a:srgbClr val="30E5D0"/>
      </a:accent1>
      <a:accent2>
        <a:srgbClr val="008575"/>
      </a:accent2>
      <a:accent3>
        <a:srgbClr val="FEF000"/>
      </a:accent3>
      <a:accent4>
        <a:srgbClr val="274B47"/>
      </a:accent4>
      <a:accent5>
        <a:srgbClr val="8661C5"/>
      </a:accent5>
      <a:accent6>
        <a:srgbClr val="75757A"/>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sinessApplicationsSummit_template_v03.potx" id="{1678D152-026C-4D52-A65E-C60CE99E7BAE}" vid="{A0CAD8F2-B952-40BB-BD68-53A4E44646CC}"/>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683</TotalTime>
  <Words>1515</Words>
  <Application>Microsoft Office PowerPoint</Application>
  <PresentationFormat>Widescreen</PresentationFormat>
  <Paragraphs>330</Paragraphs>
  <Slides>60</Slides>
  <Notes>31</Notes>
  <HiddenSlides>0</HiddenSlides>
  <MMClips>0</MMClips>
  <ScaleCrop>false</ScaleCrop>
  <HeadingPairs>
    <vt:vector size="6" baseType="variant">
      <vt:variant>
        <vt:lpstr>Fonts Used</vt:lpstr>
      </vt:variant>
      <vt:variant>
        <vt:i4>10</vt:i4>
      </vt:variant>
      <vt:variant>
        <vt:lpstr>Theme</vt:lpstr>
      </vt:variant>
      <vt:variant>
        <vt:i4>7</vt:i4>
      </vt:variant>
      <vt:variant>
        <vt:lpstr>Slide Titles</vt:lpstr>
      </vt:variant>
      <vt:variant>
        <vt:i4>60</vt:i4>
      </vt:variant>
    </vt:vector>
  </HeadingPairs>
  <TitlesOfParts>
    <vt:vector size="77" baseType="lpstr">
      <vt:lpstr>Arial</vt:lpstr>
      <vt:lpstr>Calibri</vt:lpstr>
      <vt:lpstr>Calibri Light</vt:lpstr>
      <vt:lpstr>Consolas</vt:lpstr>
      <vt:lpstr>Segoe UI</vt:lpstr>
      <vt:lpstr>Segoe UI Light</vt:lpstr>
      <vt:lpstr>Segoe UI Semibold</vt:lpstr>
      <vt:lpstr>Segoe UI Semilight</vt:lpstr>
      <vt:lpstr>Times New Roman</vt:lpstr>
      <vt:lpstr>Wingdings</vt:lpstr>
      <vt:lpstr>Office Theme</vt:lpstr>
      <vt:lpstr>1_M365 PPT Template - 2017</vt:lpstr>
      <vt:lpstr>Black Template</vt:lpstr>
      <vt:lpstr>Light Gray Template</vt:lpstr>
      <vt:lpstr>9-51056_Build 2019 Breakout_White Template</vt:lpstr>
      <vt:lpstr>5-50203_Microsoft_Ignite_Template</vt:lpstr>
      <vt:lpstr>2_9-51038_Microsoft Buisness Applications Summit Template</vt:lpstr>
      <vt:lpstr>PowerPoint Presentation</vt:lpstr>
      <vt:lpstr>PowerPoint Presentation</vt:lpstr>
      <vt:lpstr>Agenda</vt:lpstr>
      <vt:lpstr>Power BI: experience your data Any data, any way, anywhere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Create powerful  reports with  Power BI Desktop</vt:lpstr>
      <vt:lpstr>Create powerful  reports with  Power BI Desktop</vt:lpstr>
      <vt:lpstr>PowerPoint Presentation</vt:lpstr>
      <vt:lpstr>PowerPoint Presentation</vt:lpstr>
      <vt:lpstr>PowerPoint Presentation</vt:lpstr>
      <vt:lpstr>Easy to manage, cost-effective capacity-based usage with  Power BI Premium</vt:lpstr>
      <vt:lpstr>Customer momentum: Power BI</vt:lpstr>
      <vt:lpstr>PowerPoint Presentation</vt:lpstr>
      <vt:lpstr>PowerPoint Presentation</vt:lpstr>
      <vt:lpstr>PowerPoint Presentation</vt:lpstr>
      <vt:lpstr>So what is  Power BI Desktop?</vt:lpstr>
      <vt:lpstr>Microsoft Power BI Desktop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Data sources Over 80+ data sources and growing</vt:lpstr>
      <vt:lpstr>Better together with the Power BI service</vt:lpstr>
      <vt:lpstr>Using a Query in multiple Files</vt:lpstr>
      <vt:lpstr>Using One Power Query Table in Multiple Power BI Reports</vt:lpstr>
      <vt:lpstr>What is Dataflow?</vt:lpstr>
      <vt:lpstr>What is Dataflow?</vt:lpstr>
      <vt:lpstr>Where the Output Stored?</vt:lpstr>
      <vt:lpstr>But I Don’t Have Azure Data Lake Subscription!</vt:lpstr>
      <vt:lpstr>Power BI Can Do Get Data from Dataflow</vt:lpstr>
      <vt:lpstr>Using One Power Query Table in Multiple Power BI Reports</vt:lpstr>
      <vt:lpstr>FASTER refresh time</vt:lpstr>
      <vt:lpstr>Using a Calculation (DAX) in multiple files</vt:lpstr>
      <vt:lpstr>Shared Dataset</vt:lpstr>
      <vt:lpstr>Paginated reporting vs. analytics</vt:lpstr>
      <vt:lpstr>Paginated Reports</vt:lpstr>
      <vt:lpstr>Paginated in Power BI: Medium term vision</vt:lpstr>
      <vt:lpstr>Power BI Architecture for Multi-Developer Tenant Using Dataflows and Shared Datasets </vt:lpstr>
      <vt:lpstr>Benefits of this architecture</vt:lpstr>
      <vt:lpstr>Sharing via Workspaces and Apps</vt:lpstr>
      <vt:lpstr>Power BI Admin Portal enables your control </vt:lpstr>
      <vt:lpstr>Administrator roles related to Power BI</vt:lpstr>
      <vt:lpstr>Usage Metrics</vt:lpstr>
      <vt:lpstr>Audit logs</vt:lpstr>
      <vt:lpstr>Power BI Usage Metrics Solution Template</vt:lpstr>
      <vt:lpstr>REST APIs</vt:lpstr>
      <vt:lpstr>PowerShell</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Jenkins Nesamony Sundararaj</dc:creator>
  <cp:lastModifiedBy>Jenkins</cp:lastModifiedBy>
  <cp:revision>124</cp:revision>
  <dcterms:created xsi:type="dcterms:W3CDTF">2020-02-12T12:44:10Z</dcterms:created>
  <dcterms:modified xsi:type="dcterms:W3CDTF">2021-07-22T09:12:46Z</dcterms:modified>
</cp:coreProperties>
</file>